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9"/>
  </p:notesMasterIdLst>
  <p:sldIdLst>
    <p:sldId id="256" r:id="rId2"/>
    <p:sldId id="449" r:id="rId3"/>
    <p:sldId id="404" r:id="rId4"/>
    <p:sldId id="406" r:id="rId5"/>
    <p:sldId id="407" r:id="rId6"/>
    <p:sldId id="408" r:id="rId7"/>
    <p:sldId id="409" r:id="rId8"/>
    <p:sldId id="410" r:id="rId9"/>
    <p:sldId id="411" r:id="rId10"/>
    <p:sldId id="412" r:id="rId11"/>
    <p:sldId id="413" r:id="rId12"/>
    <p:sldId id="414" r:id="rId13"/>
    <p:sldId id="415" r:id="rId14"/>
    <p:sldId id="416" r:id="rId15"/>
    <p:sldId id="417" r:id="rId16"/>
    <p:sldId id="418" r:id="rId17"/>
    <p:sldId id="419" r:id="rId18"/>
    <p:sldId id="435" r:id="rId19"/>
    <p:sldId id="420" r:id="rId20"/>
    <p:sldId id="421" r:id="rId21"/>
    <p:sldId id="422" r:id="rId22"/>
    <p:sldId id="423" r:id="rId23"/>
    <p:sldId id="436" r:id="rId24"/>
    <p:sldId id="424" r:id="rId25"/>
    <p:sldId id="425" r:id="rId26"/>
    <p:sldId id="426" r:id="rId27"/>
    <p:sldId id="427" r:id="rId28"/>
    <p:sldId id="428" r:id="rId29"/>
    <p:sldId id="429" r:id="rId30"/>
    <p:sldId id="430" r:id="rId31"/>
    <p:sldId id="431" r:id="rId32"/>
    <p:sldId id="432" r:id="rId33"/>
    <p:sldId id="433" r:id="rId34"/>
    <p:sldId id="434" r:id="rId35"/>
    <p:sldId id="437" r:id="rId36"/>
    <p:sldId id="438" r:id="rId37"/>
    <p:sldId id="439" r:id="rId38"/>
    <p:sldId id="440" r:id="rId39"/>
    <p:sldId id="441" r:id="rId40"/>
    <p:sldId id="442" r:id="rId41"/>
    <p:sldId id="443" r:id="rId42"/>
    <p:sldId id="444" r:id="rId43"/>
    <p:sldId id="445" r:id="rId44"/>
    <p:sldId id="446" r:id="rId45"/>
    <p:sldId id="447" r:id="rId46"/>
    <p:sldId id="448" r:id="rId47"/>
    <p:sldId id="259" r:id="rId48"/>
  </p:sldIdLst>
  <p:sldSz cx="12192000" cy="6858000"/>
  <p:notesSz cx="6858000" cy="9144000"/>
  <p:embeddedFontLst>
    <p:embeddedFont>
      <p:font typeface="Calibri" panose="020F0502020204030204" pitchFamily="34" charset="0"/>
      <p:regular r:id="rId50"/>
      <p:bold r:id="rId51"/>
      <p:italic r:id="rId52"/>
      <p:boldItalic r:id="rId53"/>
    </p:embeddedFont>
    <p:embeddedFont>
      <p:font typeface="Calibri Light" panose="020F0302020204030204" pitchFamily="34" charset="0"/>
      <p:regular r:id="rId54"/>
      <p:italic r:id="rId55"/>
    </p:embeddedFont>
    <p:embeddedFont>
      <p:font typeface="Montserrat" panose="00000500000000000000" pitchFamily="2" charset="-18"/>
      <p:regular r:id="rId56"/>
      <p:bold r:id="rId57"/>
      <p:italic r:id="rId58"/>
      <p:boldItalic r:id="rId59"/>
    </p:embeddedFont>
  </p:embeddedFontLst>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94"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A52B"/>
    <a:srgbClr val="315D55"/>
    <a:srgbClr val="48887C"/>
    <a:srgbClr val="2C4E4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Styl jasny 2 — Ak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751" autoAdjust="0"/>
    <p:restoredTop sz="86481" autoAdjust="0"/>
  </p:normalViewPr>
  <p:slideViewPr>
    <p:cSldViewPr snapToGrid="0">
      <p:cViewPr varScale="1">
        <p:scale>
          <a:sx n="114" d="100"/>
          <a:sy n="114" d="100"/>
        </p:scale>
        <p:origin x="834" y="114"/>
      </p:cViewPr>
      <p:guideLst>
        <p:guide orient="horz" pos="3294"/>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3E715F-0B9B-4F7B-ABAB-BEBE7888E5B4}" type="datetimeFigureOut">
              <a:rPr lang="pl-PL" smtClean="0"/>
              <a:t>09.03.2023</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24D8B1-6BBC-434A-9891-A4A650C85B06}" type="slidenum">
              <a:rPr lang="pl-PL" smtClean="0"/>
              <a:t>‹#›</a:t>
            </a:fld>
            <a:endParaRPr lang="pl-PL"/>
          </a:p>
        </p:txBody>
      </p:sp>
    </p:spTree>
    <p:extLst>
      <p:ext uri="{BB962C8B-B14F-4D97-AF65-F5344CB8AC3E}">
        <p14:creationId xmlns:p14="http://schemas.microsoft.com/office/powerpoint/2010/main" val="3127332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124D8B1-6BBC-434A-9891-A4A650C85B06}" type="slidenum">
              <a:rPr lang="pl-PL" smtClean="0"/>
              <a:t>1</a:t>
            </a:fld>
            <a:endParaRPr lang="pl-PL"/>
          </a:p>
        </p:txBody>
      </p:sp>
    </p:spTree>
    <p:extLst>
      <p:ext uri="{BB962C8B-B14F-4D97-AF65-F5344CB8AC3E}">
        <p14:creationId xmlns:p14="http://schemas.microsoft.com/office/powerpoint/2010/main" val="2206819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endParaRPr lang="pl-PL" dirty="0"/>
          </a:p>
          <a:p>
            <a:pPr algn="just"/>
            <a:endParaRPr lang="pl-PL" dirty="0"/>
          </a:p>
        </p:txBody>
      </p:sp>
      <p:sp>
        <p:nvSpPr>
          <p:cNvPr id="4" name="Symbol zastępczy numeru slajdu 3"/>
          <p:cNvSpPr>
            <a:spLocks noGrp="1"/>
          </p:cNvSpPr>
          <p:nvPr>
            <p:ph type="sldNum" sz="quarter" idx="5"/>
          </p:nvPr>
        </p:nvSpPr>
        <p:spPr/>
        <p:txBody>
          <a:bodyPr/>
          <a:lstStyle/>
          <a:p>
            <a:fld id="{2124D8B1-6BBC-434A-9891-A4A650C85B06}" type="slidenum">
              <a:rPr lang="pl-PL" smtClean="0"/>
              <a:t>10</a:t>
            </a:fld>
            <a:endParaRPr lang="pl-PL"/>
          </a:p>
        </p:txBody>
      </p:sp>
    </p:spTree>
    <p:extLst>
      <p:ext uri="{BB962C8B-B14F-4D97-AF65-F5344CB8AC3E}">
        <p14:creationId xmlns:p14="http://schemas.microsoft.com/office/powerpoint/2010/main" val="2464431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endParaRPr lang="pl-PL" dirty="0"/>
          </a:p>
          <a:p>
            <a:pPr algn="just"/>
            <a:endParaRPr lang="pl-PL" dirty="0"/>
          </a:p>
        </p:txBody>
      </p:sp>
      <p:sp>
        <p:nvSpPr>
          <p:cNvPr id="4" name="Symbol zastępczy numeru slajdu 3"/>
          <p:cNvSpPr>
            <a:spLocks noGrp="1"/>
          </p:cNvSpPr>
          <p:nvPr>
            <p:ph type="sldNum" sz="quarter" idx="5"/>
          </p:nvPr>
        </p:nvSpPr>
        <p:spPr/>
        <p:txBody>
          <a:bodyPr/>
          <a:lstStyle/>
          <a:p>
            <a:fld id="{2124D8B1-6BBC-434A-9891-A4A650C85B06}" type="slidenum">
              <a:rPr lang="pl-PL" smtClean="0"/>
              <a:t>11</a:t>
            </a:fld>
            <a:endParaRPr lang="pl-PL"/>
          </a:p>
        </p:txBody>
      </p:sp>
    </p:spTree>
    <p:extLst>
      <p:ext uri="{BB962C8B-B14F-4D97-AF65-F5344CB8AC3E}">
        <p14:creationId xmlns:p14="http://schemas.microsoft.com/office/powerpoint/2010/main" val="2499882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endParaRPr lang="pl-PL" dirty="0"/>
          </a:p>
          <a:p>
            <a:pPr algn="just"/>
            <a:endParaRPr lang="pl-PL" dirty="0"/>
          </a:p>
        </p:txBody>
      </p:sp>
      <p:sp>
        <p:nvSpPr>
          <p:cNvPr id="4" name="Symbol zastępczy numeru slajdu 3"/>
          <p:cNvSpPr>
            <a:spLocks noGrp="1"/>
          </p:cNvSpPr>
          <p:nvPr>
            <p:ph type="sldNum" sz="quarter" idx="5"/>
          </p:nvPr>
        </p:nvSpPr>
        <p:spPr/>
        <p:txBody>
          <a:bodyPr/>
          <a:lstStyle/>
          <a:p>
            <a:fld id="{2124D8B1-6BBC-434A-9891-A4A650C85B06}" type="slidenum">
              <a:rPr lang="pl-PL" smtClean="0"/>
              <a:t>12</a:t>
            </a:fld>
            <a:endParaRPr lang="pl-PL"/>
          </a:p>
        </p:txBody>
      </p:sp>
    </p:spTree>
    <p:extLst>
      <p:ext uri="{BB962C8B-B14F-4D97-AF65-F5344CB8AC3E}">
        <p14:creationId xmlns:p14="http://schemas.microsoft.com/office/powerpoint/2010/main" val="2681357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endParaRPr lang="pl-PL" dirty="0"/>
          </a:p>
          <a:p>
            <a:pPr algn="just"/>
            <a:endParaRPr lang="pl-PL" dirty="0"/>
          </a:p>
        </p:txBody>
      </p:sp>
      <p:sp>
        <p:nvSpPr>
          <p:cNvPr id="4" name="Symbol zastępczy numeru slajdu 3"/>
          <p:cNvSpPr>
            <a:spLocks noGrp="1"/>
          </p:cNvSpPr>
          <p:nvPr>
            <p:ph type="sldNum" sz="quarter" idx="5"/>
          </p:nvPr>
        </p:nvSpPr>
        <p:spPr/>
        <p:txBody>
          <a:bodyPr/>
          <a:lstStyle/>
          <a:p>
            <a:fld id="{2124D8B1-6BBC-434A-9891-A4A650C85B06}" type="slidenum">
              <a:rPr lang="pl-PL" smtClean="0"/>
              <a:t>13</a:t>
            </a:fld>
            <a:endParaRPr lang="pl-PL"/>
          </a:p>
        </p:txBody>
      </p:sp>
    </p:spTree>
    <p:extLst>
      <p:ext uri="{BB962C8B-B14F-4D97-AF65-F5344CB8AC3E}">
        <p14:creationId xmlns:p14="http://schemas.microsoft.com/office/powerpoint/2010/main" val="726254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endParaRPr lang="pl-PL" dirty="0"/>
          </a:p>
          <a:p>
            <a:pPr algn="just"/>
            <a:endParaRPr lang="pl-PL" dirty="0"/>
          </a:p>
        </p:txBody>
      </p:sp>
      <p:sp>
        <p:nvSpPr>
          <p:cNvPr id="4" name="Symbol zastępczy numeru slajdu 3"/>
          <p:cNvSpPr>
            <a:spLocks noGrp="1"/>
          </p:cNvSpPr>
          <p:nvPr>
            <p:ph type="sldNum" sz="quarter" idx="5"/>
          </p:nvPr>
        </p:nvSpPr>
        <p:spPr/>
        <p:txBody>
          <a:bodyPr/>
          <a:lstStyle/>
          <a:p>
            <a:fld id="{2124D8B1-6BBC-434A-9891-A4A650C85B06}" type="slidenum">
              <a:rPr lang="pl-PL" smtClean="0"/>
              <a:t>14</a:t>
            </a:fld>
            <a:endParaRPr lang="pl-PL"/>
          </a:p>
        </p:txBody>
      </p:sp>
    </p:spTree>
    <p:extLst>
      <p:ext uri="{BB962C8B-B14F-4D97-AF65-F5344CB8AC3E}">
        <p14:creationId xmlns:p14="http://schemas.microsoft.com/office/powerpoint/2010/main" val="1274243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endParaRPr lang="pl-PL" dirty="0"/>
          </a:p>
          <a:p>
            <a:pPr algn="just"/>
            <a:endParaRPr lang="pl-PL" dirty="0"/>
          </a:p>
        </p:txBody>
      </p:sp>
      <p:sp>
        <p:nvSpPr>
          <p:cNvPr id="4" name="Symbol zastępczy numeru slajdu 3"/>
          <p:cNvSpPr>
            <a:spLocks noGrp="1"/>
          </p:cNvSpPr>
          <p:nvPr>
            <p:ph type="sldNum" sz="quarter" idx="5"/>
          </p:nvPr>
        </p:nvSpPr>
        <p:spPr/>
        <p:txBody>
          <a:bodyPr/>
          <a:lstStyle/>
          <a:p>
            <a:fld id="{2124D8B1-6BBC-434A-9891-A4A650C85B06}" type="slidenum">
              <a:rPr lang="pl-PL" smtClean="0"/>
              <a:t>15</a:t>
            </a:fld>
            <a:endParaRPr lang="pl-PL"/>
          </a:p>
        </p:txBody>
      </p:sp>
    </p:spTree>
    <p:extLst>
      <p:ext uri="{BB962C8B-B14F-4D97-AF65-F5344CB8AC3E}">
        <p14:creationId xmlns:p14="http://schemas.microsoft.com/office/powerpoint/2010/main" val="3773513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endParaRPr lang="pl-PL" dirty="0"/>
          </a:p>
          <a:p>
            <a:pPr algn="just"/>
            <a:endParaRPr lang="pl-PL" dirty="0"/>
          </a:p>
        </p:txBody>
      </p:sp>
      <p:sp>
        <p:nvSpPr>
          <p:cNvPr id="4" name="Symbol zastępczy numeru slajdu 3"/>
          <p:cNvSpPr>
            <a:spLocks noGrp="1"/>
          </p:cNvSpPr>
          <p:nvPr>
            <p:ph type="sldNum" sz="quarter" idx="5"/>
          </p:nvPr>
        </p:nvSpPr>
        <p:spPr/>
        <p:txBody>
          <a:bodyPr/>
          <a:lstStyle/>
          <a:p>
            <a:fld id="{2124D8B1-6BBC-434A-9891-A4A650C85B06}" type="slidenum">
              <a:rPr lang="pl-PL" smtClean="0"/>
              <a:t>16</a:t>
            </a:fld>
            <a:endParaRPr lang="pl-PL"/>
          </a:p>
        </p:txBody>
      </p:sp>
    </p:spTree>
    <p:extLst>
      <p:ext uri="{BB962C8B-B14F-4D97-AF65-F5344CB8AC3E}">
        <p14:creationId xmlns:p14="http://schemas.microsoft.com/office/powerpoint/2010/main" val="750923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endParaRPr lang="pl-PL" dirty="0"/>
          </a:p>
          <a:p>
            <a:pPr algn="just"/>
            <a:endParaRPr lang="pl-PL" dirty="0"/>
          </a:p>
        </p:txBody>
      </p:sp>
      <p:sp>
        <p:nvSpPr>
          <p:cNvPr id="4" name="Symbol zastępczy numeru slajdu 3"/>
          <p:cNvSpPr>
            <a:spLocks noGrp="1"/>
          </p:cNvSpPr>
          <p:nvPr>
            <p:ph type="sldNum" sz="quarter" idx="5"/>
          </p:nvPr>
        </p:nvSpPr>
        <p:spPr/>
        <p:txBody>
          <a:bodyPr/>
          <a:lstStyle/>
          <a:p>
            <a:fld id="{2124D8B1-6BBC-434A-9891-A4A650C85B06}" type="slidenum">
              <a:rPr lang="pl-PL" smtClean="0"/>
              <a:t>17</a:t>
            </a:fld>
            <a:endParaRPr lang="pl-PL"/>
          </a:p>
        </p:txBody>
      </p:sp>
    </p:spTree>
    <p:extLst>
      <p:ext uri="{BB962C8B-B14F-4D97-AF65-F5344CB8AC3E}">
        <p14:creationId xmlns:p14="http://schemas.microsoft.com/office/powerpoint/2010/main" val="4224360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endParaRPr lang="pl-PL" dirty="0"/>
          </a:p>
          <a:p>
            <a:pPr algn="just"/>
            <a:endParaRPr lang="pl-PL" dirty="0"/>
          </a:p>
        </p:txBody>
      </p:sp>
      <p:sp>
        <p:nvSpPr>
          <p:cNvPr id="4" name="Symbol zastępczy numeru slajdu 3"/>
          <p:cNvSpPr>
            <a:spLocks noGrp="1"/>
          </p:cNvSpPr>
          <p:nvPr>
            <p:ph type="sldNum" sz="quarter" idx="5"/>
          </p:nvPr>
        </p:nvSpPr>
        <p:spPr/>
        <p:txBody>
          <a:bodyPr/>
          <a:lstStyle/>
          <a:p>
            <a:fld id="{2124D8B1-6BBC-434A-9891-A4A650C85B06}" type="slidenum">
              <a:rPr lang="pl-PL" smtClean="0"/>
              <a:t>18</a:t>
            </a:fld>
            <a:endParaRPr lang="pl-PL"/>
          </a:p>
        </p:txBody>
      </p:sp>
    </p:spTree>
    <p:extLst>
      <p:ext uri="{BB962C8B-B14F-4D97-AF65-F5344CB8AC3E}">
        <p14:creationId xmlns:p14="http://schemas.microsoft.com/office/powerpoint/2010/main" val="1843532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endParaRPr lang="pl-PL" dirty="0"/>
          </a:p>
          <a:p>
            <a:pPr algn="just"/>
            <a:endParaRPr lang="pl-PL" dirty="0"/>
          </a:p>
        </p:txBody>
      </p:sp>
      <p:sp>
        <p:nvSpPr>
          <p:cNvPr id="4" name="Symbol zastępczy numeru slajdu 3"/>
          <p:cNvSpPr>
            <a:spLocks noGrp="1"/>
          </p:cNvSpPr>
          <p:nvPr>
            <p:ph type="sldNum" sz="quarter" idx="5"/>
          </p:nvPr>
        </p:nvSpPr>
        <p:spPr/>
        <p:txBody>
          <a:bodyPr/>
          <a:lstStyle/>
          <a:p>
            <a:fld id="{2124D8B1-6BBC-434A-9891-A4A650C85B06}" type="slidenum">
              <a:rPr lang="pl-PL" smtClean="0"/>
              <a:t>19</a:t>
            </a:fld>
            <a:endParaRPr lang="pl-PL"/>
          </a:p>
        </p:txBody>
      </p:sp>
    </p:spTree>
    <p:extLst>
      <p:ext uri="{BB962C8B-B14F-4D97-AF65-F5344CB8AC3E}">
        <p14:creationId xmlns:p14="http://schemas.microsoft.com/office/powerpoint/2010/main" val="2090778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endParaRPr lang="pl-PL" dirty="0"/>
          </a:p>
          <a:p>
            <a:pPr algn="just"/>
            <a:endParaRPr lang="pl-PL" dirty="0"/>
          </a:p>
        </p:txBody>
      </p:sp>
      <p:sp>
        <p:nvSpPr>
          <p:cNvPr id="4" name="Symbol zastępczy numeru slajdu 3"/>
          <p:cNvSpPr>
            <a:spLocks noGrp="1"/>
          </p:cNvSpPr>
          <p:nvPr>
            <p:ph type="sldNum" sz="quarter" idx="5"/>
          </p:nvPr>
        </p:nvSpPr>
        <p:spPr/>
        <p:txBody>
          <a:bodyPr/>
          <a:lstStyle/>
          <a:p>
            <a:fld id="{2124D8B1-6BBC-434A-9891-A4A650C85B06}" type="slidenum">
              <a:rPr lang="pl-PL" smtClean="0"/>
              <a:t>2</a:t>
            </a:fld>
            <a:endParaRPr lang="pl-PL"/>
          </a:p>
        </p:txBody>
      </p:sp>
    </p:spTree>
    <p:extLst>
      <p:ext uri="{BB962C8B-B14F-4D97-AF65-F5344CB8AC3E}">
        <p14:creationId xmlns:p14="http://schemas.microsoft.com/office/powerpoint/2010/main" val="12407618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endParaRPr lang="pl-PL" dirty="0"/>
          </a:p>
          <a:p>
            <a:pPr algn="just"/>
            <a:endParaRPr lang="pl-PL" dirty="0"/>
          </a:p>
        </p:txBody>
      </p:sp>
      <p:sp>
        <p:nvSpPr>
          <p:cNvPr id="4" name="Symbol zastępczy numeru slajdu 3"/>
          <p:cNvSpPr>
            <a:spLocks noGrp="1"/>
          </p:cNvSpPr>
          <p:nvPr>
            <p:ph type="sldNum" sz="quarter" idx="5"/>
          </p:nvPr>
        </p:nvSpPr>
        <p:spPr/>
        <p:txBody>
          <a:bodyPr/>
          <a:lstStyle/>
          <a:p>
            <a:fld id="{2124D8B1-6BBC-434A-9891-A4A650C85B06}" type="slidenum">
              <a:rPr lang="pl-PL" smtClean="0"/>
              <a:t>20</a:t>
            </a:fld>
            <a:endParaRPr lang="pl-PL"/>
          </a:p>
        </p:txBody>
      </p:sp>
    </p:spTree>
    <p:extLst>
      <p:ext uri="{BB962C8B-B14F-4D97-AF65-F5344CB8AC3E}">
        <p14:creationId xmlns:p14="http://schemas.microsoft.com/office/powerpoint/2010/main" val="7885509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endParaRPr lang="pl-PL" dirty="0"/>
          </a:p>
          <a:p>
            <a:pPr algn="just"/>
            <a:endParaRPr lang="pl-PL" dirty="0"/>
          </a:p>
        </p:txBody>
      </p:sp>
      <p:sp>
        <p:nvSpPr>
          <p:cNvPr id="4" name="Symbol zastępczy numeru slajdu 3"/>
          <p:cNvSpPr>
            <a:spLocks noGrp="1"/>
          </p:cNvSpPr>
          <p:nvPr>
            <p:ph type="sldNum" sz="quarter" idx="5"/>
          </p:nvPr>
        </p:nvSpPr>
        <p:spPr/>
        <p:txBody>
          <a:bodyPr/>
          <a:lstStyle/>
          <a:p>
            <a:fld id="{2124D8B1-6BBC-434A-9891-A4A650C85B06}" type="slidenum">
              <a:rPr lang="pl-PL" smtClean="0"/>
              <a:t>21</a:t>
            </a:fld>
            <a:endParaRPr lang="pl-PL"/>
          </a:p>
        </p:txBody>
      </p:sp>
    </p:spTree>
    <p:extLst>
      <p:ext uri="{BB962C8B-B14F-4D97-AF65-F5344CB8AC3E}">
        <p14:creationId xmlns:p14="http://schemas.microsoft.com/office/powerpoint/2010/main" val="2499125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endParaRPr lang="pl-PL" dirty="0"/>
          </a:p>
          <a:p>
            <a:pPr algn="just"/>
            <a:endParaRPr lang="pl-PL" dirty="0"/>
          </a:p>
        </p:txBody>
      </p:sp>
      <p:sp>
        <p:nvSpPr>
          <p:cNvPr id="4" name="Symbol zastępczy numeru slajdu 3"/>
          <p:cNvSpPr>
            <a:spLocks noGrp="1"/>
          </p:cNvSpPr>
          <p:nvPr>
            <p:ph type="sldNum" sz="quarter" idx="5"/>
          </p:nvPr>
        </p:nvSpPr>
        <p:spPr/>
        <p:txBody>
          <a:bodyPr/>
          <a:lstStyle/>
          <a:p>
            <a:fld id="{2124D8B1-6BBC-434A-9891-A4A650C85B06}" type="slidenum">
              <a:rPr lang="pl-PL" smtClean="0"/>
              <a:t>22</a:t>
            </a:fld>
            <a:endParaRPr lang="pl-PL"/>
          </a:p>
        </p:txBody>
      </p:sp>
    </p:spTree>
    <p:extLst>
      <p:ext uri="{BB962C8B-B14F-4D97-AF65-F5344CB8AC3E}">
        <p14:creationId xmlns:p14="http://schemas.microsoft.com/office/powerpoint/2010/main" val="42678200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endParaRPr lang="pl-PL" dirty="0"/>
          </a:p>
          <a:p>
            <a:pPr algn="just"/>
            <a:endParaRPr lang="pl-PL" dirty="0"/>
          </a:p>
        </p:txBody>
      </p:sp>
      <p:sp>
        <p:nvSpPr>
          <p:cNvPr id="4" name="Symbol zastępczy numeru slajdu 3"/>
          <p:cNvSpPr>
            <a:spLocks noGrp="1"/>
          </p:cNvSpPr>
          <p:nvPr>
            <p:ph type="sldNum" sz="quarter" idx="5"/>
          </p:nvPr>
        </p:nvSpPr>
        <p:spPr/>
        <p:txBody>
          <a:bodyPr/>
          <a:lstStyle/>
          <a:p>
            <a:fld id="{2124D8B1-6BBC-434A-9891-A4A650C85B06}" type="slidenum">
              <a:rPr lang="pl-PL" smtClean="0"/>
              <a:t>23</a:t>
            </a:fld>
            <a:endParaRPr lang="pl-PL"/>
          </a:p>
        </p:txBody>
      </p:sp>
    </p:spTree>
    <p:extLst>
      <p:ext uri="{BB962C8B-B14F-4D97-AF65-F5344CB8AC3E}">
        <p14:creationId xmlns:p14="http://schemas.microsoft.com/office/powerpoint/2010/main" val="1510106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endParaRPr lang="pl-PL" dirty="0"/>
          </a:p>
          <a:p>
            <a:pPr algn="just"/>
            <a:endParaRPr lang="pl-PL" dirty="0"/>
          </a:p>
        </p:txBody>
      </p:sp>
      <p:sp>
        <p:nvSpPr>
          <p:cNvPr id="4" name="Symbol zastępczy numeru slajdu 3"/>
          <p:cNvSpPr>
            <a:spLocks noGrp="1"/>
          </p:cNvSpPr>
          <p:nvPr>
            <p:ph type="sldNum" sz="quarter" idx="5"/>
          </p:nvPr>
        </p:nvSpPr>
        <p:spPr/>
        <p:txBody>
          <a:bodyPr/>
          <a:lstStyle/>
          <a:p>
            <a:fld id="{2124D8B1-6BBC-434A-9891-A4A650C85B06}" type="slidenum">
              <a:rPr lang="pl-PL" smtClean="0"/>
              <a:t>24</a:t>
            </a:fld>
            <a:endParaRPr lang="pl-PL"/>
          </a:p>
        </p:txBody>
      </p:sp>
    </p:spTree>
    <p:extLst>
      <p:ext uri="{BB962C8B-B14F-4D97-AF65-F5344CB8AC3E}">
        <p14:creationId xmlns:p14="http://schemas.microsoft.com/office/powerpoint/2010/main" val="31064170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endParaRPr lang="pl-PL" dirty="0"/>
          </a:p>
          <a:p>
            <a:pPr algn="just"/>
            <a:endParaRPr lang="pl-PL" dirty="0"/>
          </a:p>
        </p:txBody>
      </p:sp>
      <p:sp>
        <p:nvSpPr>
          <p:cNvPr id="4" name="Symbol zastępczy numeru slajdu 3"/>
          <p:cNvSpPr>
            <a:spLocks noGrp="1"/>
          </p:cNvSpPr>
          <p:nvPr>
            <p:ph type="sldNum" sz="quarter" idx="5"/>
          </p:nvPr>
        </p:nvSpPr>
        <p:spPr/>
        <p:txBody>
          <a:bodyPr/>
          <a:lstStyle/>
          <a:p>
            <a:fld id="{2124D8B1-6BBC-434A-9891-A4A650C85B06}" type="slidenum">
              <a:rPr lang="pl-PL" smtClean="0"/>
              <a:t>25</a:t>
            </a:fld>
            <a:endParaRPr lang="pl-PL"/>
          </a:p>
        </p:txBody>
      </p:sp>
    </p:spTree>
    <p:extLst>
      <p:ext uri="{BB962C8B-B14F-4D97-AF65-F5344CB8AC3E}">
        <p14:creationId xmlns:p14="http://schemas.microsoft.com/office/powerpoint/2010/main" val="38141953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endParaRPr lang="pl-PL" dirty="0"/>
          </a:p>
          <a:p>
            <a:pPr algn="just"/>
            <a:endParaRPr lang="pl-PL" dirty="0"/>
          </a:p>
        </p:txBody>
      </p:sp>
      <p:sp>
        <p:nvSpPr>
          <p:cNvPr id="4" name="Symbol zastępczy numeru slajdu 3"/>
          <p:cNvSpPr>
            <a:spLocks noGrp="1"/>
          </p:cNvSpPr>
          <p:nvPr>
            <p:ph type="sldNum" sz="quarter" idx="5"/>
          </p:nvPr>
        </p:nvSpPr>
        <p:spPr/>
        <p:txBody>
          <a:bodyPr/>
          <a:lstStyle/>
          <a:p>
            <a:fld id="{2124D8B1-6BBC-434A-9891-A4A650C85B06}" type="slidenum">
              <a:rPr lang="pl-PL" smtClean="0"/>
              <a:t>26</a:t>
            </a:fld>
            <a:endParaRPr lang="pl-PL"/>
          </a:p>
        </p:txBody>
      </p:sp>
    </p:spTree>
    <p:extLst>
      <p:ext uri="{BB962C8B-B14F-4D97-AF65-F5344CB8AC3E}">
        <p14:creationId xmlns:p14="http://schemas.microsoft.com/office/powerpoint/2010/main" val="2440837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endParaRPr lang="pl-PL" dirty="0"/>
          </a:p>
          <a:p>
            <a:pPr algn="just"/>
            <a:endParaRPr lang="pl-PL" dirty="0"/>
          </a:p>
        </p:txBody>
      </p:sp>
      <p:sp>
        <p:nvSpPr>
          <p:cNvPr id="4" name="Symbol zastępczy numeru slajdu 3"/>
          <p:cNvSpPr>
            <a:spLocks noGrp="1"/>
          </p:cNvSpPr>
          <p:nvPr>
            <p:ph type="sldNum" sz="quarter" idx="5"/>
          </p:nvPr>
        </p:nvSpPr>
        <p:spPr/>
        <p:txBody>
          <a:bodyPr/>
          <a:lstStyle/>
          <a:p>
            <a:fld id="{2124D8B1-6BBC-434A-9891-A4A650C85B06}" type="slidenum">
              <a:rPr lang="pl-PL" smtClean="0"/>
              <a:t>27</a:t>
            </a:fld>
            <a:endParaRPr lang="pl-PL"/>
          </a:p>
        </p:txBody>
      </p:sp>
    </p:spTree>
    <p:extLst>
      <p:ext uri="{BB962C8B-B14F-4D97-AF65-F5344CB8AC3E}">
        <p14:creationId xmlns:p14="http://schemas.microsoft.com/office/powerpoint/2010/main" val="36342360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endParaRPr lang="pl-PL" dirty="0"/>
          </a:p>
          <a:p>
            <a:pPr algn="just"/>
            <a:endParaRPr lang="pl-PL" dirty="0"/>
          </a:p>
        </p:txBody>
      </p:sp>
      <p:sp>
        <p:nvSpPr>
          <p:cNvPr id="4" name="Symbol zastępczy numeru slajdu 3"/>
          <p:cNvSpPr>
            <a:spLocks noGrp="1"/>
          </p:cNvSpPr>
          <p:nvPr>
            <p:ph type="sldNum" sz="quarter" idx="5"/>
          </p:nvPr>
        </p:nvSpPr>
        <p:spPr/>
        <p:txBody>
          <a:bodyPr/>
          <a:lstStyle/>
          <a:p>
            <a:fld id="{2124D8B1-6BBC-434A-9891-A4A650C85B06}" type="slidenum">
              <a:rPr lang="pl-PL" smtClean="0"/>
              <a:t>28</a:t>
            </a:fld>
            <a:endParaRPr lang="pl-PL"/>
          </a:p>
        </p:txBody>
      </p:sp>
    </p:spTree>
    <p:extLst>
      <p:ext uri="{BB962C8B-B14F-4D97-AF65-F5344CB8AC3E}">
        <p14:creationId xmlns:p14="http://schemas.microsoft.com/office/powerpoint/2010/main" val="37200787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endParaRPr lang="pl-PL" dirty="0"/>
          </a:p>
          <a:p>
            <a:pPr algn="just"/>
            <a:endParaRPr lang="pl-PL" dirty="0"/>
          </a:p>
        </p:txBody>
      </p:sp>
      <p:sp>
        <p:nvSpPr>
          <p:cNvPr id="4" name="Symbol zastępczy numeru slajdu 3"/>
          <p:cNvSpPr>
            <a:spLocks noGrp="1"/>
          </p:cNvSpPr>
          <p:nvPr>
            <p:ph type="sldNum" sz="quarter" idx="5"/>
          </p:nvPr>
        </p:nvSpPr>
        <p:spPr/>
        <p:txBody>
          <a:bodyPr/>
          <a:lstStyle/>
          <a:p>
            <a:fld id="{2124D8B1-6BBC-434A-9891-A4A650C85B06}" type="slidenum">
              <a:rPr lang="pl-PL" smtClean="0"/>
              <a:t>29</a:t>
            </a:fld>
            <a:endParaRPr lang="pl-PL"/>
          </a:p>
        </p:txBody>
      </p:sp>
    </p:spTree>
    <p:extLst>
      <p:ext uri="{BB962C8B-B14F-4D97-AF65-F5344CB8AC3E}">
        <p14:creationId xmlns:p14="http://schemas.microsoft.com/office/powerpoint/2010/main" val="4266401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endParaRPr lang="pl-PL" dirty="0"/>
          </a:p>
          <a:p>
            <a:pPr algn="just"/>
            <a:endParaRPr lang="pl-PL" dirty="0"/>
          </a:p>
        </p:txBody>
      </p:sp>
      <p:sp>
        <p:nvSpPr>
          <p:cNvPr id="4" name="Symbol zastępczy numeru slajdu 3"/>
          <p:cNvSpPr>
            <a:spLocks noGrp="1"/>
          </p:cNvSpPr>
          <p:nvPr>
            <p:ph type="sldNum" sz="quarter" idx="5"/>
          </p:nvPr>
        </p:nvSpPr>
        <p:spPr/>
        <p:txBody>
          <a:bodyPr/>
          <a:lstStyle/>
          <a:p>
            <a:fld id="{2124D8B1-6BBC-434A-9891-A4A650C85B06}" type="slidenum">
              <a:rPr lang="pl-PL" smtClean="0"/>
              <a:t>3</a:t>
            </a:fld>
            <a:endParaRPr lang="pl-PL"/>
          </a:p>
        </p:txBody>
      </p:sp>
    </p:spTree>
    <p:extLst>
      <p:ext uri="{BB962C8B-B14F-4D97-AF65-F5344CB8AC3E}">
        <p14:creationId xmlns:p14="http://schemas.microsoft.com/office/powerpoint/2010/main" val="10174746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endParaRPr lang="pl-PL" dirty="0"/>
          </a:p>
          <a:p>
            <a:pPr algn="just"/>
            <a:endParaRPr lang="pl-PL" dirty="0"/>
          </a:p>
        </p:txBody>
      </p:sp>
      <p:sp>
        <p:nvSpPr>
          <p:cNvPr id="4" name="Symbol zastępczy numeru slajdu 3"/>
          <p:cNvSpPr>
            <a:spLocks noGrp="1"/>
          </p:cNvSpPr>
          <p:nvPr>
            <p:ph type="sldNum" sz="quarter" idx="5"/>
          </p:nvPr>
        </p:nvSpPr>
        <p:spPr/>
        <p:txBody>
          <a:bodyPr/>
          <a:lstStyle/>
          <a:p>
            <a:fld id="{2124D8B1-6BBC-434A-9891-A4A650C85B06}" type="slidenum">
              <a:rPr lang="pl-PL" smtClean="0"/>
              <a:t>30</a:t>
            </a:fld>
            <a:endParaRPr lang="pl-PL"/>
          </a:p>
        </p:txBody>
      </p:sp>
    </p:spTree>
    <p:extLst>
      <p:ext uri="{BB962C8B-B14F-4D97-AF65-F5344CB8AC3E}">
        <p14:creationId xmlns:p14="http://schemas.microsoft.com/office/powerpoint/2010/main" val="38891568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endParaRPr lang="pl-PL" dirty="0"/>
          </a:p>
          <a:p>
            <a:pPr algn="just"/>
            <a:endParaRPr lang="pl-PL" dirty="0"/>
          </a:p>
        </p:txBody>
      </p:sp>
      <p:sp>
        <p:nvSpPr>
          <p:cNvPr id="4" name="Symbol zastępczy numeru slajdu 3"/>
          <p:cNvSpPr>
            <a:spLocks noGrp="1"/>
          </p:cNvSpPr>
          <p:nvPr>
            <p:ph type="sldNum" sz="quarter" idx="5"/>
          </p:nvPr>
        </p:nvSpPr>
        <p:spPr/>
        <p:txBody>
          <a:bodyPr/>
          <a:lstStyle/>
          <a:p>
            <a:fld id="{2124D8B1-6BBC-434A-9891-A4A650C85B06}" type="slidenum">
              <a:rPr lang="pl-PL" smtClean="0"/>
              <a:t>31</a:t>
            </a:fld>
            <a:endParaRPr lang="pl-PL"/>
          </a:p>
        </p:txBody>
      </p:sp>
    </p:spTree>
    <p:extLst>
      <p:ext uri="{BB962C8B-B14F-4D97-AF65-F5344CB8AC3E}">
        <p14:creationId xmlns:p14="http://schemas.microsoft.com/office/powerpoint/2010/main" val="28713247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endParaRPr lang="pl-PL" dirty="0"/>
          </a:p>
          <a:p>
            <a:pPr algn="just"/>
            <a:endParaRPr lang="pl-PL" dirty="0"/>
          </a:p>
        </p:txBody>
      </p:sp>
      <p:sp>
        <p:nvSpPr>
          <p:cNvPr id="4" name="Symbol zastępczy numeru slajdu 3"/>
          <p:cNvSpPr>
            <a:spLocks noGrp="1"/>
          </p:cNvSpPr>
          <p:nvPr>
            <p:ph type="sldNum" sz="quarter" idx="5"/>
          </p:nvPr>
        </p:nvSpPr>
        <p:spPr/>
        <p:txBody>
          <a:bodyPr/>
          <a:lstStyle/>
          <a:p>
            <a:fld id="{2124D8B1-6BBC-434A-9891-A4A650C85B06}" type="slidenum">
              <a:rPr lang="pl-PL" smtClean="0"/>
              <a:t>32</a:t>
            </a:fld>
            <a:endParaRPr lang="pl-PL"/>
          </a:p>
        </p:txBody>
      </p:sp>
    </p:spTree>
    <p:extLst>
      <p:ext uri="{BB962C8B-B14F-4D97-AF65-F5344CB8AC3E}">
        <p14:creationId xmlns:p14="http://schemas.microsoft.com/office/powerpoint/2010/main" val="2410214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endParaRPr lang="pl-PL" dirty="0"/>
          </a:p>
          <a:p>
            <a:pPr algn="just"/>
            <a:endParaRPr lang="pl-PL" dirty="0"/>
          </a:p>
        </p:txBody>
      </p:sp>
      <p:sp>
        <p:nvSpPr>
          <p:cNvPr id="4" name="Symbol zastępczy numeru slajdu 3"/>
          <p:cNvSpPr>
            <a:spLocks noGrp="1"/>
          </p:cNvSpPr>
          <p:nvPr>
            <p:ph type="sldNum" sz="quarter" idx="5"/>
          </p:nvPr>
        </p:nvSpPr>
        <p:spPr/>
        <p:txBody>
          <a:bodyPr/>
          <a:lstStyle/>
          <a:p>
            <a:fld id="{2124D8B1-6BBC-434A-9891-A4A650C85B06}" type="slidenum">
              <a:rPr lang="pl-PL" smtClean="0"/>
              <a:t>33</a:t>
            </a:fld>
            <a:endParaRPr lang="pl-PL"/>
          </a:p>
        </p:txBody>
      </p:sp>
    </p:spTree>
    <p:extLst>
      <p:ext uri="{BB962C8B-B14F-4D97-AF65-F5344CB8AC3E}">
        <p14:creationId xmlns:p14="http://schemas.microsoft.com/office/powerpoint/2010/main" val="39400256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endParaRPr lang="pl-PL" dirty="0"/>
          </a:p>
          <a:p>
            <a:pPr algn="just"/>
            <a:endParaRPr lang="pl-PL" dirty="0"/>
          </a:p>
        </p:txBody>
      </p:sp>
      <p:sp>
        <p:nvSpPr>
          <p:cNvPr id="4" name="Symbol zastępczy numeru slajdu 3"/>
          <p:cNvSpPr>
            <a:spLocks noGrp="1"/>
          </p:cNvSpPr>
          <p:nvPr>
            <p:ph type="sldNum" sz="quarter" idx="5"/>
          </p:nvPr>
        </p:nvSpPr>
        <p:spPr/>
        <p:txBody>
          <a:bodyPr/>
          <a:lstStyle/>
          <a:p>
            <a:fld id="{2124D8B1-6BBC-434A-9891-A4A650C85B06}" type="slidenum">
              <a:rPr lang="pl-PL" smtClean="0"/>
              <a:t>34</a:t>
            </a:fld>
            <a:endParaRPr lang="pl-PL"/>
          </a:p>
        </p:txBody>
      </p:sp>
    </p:spTree>
    <p:extLst>
      <p:ext uri="{BB962C8B-B14F-4D97-AF65-F5344CB8AC3E}">
        <p14:creationId xmlns:p14="http://schemas.microsoft.com/office/powerpoint/2010/main" val="33071820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endParaRPr lang="pl-PL" dirty="0"/>
          </a:p>
          <a:p>
            <a:pPr algn="just"/>
            <a:endParaRPr lang="pl-PL" dirty="0"/>
          </a:p>
        </p:txBody>
      </p:sp>
      <p:sp>
        <p:nvSpPr>
          <p:cNvPr id="4" name="Symbol zastępczy numeru slajdu 3"/>
          <p:cNvSpPr>
            <a:spLocks noGrp="1"/>
          </p:cNvSpPr>
          <p:nvPr>
            <p:ph type="sldNum" sz="quarter" idx="5"/>
          </p:nvPr>
        </p:nvSpPr>
        <p:spPr/>
        <p:txBody>
          <a:bodyPr/>
          <a:lstStyle/>
          <a:p>
            <a:fld id="{2124D8B1-6BBC-434A-9891-A4A650C85B06}" type="slidenum">
              <a:rPr lang="pl-PL" smtClean="0"/>
              <a:t>35</a:t>
            </a:fld>
            <a:endParaRPr lang="pl-PL"/>
          </a:p>
        </p:txBody>
      </p:sp>
    </p:spTree>
    <p:extLst>
      <p:ext uri="{BB962C8B-B14F-4D97-AF65-F5344CB8AC3E}">
        <p14:creationId xmlns:p14="http://schemas.microsoft.com/office/powerpoint/2010/main" val="10180746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endParaRPr lang="pl-PL" dirty="0"/>
          </a:p>
          <a:p>
            <a:pPr algn="just"/>
            <a:endParaRPr lang="pl-PL" dirty="0"/>
          </a:p>
        </p:txBody>
      </p:sp>
      <p:sp>
        <p:nvSpPr>
          <p:cNvPr id="4" name="Symbol zastępczy numeru slajdu 3"/>
          <p:cNvSpPr>
            <a:spLocks noGrp="1"/>
          </p:cNvSpPr>
          <p:nvPr>
            <p:ph type="sldNum" sz="quarter" idx="5"/>
          </p:nvPr>
        </p:nvSpPr>
        <p:spPr/>
        <p:txBody>
          <a:bodyPr/>
          <a:lstStyle/>
          <a:p>
            <a:fld id="{2124D8B1-6BBC-434A-9891-A4A650C85B06}" type="slidenum">
              <a:rPr lang="pl-PL" smtClean="0"/>
              <a:t>36</a:t>
            </a:fld>
            <a:endParaRPr lang="pl-PL"/>
          </a:p>
        </p:txBody>
      </p:sp>
    </p:spTree>
    <p:extLst>
      <p:ext uri="{BB962C8B-B14F-4D97-AF65-F5344CB8AC3E}">
        <p14:creationId xmlns:p14="http://schemas.microsoft.com/office/powerpoint/2010/main" val="7659070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endParaRPr lang="pl-PL" dirty="0"/>
          </a:p>
          <a:p>
            <a:pPr algn="just"/>
            <a:endParaRPr lang="pl-PL" dirty="0"/>
          </a:p>
        </p:txBody>
      </p:sp>
      <p:sp>
        <p:nvSpPr>
          <p:cNvPr id="4" name="Symbol zastępczy numeru slajdu 3"/>
          <p:cNvSpPr>
            <a:spLocks noGrp="1"/>
          </p:cNvSpPr>
          <p:nvPr>
            <p:ph type="sldNum" sz="quarter" idx="5"/>
          </p:nvPr>
        </p:nvSpPr>
        <p:spPr/>
        <p:txBody>
          <a:bodyPr/>
          <a:lstStyle/>
          <a:p>
            <a:fld id="{2124D8B1-6BBC-434A-9891-A4A650C85B06}" type="slidenum">
              <a:rPr lang="pl-PL" smtClean="0"/>
              <a:t>37</a:t>
            </a:fld>
            <a:endParaRPr lang="pl-PL"/>
          </a:p>
        </p:txBody>
      </p:sp>
    </p:spTree>
    <p:extLst>
      <p:ext uri="{BB962C8B-B14F-4D97-AF65-F5344CB8AC3E}">
        <p14:creationId xmlns:p14="http://schemas.microsoft.com/office/powerpoint/2010/main" val="11128107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endParaRPr lang="pl-PL" dirty="0"/>
          </a:p>
          <a:p>
            <a:pPr algn="just"/>
            <a:endParaRPr lang="pl-PL" dirty="0"/>
          </a:p>
        </p:txBody>
      </p:sp>
      <p:sp>
        <p:nvSpPr>
          <p:cNvPr id="4" name="Symbol zastępczy numeru slajdu 3"/>
          <p:cNvSpPr>
            <a:spLocks noGrp="1"/>
          </p:cNvSpPr>
          <p:nvPr>
            <p:ph type="sldNum" sz="quarter" idx="5"/>
          </p:nvPr>
        </p:nvSpPr>
        <p:spPr/>
        <p:txBody>
          <a:bodyPr/>
          <a:lstStyle/>
          <a:p>
            <a:fld id="{2124D8B1-6BBC-434A-9891-A4A650C85B06}" type="slidenum">
              <a:rPr lang="pl-PL" smtClean="0"/>
              <a:t>38</a:t>
            </a:fld>
            <a:endParaRPr lang="pl-PL"/>
          </a:p>
        </p:txBody>
      </p:sp>
    </p:spTree>
    <p:extLst>
      <p:ext uri="{BB962C8B-B14F-4D97-AF65-F5344CB8AC3E}">
        <p14:creationId xmlns:p14="http://schemas.microsoft.com/office/powerpoint/2010/main" val="18244573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endParaRPr lang="pl-PL" dirty="0"/>
          </a:p>
          <a:p>
            <a:pPr algn="just"/>
            <a:endParaRPr lang="pl-PL" dirty="0"/>
          </a:p>
        </p:txBody>
      </p:sp>
      <p:sp>
        <p:nvSpPr>
          <p:cNvPr id="4" name="Symbol zastępczy numeru slajdu 3"/>
          <p:cNvSpPr>
            <a:spLocks noGrp="1"/>
          </p:cNvSpPr>
          <p:nvPr>
            <p:ph type="sldNum" sz="quarter" idx="5"/>
          </p:nvPr>
        </p:nvSpPr>
        <p:spPr/>
        <p:txBody>
          <a:bodyPr/>
          <a:lstStyle/>
          <a:p>
            <a:fld id="{2124D8B1-6BBC-434A-9891-A4A650C85B06}" type="slidenum">
              <a:rPr lang="pl-PL" smtClean="0"/>
              <a:t>39</a:t>
            </a:fld>
            <a:endParaRPr lang="pl-PL"/>
          </a:p>
        </p:txBody>
      </p:sp>
    </p:spTree>
    <p:extLst>
      <p:ext uri="{BB962C8B-B14F-4D97-AF65-F5344CB8AC3E}">
        <p14:creationId xmlns:p14="http://schemas.microsoft.com/office/powerpoint/2010/main" val="3001901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endParaRPr lang="pl-PL" dirty="0"/>
          </a:p>
          <a:p>
            <a:pPr algn="just"/>
            <a:endParaRPr lang="pl-PL" dirty="0"/>
          </a:p>
        </p:txBody>
      </p:sp>
      <p:sp>
        <p:nvSpPr>
          <p:cNvPr id="4" name="Symbol zastępczy numeru slajdu 3"/>
          <p:cNvSpPr>
            <a:spLocks noGrp="1"/>
          </p:cNvSpPr>
          <p:nvPr>
            <p:ph type="sldNum" sz="quarter" idx="5"/>
          </p:nvPr>
        </p:nvSpPr>
        <p:spPr/>
        <p:txBody>
          <a:bodyPr/>
          <a:lstStyle/>
          <a:p>
            <a:fld id="{2124D8B1-6BBC-434A-9891-A4A650C85B06}" type="slidenum">
              <a:rPr lang="pl-PL" smtClean="0"/>
              <a:t>4</a:t>
            </a:fld>
            <a:endParaRPr lang="pl-PL"/>
          </a:p>
        </p:txBody>
      </p:sp>
    </p:spTree>
    <p:extLst>
      <p:ext uri="{BB962C8B-B14F-4D97-AF65-F5344CB8AC3E}">
        <p14:creationId xmlns:p14="http://schemas.microsoft.com/office/powerpoint/2010/main" val="9960256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endParaRPr lang="pl-PL" dirty="0"/>
          </a:p>
          <a:p>
            <a:pPr algn="just"/>
            <a:endParaRPr lang="pl-PL" dirty="0"/>
          </a:p>
        </p:txBody>
      </p:sp>
      <p:sp>
        <p:nvSpPr>
          <p:cNvPr id="4" name="Symbol zastępczy numeru slajdu 3"/>
          <p:cNvSpPr>
            <a:spLocks noGrp="1"/>
          </p:cNvSpPr>
          <p:nvPr>
            <p:ph type="sldNum" sz="quarter" idx="5"/>
          </p:nvPr>
        </p:nvSpPr>
        <p:spPr/>
        <p:txBody>
          <a:bodyPr/>
          <a:lstStyle/>
          <a:p>
            <a:fld id="{2124D8B1-6BBC-434A-9891-A4A650C85B06}" type="slidenum">
              <a:rPr lang="pl-PL" smtClean="0"/>
              <a:t>40</a:t>
            </a:fld>
            <a:endParaRPr lang="pl-PL"/>
          </a:p>
        </p:txBody>
      </p:sp>
    </p:spTree>
    <p:extLst>
      <p:ext uri="{BB962C8B-B14F-4D97-AF65-F5344CB8AC3E}">
        <p14:creationId xmlns:p14="http://schemas.microsoft.com/office/powerpoint/2010/main" val="24916341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endParaRPr lang="pl-PL" dirty="0"/>
          </a:p>
          <a:p>
            <a:pPr algn="just"/>
            <a:endParaRPr lang="pl-PL" dirty="0"/>
          </a:p>
        </p:txBody>
      </p:sp>
      <p:sp>
        <p:nvSpPr>
          <p:cNvPr id="4" name="Symbol zastępczy numeru slajdu 3"/>
          <p:cNvSpPr>
            <a:spLocks noGrp="1"/>
          </p:cNvSpPr>
          <p:nvPr>
            <p:ph type="sldNum" sz="quarter" idx="5"/>
          </p:nvPr>
        </p:nvSpPr>
        <p:spPr/>
        <p:txBody>
          <a:bodyPr/>
          <a:lstStyle/>
          <a:p>
            <a:fld id="{2124D8B1-6BBC-434A-9891-A4A650C85B06}" type="slidenum">
              <a:rPr lang="pl-PL" smtClean="0"/>
              <a:t>41</a:t>
            </a:fld>
            <a:endParaRPr lang="pl-PL"/>
          </a:p>
        </p:txBody>
      </p:sp>
    </p:spTree>
    <p:extLst>
      <p:ext uri="{BB962C8B-B14F-4D97-AF65-F5344CB8AC3E}">
        <p14:creationId xmlns:p14="http://schemas.microsoft.com/office/powerpoint/2010/main" val="30815118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endParaRPr lang="pl-PL" dirty="0"/>
          </a:p>
          <a:p>
            <a:pPr algn="just"/>
            <a:endParaRPr lang="pl-PL" dirty="0"/>
          </a:p>
        </p:txBody>
      </p:sp>
      <p:sp>
        <p:nvSpPr>
          <p:cNvPr id="4" name="Symbol zastępczy numeru slajdu 3"/>
          <p:cNvSpPr>
            <a:spLocks noGrp="1"/>
          </p:cNvSpPr>
          <p:nvPr>
            <p:ph type="sldNum" sz="quarter" idx="5"/>
          </p:nvPr>
        </p:nvSpPr>
        <p:spPr/>
        <p:txBody>
          <a:bodyPr/>
          <a:lstStyle/>
          <a:p>
            <a:fld id="{2124D8B1-6BBC-434A-9891-A4A650C85B06}" type="slidenum">
              <a:rPr lang="pl-PL" smtClean="0"/>
              <a:t>42</a:t>
            </a:fld>
            <a:endParaRPr lang="pl-PL"/>
          </a:p>
        </p:txBody>
      </p:sp>
    </p:spTree>
    <p:extLst>
      <p:ext uri="{BB962C8B-B14F-4D97-AF65-F5344CB8AC3E}">
        <p14:creationId xmlns:p14="http://schemas.microsoft.com/office/powerpoint/2010/main" val="13906070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endParaRPr lang="pl-PL" dirty="0"/>
          </a:p>
          <a:p>
            <a:pPr algn="just"/>
            <a:endParaRPr lang="pl-PL" dirty="0"/>
          </a:p>
        </p:txBody>
      </p:sp>
      <p:sp>
        <p:nvSpPr>
          <p:cNvPr id="4" name="Symbol zastępczy numeru slajdu 3"/>
          <p:cNvSpPr>
            <a:spLocks noGrp="1"/>
          </p:cNvSpPr>
          <p:nvPr>
            <p:ph type="sldNum" sz="quarter" idx="5"/>
          </p:nvPr>
        </p:nvSpPr>
        <p:spPr/>
        <p:txBody>
          <a:bodyPr/>
          <a:lstStyle/>
          <a:p>
            <a:fld id="{2124D8B1-6BBC-434A-9891-A4A650C85B06}" type="slidenum">
              <a:rPr lang="pl-PL" smtClean="0"/>
              <a:t>43</a:t>
            </a:fld>
            <a:endParaRPr lang="pl-PL"/>
          </a:p>
        </p:txBody>
      </p:sp>
    </p:spTree>
    <p:extLst>
      <p:ext uri="{BB962C8B-B14F-4D97-AF65-F5344CB8AC3E}">
        <p14:creationId xmlns:p14="http://schemas.microsoft.com/office/powerpoint/2010/main" val="23803286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endParaRPr lang="pl-PL" dirty="0"/>
          </a:p>
          <a:p>
            <a:pPr algn="just"/>
            <a:endParaRPr lang="pl-PL" dirty="0"/>
          </a:p>
        </p:txBody>
      </p:sp>
      <p:sp>
        <p:nvSpPr>
          <p:cNvPr id="4" name="Symbol zastępczy numeru slajdu 3"/>
          <p:cNvSpPr>
            <a:spLocks noGrp="1"/>
          </p:cNvSpPr>
          <p:nvPr>
            <p:ph type="sldNum" sz="quarter" idx="5"/>
          </p:nvPr>
        </p:nvSpPr>
        <p:spPr/>
        <p:txBody>
          <a:bodyPr/>
          <a:lstStyle/>
          <a:p>
            <a:fld id="{2124D8B1-6BBC-434A-9891-A4A650C85B06}" type="slidenum">
              <a:rPr lang="pl-PL" smtClean="0"/>
              <a:t>44</a:t>
            </a:fld>
            <a:endParaRPr lang="pl-PL"/>
          </a:p>
        </p:txBody>
      </p:sp>
    </p:spTree>
    <p:extLst>
      <p:ext uri="{BB962C8B-B14F-4D97-AF65-F5344CB8AC3E}">
        <p14:creationId xmlns:p14="http://schemas.microsoft.com/office/powerpoint/2010/main" val="7530409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endParaRPr lang="pl-PL" dirty="0"/>
          </a:p>
          <a:p>
            <a:pPr algn="just"/>
            <a:endParaRPr lang="pl-PL" dirty="0"/>
          </a:p>
        </p:txBody>
      </p:sp>
      <p:sp>
        <p:nvSpPr>
          <p:cNvPr id="4" name="Symbol zastępczy numeru slajdu 3"/>
          <p:cNvSpPr>
            <a:spLocks noGrp="1"/>
          </p:cNvSpPr>
          <p:nvPr>
            <p:ph type="sldNum" sz="quarter" idx="5"/>
          </p:nvPr>
        </p:nvSpPr>
        <p:spPr/>
        <p:txBody>
          <a:bodyPr/>
          <a:lstStyle/>
          <a:p>
            <a:fld id="{2124D8B1-6BBC-434A-9891-A4A650C85B06}" type="slidenum">
              <a:rPr lang="pl-PL" smtClean="0"/>
              <a:t>45</a:t>
            </a:fld>
            <a:endParaRPr lang="pl-PL"/>
          </a:p>
        </p:txBody>
      </p:sp>
    </p:spTree>
    <p:extLst>
      <p:ext uri="{BB962C8B-B14F-4D97-AF65-F5344CB8AC3E}">
        <p14:creationId xmlns:p14="http://schemas.microsoft.com/office/powerpoint/2010/main" val="29685527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endParaRPr lang="pl-PL" dirty="0"/>
          </a:p>
          <a:p>
            <a:pPr algn="just"/>
            <a:endParaRPr lang="pl-PL" dirty="0"/>
          </a:p>
        </p:txBody>
      </p:sp>
      <p:sp>
        <p:nvSpPr>
          <p:cNvPr id="4" name="Symbol zastępczy numeru slajdu 3"/>
          <p:cNvSpPr>
            <a:spLocks noGrp="1"/>
          </p:cNvSpPr>
          <p:nvPr>
            <p:ph type="sldNum" sz="quarter" idx="5"/>
          </p:nvPr>
        </p:nvSpPr>
        <p:spPr/>
        <p:txBody>
          <a:bodyPr/>
          <a:lstStyle/>
          <a:p>
            <a:fld id="{2124D8B1-6BBC-434A-9891-A4A650C85B06}" type="slidenum">
              <a:rPr lang="pl-PL" smtClean="0"/>
              <a:t>46</a:t>
            </a:fld>
            <a:endParaRPr lang="pl-PL"/>
          </a:p>
        </p:txBody>
      </p:sp>
    </p:spTree>
    <p:extLst>
      <p:ext uri="{BB962C8B-B14F-4D97-AF65-F5344CB8AC3E}">
        <p14:creationId xmlns:p14="http://schemas.microsoft.com/office/powerpoint/2010/main" val="700150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endParaRPr lang="pl-PL" dirty="0"/>
          </a:p>
          <a:p>
            <a:pPr algn="just"/>
            <a:endParaRPr lang="pl-PL" dirty="0"/>
          </a:p>
        </p:txBody>
      </p:sp>
      <p:sp>
        <p:nvSpPr>
          <p:cNvPr id="4" name="Symbol zastępczy numeru slajdu 3"/>
          <p:cNvSpPr>
            <a:spLocks noGrp="1"/>
          </p:cNvSpPr>
          <p:nvPr>
            <p:ph type="sldNum" sz="quarter" idx="5"/>
          </p:nvPr>
        </p:nvSpPr>
        <p:spPr/>
        <p:txBody>
          <a:bodyPr/>
          <a:lstStyle/>
          <a:p>
            <a:fld id="{2124D8B1-6BBC-434A-9891-A4A650C85B06}" type="slidenum">
              <a:rPr lang="pl-PL" smtClean="0"/>
              <a:t>5</a:t>
            </a:fld>
            <a:endParaRPr lang="pl-PL"/>
          </a:p>
        </p:txBody>
      </p:sp>
    </p:spTree>
    <p:extLst>
      <p:ext uri="{BB962C8B-B14F-4D97-AF65-F5344CB8AC3E}">
        <p14:creationId xmlns:p14="http://schemas.microsoft.com/office/powerpoint/2010/main" val="4275925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endParaRPr lang="pl-PL" dirty="0"/>
          </a:p>
          <a:p>
            <a:pPr algn="just"/>
            <a:endParaRPr lang="pl-PL" dirty="0"/>
          </a:p>
        </p:txBody>
      </p:sp>
      <p:sp>
        <p:nvSpPr>
          <p:cNvPr id="4" name="Symbol zastępczy numeru slajdu 3"/>
          <p:cNvSpPr>
            <a:spLocks noGrp="1"/>
          </p:cNvSpPr>
          <p:nvPr>
            <p:ph type="sldNum" sz="quarter" idx="5"/>
          </p:nvPr>
        </p:nvSpPr>
        <p:spPr/>
        <p:txBody>
          <a:bodyPr/>
          <a:lstStyle/>
          <a:p>
            <a:fld id="{2124D8B1-6BBC-434A-9891-A4A650C85B06}" type="slidenum">
              <a:rPr lang="pl-PL" smtClean="0"/>
              <a:t>6</a:t>
            </a:fld>
            <a:endParaRPr lang="pl-PL"/>
          </a:p>
        </p:txBody>
      </p:sp>
    </p:spTree>
    <p:extLst>
      <p:ext uri="{BB962C8B-B14F-4D97-AF65-F5344CB8AC3E}">
        <p14:creationId xmlns:p14="http://schemas.microsoft.com/office/powerpoint/2010/main" val="3576869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endParaRPr lang="pl-PL" dirty="0"/>
          </a:p>
          <a:p>
            <a:pPr algn="just"/>
            <a:endParaRPr lang="pl-PL" dirty="0"/>
          </a:p>
        </p:txBody>
      </p:sp>
      <p:sp>
        <p:nvSpPr>
          <p:cNvPr id="4" name="Symbol zastępczy numeru slajdu 3"/>
          <p:cNvSpPr>
            <a:spLocks noGrp="1"/>
          </p:cNvSpPr>
          <p:nvPr>
            <p:ph type="sldNum" sz="quarter" idx="5"/>
          </p:nvPr>
        </p:nvSpPr>
        <p:spPr/>
        <p:txBody>
          <a:bodyPr/>
          <a:lstStyle/>
          <a:p>
            <a:fld id="{2124D8B1-6BBC-434A-9891-A4A650C85B06}" type="slidenum">
              <a:rPr lang="pl-PL" smtClean="0"/>
              <a:t>7</a:t>
            </a:fld>
            <a:endParaRPr lang="pl-PL"/>
          </a:p>
        </p:txBody>
      </p:sp>
    </p:spTree>
    <p:extLst>
      <p:ext uri="{BB962C8B-B14F-4D97-AF65-F5344CB8AC3E}">
        <p14:creationId xmlns:p14="http://schemas.microsoft.com/office/powerpoint/2010/main" val="2795387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endParaRPr lang="pl-PL" dirty="0"/>
          </a:p>
          <a:p>
            <a:pPr algn="just"/>
            <a:endParaRPr lang="pl-PL" dirty="0"/>
          </a:p>
        </p:txBody>
      </p:sp>
      <p:sp>
        <p:nvSpPr>
          <p:cNvPr id="4" name="Symbol zastępczy numeru slajdu 3"/>
          <p:cNvSpPr>
            <a:spLocks noGrp="1"/>
          </p:cNvSpPr>
          <p:nvPr>
            <p:ph type="sldNum" sz="quarter" idx="5"/>
          </p:nvPr>
        </p:nvSpPr>
        <p:spPr/>
        <p:txBody>
          <a:bodyPr/>
          <a:lstStyle/>
          <a:p>
            <a:fld id="{2124D8B1-6BBC-434A-9891-A4A650C85B06}" type="slidenum">
              <a:rPr lang="pl-PL" smtClean="0"/>
              <a:t>8</a:t>
            </a:fld>
            <a:endParaRPr lang="pl-PL"/>
          </a:p>
        </p:txBody>
      </p:sp>
    </p:spTree>
    <p:extLst>
      <p:ext uri="{BB962C8B-B14F-4D97-AF65-F5344CB8AC3E}">
        <p14:creationId xmlns:p14="http://schemas.microsoft.com/office/powerpoint/2010/main" val="3963494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endParaRPr lang="pl-PL" dirty="0"/>
          </a:p>
          <a:p>
            <a:pPr algn="just"/>
            <a:endParaRPr lang="pl-PL" dirty="0"/>
          </a:p>
        </p:txBody>
      </p:sp>
      <p:sp>
        <p:nvSpPr>
          <p:cNvPr id="4" name="Symbol zastępczy numeru slajdu 3"/>
          <p:cNvSpPr>
            <a:spLocks noGrp="1"/>
          </p:cNvSpPr>
          <p:nvPr>
            <p:ph type="sldNum" sz="quarter" idx="5"/>
          </p:nvPr>
        </p:nvSpPr>
        <p:spPr/>
        <p:txBody>
          <a:bodyPr/>
          <a:lstStyle/>
          <a:p>
            <a:fld id="{2124D8B1-6BBC-434A-9891-A4A650C85B06}" type="slidenum">
              <a:rPr lang="pl-PL" smtClean="0"/>
              <a:t>9</a:t>
            </a:fld>
            <a:endParaRPr lang="pl-PL"/>
          </a:p>
        </p:txBody>
      </p:sp>
    </p:spTree>
    <p:extLst>
      <p:ext uri="{BB962C8B-B14F-4D97-AF65-F5344CB8AC3E}">
        <p14:creationId xmlns:p14="http://schemas.microsoft.com/office/powerpoint/2010/main" val="2766918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0B024F7-2AB7-456A-B015-CAC48F8C178C}"/>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8FD5C0A4-2264-4DDE-AF3A-E7391B8F2C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2AEF85EF-4ADC-49DE-B1CF-6988F866182E}"/>
              </a:ext>
            </a:extLst>
          </p:cNvPr>
          <p:cNvSpPr>
            <a:spLocks noGrp="1"/>
          </p:cNvSpPr>
          <p:nvPr>
            <p:ph type="dt" sz="half" idx="10"/>
          </p:nvPr>
        </p:nvSpPr>
        <p:spPr/>
        <p:txBody>
          <a:bodyPr/>
          <a:lstStyle/>
          <a:p>
            <a:fld id="{369458A7-2FFA-4A44-85E7-8B4977E75982}" type="datetimeFigureOut">
              <a:rPr lang="pl-PL" smtClean="0"/>
              <a:t>09.03.2023</a:t>
            </a:fld>
            <a:endParaRPr lang="pl-PL"/>
          </a:p>
        </p:txBody>
      </p:sp>
      <p:sp>
        <p:nvSpPr>
          <p:cNvPr id="5" name="Symbol zastępczy stopki 4">
            <a:extLst>
              <a:ext uri="{FF2B5EF4-FFF2-40B4-BE49-F238E27FC236}">
                <a16:creationId xmlns:a16="http://schemas.microsoft.com/office/drawing/2014/main" id="{9DC7EC38-1A44-40F6-BA09-DF24CCCDE75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893B671E-F12D-4DBD-ADB4-9707160AA9AA}"/>
              </a:ext>
            </a:extLst>
          </p:cNvPr>
          <p:cNvSpPr>
            <a:spLocks noGrp="1"/>
          </p:cNvSpPr>
          <p:nvPr>
            <p:ph type="sldNum" sz="quarter" idx="12"/>
          </p:nvPr>
        </p:nvSpPr>
        <p:spPr/>
        <p:txBody>
          <a:bodyPr/>
          <a:lstStyle/>
          <a:p>
            <a:fld id="{5847EA6C-00BD-4C17-B673-46EEC9B755A4}" type="slidenum">
              <a:rPr lang="pl-PL" smtClean="0"/>
              <a:t>‹#›</a:t>
            </a:fld>
            <a:endParaRPr lang="pl-PL"/>
          </a:p>
        </p:txBody>
      </p:sp>
    </p:spTree>
    <p:extLst>
      <p:ext uri="{BB962C8B-B14F-4D97-AF65-F5344CB8AC3E}">
        <p14:creationId xmlns:p14="http://schemas.microsoft.com/office/powerpoint/2010/main" val="1334665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A285A57-2E79-4203-B730-88D415F89B1E}"/>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7847F7E8-F327-46C0-BEE0-D909812A456A}"/>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E28D8D1-82FD-474A-90CD-A7B484C96915}"/>
              </a:ext>
            </a:extLst>
          </p:cNvPr>
          <p:cNvSpPr>
            <a:spLocks noGrp="1"/>
          </p:cNvSpPr>
          <p:nvPr>
            <p:ph type="dt" sz="half" idx="10"/>
          </p:nvPr>
        </p:nvSpPr>
        <p:spPr/>
        <p:txBody>
          <a:bodyPr/>
          <a:lstStyle/>
          <a:p>
            <a:fld id="{369458A7-2FFA-4A44-85E7-8B4977E75982}" type="datetimeFigureOut">
              <a:rPr lang="pl-PL" smtClean="0"/>
              <a:t>09.03.2023</a:t>
            </a:fld>
            <a:endParaRPr lang="pl-PL"/>
          </a:p>
        </p:txBody>
      </p:sp>
      <p:sp>
        <p:nvSpPr>
          <p:cNvPr id="5" name="Symbol zastępczy stopki 4">
            <a:extLst>
              <a:ext uri="{FF2B5EF4-FFF2-40B4-BE49-F238E27FC236}">
                <a16:creationId xmlns:a16="http://schemas.microsoft.com/office/drawing/2014/main" id="{79C00B4A-ABB4-41FD-958B-AC7ED9576F14}"/>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849C5B91-E55E-4D08-B62A-B07568295181}"/>
              </a:ext>
            </a:extLst>
          </p:cNvPr>
          <p:cNvSpPr>
            <a:spLocks noGrp="1"/>
          </p:cNvSpPr>
          <p:nvPr>
            <p:ph type="sldNum" sz="quarter" idx="12"/>
          </p:nvPr>
        </p:nvSpPr>
        <p:spPr/>
        <p:txBody>
          <a:bodyPr/>
          <a:lstStyle/>
          <a:p>
            <a:fld id="{5847EA6C-00BD-4C17-B673-46EEC9B755A4}" type="slidenum">
              <a:rPr lang="pl-PL" smtClean="0"/>
              <a:t>‹#›</a:t>
            </a:fld>
            <a:endParaRPr lang="pl-PL"/>
          </a:p>
        </p:txBody>
      </p:sp>
    </p:spTree>
    <p:extLst>
      <p:ext uri="{BB962C8B-B14F-4D97-AF65-F5344CB8AC3E}">
        <p14:creationId xmlns:p14="http://schemas.microsoft.com/office/powerpoint/2010/main" val="62907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979B060E-9B5E-4A72-9E2D-3979E8790E0F}"/>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E713AB4B-CBC1-4563-8A83-5468C7114B71}"/>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C2BEC43D-3980-4396-9088-CAE6C6C5F43C}"/>
              </a:ext>
            </a:extLst>
          </p:cNvPr>
          <p:cNvSpPr>
            <a:spLocks noGrp="1"/>
          </p:cNvSpPr>
          <p:nvPr>
            <p:ph type="dt" sz="half" idx="10"/>
          </p:nvPr>
        </p:nvSpPr>
        <p:spPr/>
        <p:txBody>
          <a:bodyPr/>
          <a:lstStyle/>
          <a:p>
            <a:fld id="{369458A7-2FFA-4A44-85E7-8B4977E75982}" type="datetimeFigureOut">
              <a:rPr lang="pl-PL" smtClean="0"/>
              <a:t>09.03.2023</a:t>
            </a:fld>
            <a:endParaRPr lang="pl-PL"/>
          </a:p>
        </p:txBody>
      </p:sp>
      <p:sp>
        <p:nvSpPr>
          <p:cNvPr id="5" name="Symbol zastępczy stopki 4">
            <a:extLst>
              <a:ext uri="{FF2B5EF4-FFF2-40B4-BE49-F238E27FC236}">
                <a16:creationId xmlns:a16="http://schemas.microsoft.com/office/drawing/2014/main" id="{611F47A7-CECA-46E6-BE12-1A842AA0759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4451DC28-FFEE-4011-BD89-B50B6F34C12D}"/>
              </a:ext>
            </a:extLst>
          </p:cNvPr>
          <p:cNvSpPr>
            <a:spLocks noGrp="1"/>
          </p:cNvSpPr>
          <p:nvPr>
            <p:ph type="sldNum" sz="quarter" idx="12"/>
          </p:nvPr>
        </p:nvSpPr>
        <p:spPr/>
        <p:txBody>
          <a:bodyPr/>
          <a:lstStyle/>
          <a:p>
            <a:fld id="{5847EA6C-00BD-4C17-B673-46EEC9B755A4}" type="slidenum">
              <a:rPr lang="pl-PL" smtClean="0"/>
              <a:t>‹#›</a:t>
            </a:fld>
            <a:endParaRPr lang="pl-PL"/>
          </a:p>
        </p:txBody>
      </p:sp>
    </p:spTree>
    <p:extLst>
      <p:ext uri="{BB962C8B-B14F-4D97-AF65-F5344CB8AC3E}">
        <p14:creationId xmlns:p14="http://schemas.microsoft.com/office/powerpoint/2010/main" val="1009835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98684A-A681-48E6-8CDD-79197B6CB998}"/>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914773FE-F92F-45DA-8FAA-689854C00E4A}"/>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35759DA-9F02-425F-9B53-9ACAA5D88B30}"/>
              </a:ext>
            </a:extLst>
          </p:cNvPr>
          <p:cNvSpPr>
            <a:spLocks noGrp="1"/>
          </p:cNvSpPr>
          <p:nvPr>
            <p:ph type="dt" sz="half" idx="10"/>
          </p:nvPr>
        </p:nvSpPr>
        <p:spPr/>
        <p:txBody>
          <a:bodyPr/>
          <a:lstStyle/>
          <a:p>
            <a:fld id="{369458A7-2FFA-4A44-85E7-8B4977E75982}" type="datetimeFigureOut">
              <a:rPr lang="pl-PL" smtClean="0"/>
              <a:t>09.03.2023</a:t>
            </a:fld>
            <a:endParaRPr lang="pl-PL"/>
          </a:p>
        </p:txBody>
      </p:sp>
      <p:sp>
        <p:nvSpPr>
          <p:cNvPr id="5" name="Symbol zastępczy stopki 4">
            <a:extLst>
              <a:ext uri="{FF2B5EF4-FFF2-40B4-BE49-F238E27FC236}">
                <a16:creationId xmlns:a16="http://schemas.microsoft.com/office/drawing/2014/main" id="{D8699C68-C09A-4D6B-BE4E-EAD5C85498EF}"/>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50D2CD76-8B94-4FEA-8C4B-1839DE42429D}"/>
              </a:ext>
            </a:extLst>
          </p:cNvPr>
          <p:cNvSpPr>
            <a:spLocks noGrp="1"/>
          </p:cNvSpPr>
          <p:nvPr>
            <p:ph type="sldNum" sz="quarter" idx="12"/>
          </p:nvPr>
        </p:nvSpPr>
        <p:spPr/>
        <p:txBody>
          <a:bodyPr/>
          <a:lstStyle/>
          <a:p>
            <a:fld id="{5847EA6C-00BD-4C17-B673-46EEC9B755A4}" type="slidenum">
              <a:rPr lang="pl-PL" smtClean="0"/>
              <a:t>‹#›</a:t>
            </a:fld>
            <a:endParaRPr lang="pl-PL"/>
          </a:p>
        </p:txBody>
      </p:sp>
    </p:spTree>
    <p:extLst>
      <p:ext uri="{BB962C8B-B14F-4D97-AF65-F5344CB8AC3E}">
        <p14:creationId xmlns:p14="http://schemas.microsoft.com/office/powerpoint/2010/main" val="404008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0B2BAAC-A8F7-4A17-B030-69291BF7DEE4}"/>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FA0DBD2B-EFEC-41E4-BA0D-6E4F735375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A5508876-E1F9-40C2-8079-0AF35A1592A9}"/>
              </a:ext>
            </a:extLst>
          </p:cNvPr>
          <p:cNvSpPr>
            <a:spLocks noGrp="1"/>
          </p:cNvSpPr>
          <p:nvPr>
            <p:ph type="dt" sz="half" idx="10"/>
          </p:nvPr>
        </p:nvSpPr>
        <p:spPr/>
        <p:txBody>
          <a:bodyPr/>
          <a:lstStyle/>
          <a:p>
            <a:fld id="{369458A7-2FFA-4A44-85E7-8B4977E75982}" type="datetimeFigureOut">
              <a:rPr lang="pl-PL" smtClean="0"/>
              <a:t>09.03.2023</a:t>
            </a:fld>
            <a:endParaRPr lang="pl-PL"/>
          </a:p>
        </p:txBody>
      </p:sp>
      <p:sp>
        <p:nvSpPr>
          <p:cNvPr id="5" name="Symbol zastępczy stopki 4">
            <a:extLst>
              <a:ext uri="{FF2B5EF4-FFF2-40B4-BE49-F238E27FC236}">
                <a16:creationId xmlns:a16="http://schemas.microsoft.com/office/drawing/2014/main" id="{51629D5B-A50A-4905-8A5E-712D5BCD03CB}"/>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7DD28CE9-51B1-4CBA-81F9-20E4F66A8AC4}"/>
              </a:ext>
            </a:extLst>
          </p:cNvPr>
          <p:cNvSpPr>
            <a:spLocks noGrp="1"/>
          </p:cNvSpPr>
          <p:nvPr>
            <p:ph type="sldNum" sz="quarter" idx="12"/>
          </p:nvPr>
        </p:nvSpPr>
        <p:spPr/>
        <p:txBody>
          <a:bodyPr/>
          <a:lstStyle/>
          <a:p>
            <a:fld id="{5847EA6C-00BD-4C17-B673-46EEC9B755A4}" type="slidenum">
              <a:rPr lang="pl-PL" smtClean="0"/>
              <a:t>‹#›</a:t>
            </a:fld>
            <a:endParaRPr lang="pl-PL"/>
          </a:p>
        </p:txBody>
      </p:sp>
    </p:spTree>
    <p:extLst>
      <p:ext uri="{BB962C8B-B14F-4D97-AF65-F5344CB8AC3E}">
        <p14:creationId xmlns:p14="http://schemas.microsoft.com/office/powerpoint/2010/main" val="923029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A8FC2E-0BA1-4A62-8515-EC56671E0F3E}"/>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37BFA37A-8299-424D-A0B2-96A938B021D1}"/>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CAEBCB7B-11B6-48FF-97E4-84E76C0BF01B}"/>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D8561132-BFB5-4B8D-987D-58F9DC6C533D}"/>
              </a:ext>
            </a:extLst>
          </p:cNvPr>
          <p:cNvSpPr>
            <a:spLocks noGrp="1"/>
          </p:cNvSpPr>
          <p:nvPr>
            <p:ph type="dt" sz="half" idx="10"/>
          </p:nvPr>
        </p:nvSpPr>
        <p:spPr/>
        <p:txBody>
          <a:bodyPr/>
          <a:lstStyle/>
          <a:p>
            <a:fld id="{369458A7-2FFA-4A44-85E7-8B4977E75982}" type="datetimeFigureOut">
              <a:rPr lang="pl-PL" smtClean="0"/>
              <a:t>09.03.2023</a:t>
            </a:fld>
            <a:endParaRPr lang="pl-PL"/>
          </a:p>
        </p:txBody>
      </p:sp>
      <p:sp>
        <p:nvSpPr>
          <p:cNvPr id="6" name="Symbol zastępczy stopki 5">
            <a:extLst>
              <a:ext uri="{FF2B5EF4-FFF2-40B4-BE49-F238E27FC236}">
                <a16:creationId xmlns:a16="http://schemas.microsoft.com/office/drawing/2014/main" id="{97F8D5C8-CA60-4D28-8C3C-20A4D320FE33}"/>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25163296-20EE-4EBD-A465-4E2A2249EDD0}"/>
              </a:ext>
            </a:extLst>
          </p:cNvPr>
          <p:cNvSpPr>
            <a:spLocks noGrp="1"/>
          </p:cNvSpPr>
          <p:nvPr>
            <p:ph type="sldNum" sz="quarter" idx="12"/>
          </p:nvPr>
        </p:nvSpPr>
        <p:spPr/>
        <p:txBody>
          <a:bodyPr/>
          <a:lstStyle/>
          <a:p>
            <a:fld id="{5847EA6C-00BD-4C17-B673-46EEC9B755A4}" type="slidenum">
              <a:rPr lang="pl-PL" smtClean="0"/>
              <a:t>‹#›</a:t>
            </a:fld>
            <a:endParaRPr lang="pl-PL"/>
          </a:p>
        </p:txBody>
      </p:sp>
    </p:spTree>
    <p:extLst>
      <p:ext uri="{BB962C8B-B14F-4D97-AF65-F5344CB8AC3E}">
        <p14:creationId xmlns:p14="http://schemas.microsoft.com/office/powerpoint/2010/main" val="4067683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7BBAB0B-7F2B-42F9-A241-8BD70D8F0A96}"/>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CEAA9967-939A-4D0C-BB06-F61FFD72F4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41A6B0F4-DD00-4DF6-8D51-CA8F358314CD}"/>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DA7256B5-F3B4-43E3-97BF-220B9066AF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5DA231D9-4E44-4489-BD43-59B7D9B0EEC1}"/>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56E76581-564D-40C5-B0BD-FA33805624F6}"/>
              </a:ext>
            </a:extLst>
          </p:cNvPr>
          <p:cNvSpPr>
            <a:spLocks noGrp="1"/>
          </p:cNvSpPr>
          <p:nvPr>
            <p:ph type="dt" sz="half" idx="10"/>
          </p:nvPr>
        </p:nvSpPr>
        <p:spPr/>
        <p:txBody>
          <a:bodyPr/>
          <a:lstStyle/>
          <a:p>
            <a:fld id="{369458A7-2FFA-4A44-85E7-8B4977E75982}" type="datetimeFigureOut">
              <a:rPr lang="pl-PL" smtClean="0"/>
              <a:t>09.03.2023</a:t>
            </a:fld>
            <a:endParaRPr lang="pl-PL"/>
          </a:p>
        </p:txBody>
      </p:sp>
      <p:sp>
        <p:nvSpPr>
          <p:cNvPr id="8" name="Symbol zastępczy stopki 7">
            <a:extLst>
              <a:ext uri="{FF2B5EF4-FFF2-40B4-BE49-F238E27FC236}">
                <a16:creationId xmlns:a16="http://schemas.microsoft.com/office/drawing/2014/main" id="{2351B3A4-4076-4CB3-91F5-0BACC788DDFB}"/>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6E9F13EA-CC59-4AEB-9EDE-75F12BFAEAB6}"/>
              </a:ext>
            </a:extLst>
          </p:cNvPr>
          <p:cNvSpPr>
            <a:spLocks noGrp="1"/>
          </p:cNvSpPr>
          <p:nvPr>
            <p:ph type="sldNum" sz="quarter" idx="12"/>
          </p:nvPr>
        </p:nvSpPr>
        <p:spPr/>
        <p:txBody>
          <a:bodyPr/>
          <a:lstStyle/>
          <a:p>
            <a:fld id="{5847EA6C-00BD-4C17-B673-46EEC9B755A4}" type="slidenum">
              <a:rPr lang="pl-PL" smtClean="0"/>
              <a:t>‹#›</a:t>
            </a:fld>
            <a:endParaRPr lang="pl-PL"/>
          </a:p>
        </p:txBody>
      </p:sp>
    </p:spTree>
    <p:extLst>
      <p:ext uri="{BB962C8B-B14F-4D97-AF65-F5344CB8AC3E}">
        <p14:creationId xmlns:p14="http://schemas.microsoft.com/office/powerpoint/2010/main" val="2869508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36637C8-DA99-47C5-8152-FAACAFB328AB}"/>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EA836A3B-5290-4CB7-8236-AFA0874E051A}"/>
              </a:ext>
            </a:extLst>
          </p:cNvPr>
          <p:cNvSpPr>
            <a:spLocks noGrp="1"/>
          </p:cNvSpPr>
          <p:nvPr>
            <p:ph type="dt" sz="half" idx="10"/>
          </p:nvPr>
        </p:nvSpPr>
        <p:spPr/>
        <p:txBody>
          <a:bodyPr/>
          <a:lstStyle/>
          <a:p>
            <a:fld id="{369458A7-2FFA-4A44-85E7-8B4977E75982}" type="datetimeFigureOut">
              <a:rPr lang="pl-PL" smtClean="0"/>
              <a:t>09.03.2023</a:t>
            </a:fld>
            <a:endParaRPr lang="pl-PL"/>
          </a:p>
        </p:txBody>
      </p:sp>
      <p:sp>
        <p:nvSpPr>
          <p:cNvPr id="4" name="Symbol zastępczy stopki 3">
            <a:extLst>
              <a:ext uri="{FF2B5EF4-FFF2-40B4-BE49-F238E27FC236}">
                <a16:creationId xmlns:a16="http://schemas.microsoft.com/office/drawing/2014/main" id="{EF36CF84-4AD6-4C3F-A60C-59D72EB4D1A5}"/>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D293A1CF-DC54-42A2-8503-C18A8220E9C7}"/>
              </a:ext>
            </a:extLst>
          </p:cNvPr>
          <p:cNvSpPr>
            <a:spLocks noGrp="1"/>
          </p:cNvSpPr>
          <p:nvPr>
            <p:ph type="sldNum" sz="quarter" idx="12"/>
          </p:nvPr>
        </p:nvSpPr>
        <p:spPr/>
        <p:txBody>
          <a:bodyPr/>
          <a:lstStyle/>
          <a:p>
            <a:fld id="{5847EA6C-00BD-4C17-B673-46EEC9B755A4}" type="slidenum">
              <a:rPr lang="pl-PL" smtClean="0"/>
              <a:t>‹#›</a:t>
            </a:fld>
            <a:endParaRPr lang="pl-PL"/>
          </a:p>
        </p:txBody>
      </p:sp>
    </p:spTree>
    <p:extLst>
      <p:ext uri="{BB962C8B-B14F-4D97-AF65-F5344CB8AC3E}">
        <p14:creationId xmlns:p14="http://schemas.microsoft.com/office/powerpoint/2010/main" val="3109280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316D713E-DEAD-43A0-83D0-BD27C7CBB0E3}"/>
              </a:ext>
            </a:extLst>
          </p:cNvPr>
          <p:cNvSpPr>
            <a:spLocks noGrp="1"/>
          </p:cNvSpPr>
          <p:nvPr>
            <p:ph type="dt" sz="half" idx="10"/>
          </p:nvPr>
        </p:nvSpPr>
        <p:spPr/>
        <p:txBody>
          <a:bodyPr/>
          <a:lstStyle/>
          <a:p>
            <a:fld id="{369458A7-2FFA-4A44-85E7-8B4977E75982}" type="datetimeFigureOut">
              <a:rPr lang="pl-PL" smtClean="0"/>
              <a:t>09.03.2023</a:t>
            </a:fld>
            <a:endParaRPr lang="pl-PL"/>
          </a:p>
        </p:txBody>
      </p:sp>
      <p:sp>
        <p:nvSpPr>
          <p:cNvPr id="3" name="Symbol zastępczy stopki 2">
            <a:extLst>
              <a:ext uri="{FF2B5EF4-FFF2-40B4-BE49-F238E27FC236}">
                <a16:creationId xmlns:a16="http://schemas.microsoft.com/office/drawing/2014/main" id="{38B73795-1404-40C9-B1CA-48BDBFCA6FB2}"/>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716F86C0-FA4B-492A-B946-7EFB1DA86DAA}"/>
              </a:ext>
            </a:extLst>
          </p:cNvPr>
          <p:cNvSpPr>
            <a:spLocks noGrp="1"/>
          </p:cNvSpPr>
          <p:nvPr>
            <p:ph type="sldNum" sz="quarter" idx="12"/>
          </p:nvPr>
        </p:nvSpPr>
        <p:spPr/>
        <p:txBody>
          <a:bodyPr/>
          <a:lstStyle/>
          <a:p>
            <a:fld id="{5847EA6C-00BD-4C17-B673-46EEC9B755A4}" type="slidenum">
              <a:rPr lang="pl-PL" smtClean="0"/>
              <a:t>‹#›</a:t>
            </a:fld>
            <a:endParaRPr lang="pl-PL"/>
          </a:p>
        </p:txBody>
      </p:sp>
    </p:spTree>
    <p:extLst>
      <p:ext uri="{BB962C8B-B14F-4D97-AF65-F5344CB8AC3E}">
        <p14:creationId xmlns:p14="http://schemas.microsoft.com/office/powerpoint/2010/main" val="414956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DC0AAAF-F7DE-4F8E-9000-C8625E3337A5}"/>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1675E6F3-5985-4D15-9148-30E5D00DA2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1C850E8F-BF46-4D87-8755-6024F29FF1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B86E0376-DA7B-4DE1-88AB-BB591DF52EC4}"/>
              </a:ext>
            </a:extLst>
          </p:cNvPr>
          <p:cNvSpPr>
            <a:spLocks noGrp="1"/>
          </p:cNvSpPr>
          <p:nvPr>
            <p:ph type="dt" sz="half" idx="10"/>
          </p:nvPr>
        </p:nvSpPr>
        <p:spPr/>
        <p:txBody>
          <a:bodyPr/>
          <a:lstStyle/>
          <a:p>
            <a:fld id="{369458A7-2FFA-4A44-85E7-8B4977E75982}" type="datetimeFigureOut">
              <a:rPr lang="pl-PL" smtClean="0"/>
              <a:t>09.03.2023</a:t>
            </a:fld>
            <a:endParaRPr lang="pl-PL"/>
          </a:p>
        </p:txBody>
      </p:sp>
      <p:sp>
        <p:nvSpPr>
          <p:cNvPr id="6" name="Symbol zastępczy stopki 5">
            <a:extLst>
              <a:ext uri="{FF2B5EF4-FFF2-40B4-BE49-F238E27FC236}">
                <a16:creationId xmlns:a16="http://schemas.microsoft.com/office/drawing/2014/main" id="{0A9E90F4-F656-47C8-A918-083A8307C89D}"/>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FA956CD6-602F-4D05-82AD-10908BC97CB3}"/>
              </a:ext>
            </a:extLst>
          </p:cNvPr>
          <p:cNvSpPr>
            <a:spLocks noGrp="1"/>
          </p:cNvSpPr>
          <p:nvPr>
            <p:ph type="sldNum" sz="quarter" idx="12"/>
          </p:nvPr>
        </p:nvSpPr>
        <p:spPr/>
        <p:txBody>
          <a:bodyPr/>
          <a:lstStyle/>
          <a:p>
            <a:fld id="{5847EA6C-00BD-4C17-B673-46EEC9B755A4}" type="slidenum">
              <a:rPr lang="pl-PL" smtClean="0"/>
              <a:t>‹#›</a:t>
            </a:fld>
            <a:endParaRPr lang="pl-PL"/>
          </a:p>
        </p:txBody>
      </p:sp>
    </p:spTree>
    <p:extLst>
      <p:ext uri="{BB962C8B-B14F-4D97-AF65-F5344CB8AC3E}">
        <p14:creationId xmlns:p14="http://schemas.microsoft.com/office/powerpoint/2010/main" val="3125898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AB2D9F1-4990-4FE1-86D6-78059EA83546}"/>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839A1E2E-5E79-4681-88C7-6A9F00CBF9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87427FC9-08AF-4CFD-8C4A-A1FF9A8B0D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6E2805BC-0A2F-4D3C-B1F9-372CA647151B}"/>
              </a:ext>
            </a:extLst>
          </p:cNvPr>
          <p:cNvSpPr>
            <a:spLocks noGrp="1"/>
          </p:cNvSpPr>
          <p:nvPr>
            <p:ph type="dt" sz="half" idx="10"/>
          </p:nvPr>
        </p:nvSpPr>
        <p:spPr/>
        <p:txBody>
          <a:bodyPr/>
          <a:lstStyle/>
          <a:p>
            <a:fld id="{369458A7-2FFA-4A44-85E7-8B4977E75982}" type="datetimeFigureOut">
              <a:rPr lang="pl-PL" smtClean="0"/>
              <a:t>09.03.2023</a:t>
            </a:fld>
            <a:endParaRPr lang="pl-PL"/>
          </a:p>
        </p:txBody>
      </p:sp>
      <p:sp>
        <p:nvSpPr>
          <p:cNvPr id="6" name="Symbol zastępczy stopki 5">
            <a:extLst>
              <a:ext uri="{FF2B5EF4-FFF2-40B4-BE49-F238E27FC236}">
                <a16:creationId xmlns:a16="http://schemas.microsoft.com/office/drawing/2014/main" id="{74F23E4E-B735-441C-BA0E-E54F0F4F4E7C}"/>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B1982335-390A-49C8-B6C5-652750797949}"/>
              </a:ext>
            </a:extLst>
          </p:cNvPr>
          <p:cNvSpPr>
            <a:spLocks noGrp="1"/>
          </p:cNvSpPr>
          <p:nvPr>
            <p:ph type="sldNum" sz="quarter" idx="12"/>
          </p:nvPr>
        </p:nvSpPr>
        <p:spPr/>
        <p:txBody>
          <a:bodyPr/>
          <a:lstStyle/>
          <a:p>
            <a:fld id="{5847EA6C-00BD-4C17-B673-46EEC9B755A4}" type="slidenum">
              <a:rPr lang="pl-PL" smtClean="0"/>
              <a:t>‹#›</a:t>
            </a:fld>
            <a:endParaRPr lang="pl-PL"/>
          </a:p>
        </p:txBody>
      </p:sp>
    </p:spTree>
    <p:extLst>
      <p:ext uri="{BB962C8B-B14F-4D97-AF65-F5344CB8AC3E}">
        <p14:creationId xmlns:p14="http://schemas.microsoft.com/office/powerpoint/2010/main" val="364215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A581E11C-3DC1-4CBF-B13A-FE2417577A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A78F7D89-AEFC-4F81-8BAA-6F77848F43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85390EE3-4277-4C69-869A-AB03329E83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9458A7-2FFA-4A44-85E7-8B4977E75982}" type="datetimeFigureOut">
              <a:rPr lang="pl-PL" smtClean="0"/>
              <a:t>09.03.2023</a:t>
            </a:fld>
            <a:endParaRPr lang="pl-PL"/>
          </a:p>
        </p:txBody>
      </p:sp>
      <p:sp>
        <p:nvSpPr>
          <p:cNvPr id="5" name="Symbol zastępczy stopki 4">
            <a:extLst>
              <a:ext uri="{FF2B5EF4-FFF2-40B4-BE49-F238E27FC236}">
                <a16:creationId xmlns:a16="http://schemas.microsoft.com/office/drawing/2014/main" id="{BB2B60C3-9C65-490A-B624-05F783F025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0D8E2200-F663-48DB-AE08-104107BF14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47EA6C-00BD-4C17-B673-46EEC9B755A4}" type="slidenum">
              <a:rPr lang="pl-PL" smtClean="0"/>
              <a:t>‹#›</a:t>
            </a:fld>
            <a:endParaRPr lang="pl-PL"/>
          </a:p>
        </p:txBody>
      </p:sp>
    </p:spTree>
    <p:extLst>
      <p:ext uri="{BB962C8B-B14F-4D97-AF65-F5344CB8AC3E}">
        <p14:creationId xmlns:p14="http://schemas.microsoft.com/office/powerpoint/2010/main" val="979064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bip.opolskie.pl/typy-tresci/pozwolenia-zintegrowan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mailto:m.pieczonka@opolskie.pl"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mailto:marta.wrobel@opolskie.p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9CC4EC0-0907-466C-BDE7-0BB7FF9AF293}"/>
              </a:ext>
            </a:extLst>
          </p:cNvPr>
          <p:cNvSpPr>
            <a:spLocks noGrp="1"/>
          </p:cNvSpPr>
          <p:nvPr>
            <p:ph type="ctrTitle"/>
          </p:nvPr>
        </p:nvSpPr>
        <p:spPr>
          <a:xfrm>
            <a:off x="1524000" y="1729946"/>
            <a:ext cx="9144000" cy="1221088"/>
          </a:xfrm>
        </p:spPr>
        <p:txBody>
          <a:bodyPr>
            <a:noAutofit/>
          </a:bodyPr>
          <a:lstStyle/>
          <a:p>
            <a:r>
              <a:rPr lang="pl-PL" sz="3200" b="1" dirty="0">
                <a:solidFill>
                  <a:srgbClr val="60A52B"/>
                </a:solidFill>
                <a:latin typeface="Montserrat" panose="00000500000000000000" pitchFamily="2" charset="-18"/>
              </a:rPr>
              <a:t>Pozwolenia emisyjne </a:t>
            </a:r>
            <a:br>
              <a:rPr lang="pl-PL" sz="3200" b="1" dirty="0">
                <a:solidFill>
                  <a:srgbClr val="60A52B"/>
                </a:solidFill>
                <a:latin typeface="Montserrat" panose="00000500000000000000" pitchFamily="2" charset="-18"/>
              </a:rPr>
            </a:br>
            <a:r>
              <a:rPr lang="pl-PL" sz="3200" b="1" dirty="0">
                <a:solidFill>
                  <a:srgbClr val="60A52B"/>
                </a:solidFill>
                <a:latin typeface="Montserrat" panose="00000500000000000000" pitchFamily="2" charset="-18"/>
              </a:rPr>
              <a:t>z postępowaniem kompensacyjnym</a:t>
            </a:r>
          </a:p>
        </p:txBody>
      </p:sp>
      <p:sp>
        <p:nvSpPr>
          <p:cNvPr id="3" name="Podtytuł 2">
            <a:extLst>
              <a:ext uri="{FF2B5EF4-FFF2-40B4-BE49-F238E27FC236}">
                <a16:creationId xmlns:a16="http://schemas.microsoft.com/office/drawing/2014/main" id="{740A1DD5-1BB4-4ED3-A58A-27AA978DB57B}"/>
              </a:ext>
            </a:extLst>
          </p:cNvPr>
          <p:cNvSpPr>
            <a:spLocks noGrp="1"/>
          </p:cNvSpPr>
          <p:nvPr>
            <p:ph type="subTitle" idx="1"/>
          </p:nvPr>
        </p:nvSpPr>
        <p:spPr>
          <a:xfrm>
            <a:off x="1524000" y="4219662"/>
            <a:ext cx="9144000" cy="1038138"/>
          </a:xfrm>
        </p:spPr>
        <p:txBody>
          <a:bodyPr>
            <a:normAutofit/>
          </a:bodyPr>
          <a:lstStyle/>
          <a:p>
            <a:r>
              <a:rPr lang="pl-PL" sz="2000" dirty="0">
                <a:latin typeface="Montserrat" panose="00000500000000000000" pitchFamily="2" charset="-18"/>
              </a:rPr>
              <a:t>Opole, 9 marca 2023 r. </a:t>
            </a:r>
          </a:p>
        </p:txBody>
      </p:sp>
    </p:spTree>
    <p:extLst>
      <p:ext uri="{BB962C8B-B14F-4D97-AF65-F5344CB8AC3E}">
        <p14:creationId xmlns:p14="http://schemas.microsoft.com/office/powerpoint/2010/main" val="3622062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BC1631-D3BC-485F-BF51-10430748CA24}"/>
              </a:ext>
            </a:extLst>
          </p:cNvPr>
          <p:cNvSpPr>
            <a:spLocks noGrp="1"/>
          </p:cNvSpPr>
          <p:nvPr>
            <p:ph type="title"/>
          </p:nvPr>
        </p:nvSpPr>
        <p:spPr>
          <a:xfrm>
            <a:off x="335046" y="1209723"/>
            <a:ext cx="11702185" cy="4452947"/>
          </a:xfrm>
        </p:spPr>
        <p:txBody>
          <a:bodyPr>
            <a:normAutofit/>
          </a:bodyPr>
          <a:lstStyle/>
          <a:p>
            <a:pPr marL="0" indent="0"/>
            <a:r>
              <a:rPr lang="pl-PL" altLang="pl-PL" sz="3200" b="1" u="sng" dirty="0"/>
              <a:t>Ogólny zakres pozwolenia zintegrowanego</a:t>
            </a:r>
            <a:r>
              <a:rPr lang="pl-PL" altLang="pl-PL" sz="3200" b="1" dirty="0"/>
              <a:t>:</a:t>
            </a:r>
            <a:br>
              <a:rPr lang="pl-PL" altLang="pl-PL" sz="3200" b="1" dirty="0"/>
            </a:br>
            <a:br>
              <a:rPr lang="pl-PL" altLang="pl-PL" sz="3200" b="1" dirty="0"/>
            </a:br>
            <a:r>
              <a:rPr lang="pl-PL" altLang="pl-PL" sz="2800" b="1" dirty="0"/>
              <a:t>1.	rodzaj i parametry instalacji istotne z punktu widzenia przeciwdziałania 	zanieczyszczeniom;</a:t>
            </a:r>
            <a:br>
              <a:rPr lang="pl-PL" altLang="pl-PL" sz="2800" b="1" dirty="0"/>
            </a:br>
            <a:r>
              <a:rPr lang="pl-PL" altLang="pl-PL" sz="2800" b="1" dirty="0"/>
              <a:t>2.	wielkość dopuszczalnej emisji w warunkach normalnego funkcjonowania 	instalacji, nie większa niż wynikająca z prawidłowej eksploatacji instalacji, 	dla poszczególnych wariantów funkcjonowania;</a:t>
            </a:r>
            <a:br>
              <a:rPr lang="pl-PL" altLang="pl-PL" sz="2800" b="1" dirty="0"/>
            </a:br>
            <a:endParaRPr lang="pl-PL" sz="2800" b="1" dirty="0">
              <a:solidFill>
                <a:srgbClr val="60A52B"/>
              </a:solidFill>
              <a:latin typeface="Montserrat" panose="00000500000000000000" pitchFamily="2" charset="-18"/>
            </a:endParaRPr>
          </a:p>
        </p:txBody>
      </p:sp>
      <p:sp>
        <p:nvSpPr>
          <p:cNvPr id="8" name="TextShape 1"/>
          <p:cNvSpPr txBox="1"/>
          <p:nvPr/>
        </p:nvSpPr>
        <p:spPr>
          <a:xfrm>
            <a:off x="5588000" y="6237312"/>
            <a:ext cx="2720083" cy="384072"/>
          </a:xfrm>
          <a:prstGeom prst="rect">
            <a:avLst/>
          </a:prstGeom>
          <a:noFill/>
          <a:ln>
            <a:noFill/>
          </a:ln>
        </p:spPr>
        <p:txBody>
          <a:bodyPr anchor="ctr"/>
          <a:lstStyle/>
          <a:p>
            <a:pPr>
              <a:lnSpc>
                <a:spcPct val="100000"/>
              </a:lnSpc>
              <a:spcAft>
                <a:spcPts val="200"/>
              </a:spcAft>
            </a:pPr>
            <a:r>
              <a:rPr lang="pl-PL" sz="1200" b="1" dirty="0">
                <a:solidFill>
                  <a:srgbClr val="315D55"/>
                </a:solidFill>
                <a:uFill>
                  <a:solidFill>
                    <a:srgbClr val="FFFFFF"/>
                  </a:solidFill>
                </a:uFill>
                <a:latin typeface="+mj-lt"/>
              </a:rPr>
              <a:t>09 marca 2023 r.</a:t>
            </a:r>
          </a:p>
        </p:txBody>
      </p:sp>
      <p:sp>
        <p:nvSpPr>
          <p:cNvPr id="14" name="TextShape 1">
            <a:extLst>
              <a:ext uri="{FF2B5EF4-FFF2-40B4-BE49-F238E27FC236}">
                <a16:creationId xmlns:a16="http://schemas.microsoft.com/office/drawing/2014/main" id="{963D70C3-D710-4C39-A737-47D91A30C6C7}"/>
              </a:ext>
            </a:extLst>
          </p:cNvPr>
          <p:cNvSpPr txBox="1"/>
          <p:nvPr/>
        </p:nvSpPr>
        <p:spPr>
          <a:xfrm>
            <a:off x="6071286" y="161677"/>
            <a:ext cx="5791199" cy="364680"/>
          </a:xfrm>
          <a:prstGeom prst="rect">
            <a:avLst/>
          </a:prstGeom>
          <a:noFill/>
          <a:ln>
            <a:noFill/>
          </a:ln>
        </p:spPr>
        <p:txBody>
          <a:bodyPr anchor="ctr"/>
          <a:lstStyle/>
          <a:p>
            <a:pPr algn="r">
              <a:lnSpc>
                <a:spcPct val="100000"/>
              </a:lnSpc>
              <a:spcAft>
                <a:spcPts val="200"/>
              </a:spcAft>
            </a:pPr>
            <a:endParaRPr lang="pl-PL" sz="1200" b="1" dirty="0">
              <a:solidFill>
                <a:srgbClr val="315D55"/>
              </a:solidFill>
              <a:uFill>
                <a:solidFill>
                  <a:srgbClr val="FFFFFF"/>
                </a:solidFill>
              </a:uFill>
              <a:latin typeface="+mj-lt"/>
            </a:endParaRPr>
          </a:p>
        </p:txBody>
      </p:sp>
    </p:spTree>
    <p:extLst>
      <p:ext uri="{BB962C8B-B14F-4D97-AF65-F5344CB8AC3E}">
        <p14:creationId xmlns:p14="http://schemas.microsoft.com/office/powerpoint/2010/main" val="727395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BC1631-D3BC-485F-BF51-10430748CA24}"/>
              </a:ext>
            </a:extLst>
          </p:cNvPr>
          <p:cNvSpPr>
            <a:spLocks noGrp="1"/>
          </p:cNvSpPr>
          <p:nvPr>
            <p:ph type="title"/>
          </p:nvPr>
        </p:nvSpPr>
        <p:spPr>
          <a:xfrm>
            <a:off x="335046" y="999906"/>
            <a:ext cx="11702185" cy="4671153"/>
          </a:xfrm>
        </p:spPr>
        <p:txBody>
          <a:bodyPr>
            <a:normAutofit fontScale="90000"/>
          </a:bodyPr>
          <a:lstStyle/>
          <a:p>
            <a:br>
              <a:rPr lang="pl-PL" sz="2400" b="1" dirty="0"/>
            </a:br>
            <a:r>
              <a:rPr lang="pl-PL" sz="2400" b="1" dirty="0"/>
              <a:t>3.	maksymalny dopuszczalny czas utrzymywania się uzasadnionych technologicznie warunków 	eksploatacyjnych odbiegających od normalnych, w szczególności w przypadku rozruchu i 	wyłączania instalacji, a także warunki lub parametry charakteryzujące pracę instalacji, 	określające moment zakończenia rozruchu i moment rozpoczęcia wyłączania instalacji oraz 	warunki wprowadzania do środowiska substancji lub energii w takich przypadkach;</a:t>
            </a:r>
            <a:br>
              <a:rPr lang="pl-PL" sz="2400" b="1" dirty="0"/>
            </a:br>
            <a:br>
              <a:rPr lang="pl-PL" sz="1100" b="1" dirty="0"/>
            </a:br>
            <a:r>
              <a:rPr lang="pl-PL" sz="2400" b="1" dirty="0"/>
              <a:t>4.	</a:t>
            </a:r>
            <a:r>
              <a:rPr lang="pl-PL" sz="2400" b="1" dirty="0">
                <a:solidFill>
                  <a:srgbClr val="60A52B"/>
                </a:solidFill>
              </a:rPr>
              <a:t>źródła powstawania albo miejsca wprowadzania do środowiska substancji lub energii;</a:t>
            </a:r>
            <a:br>
              <a:rPr lang="pl-PL" sz="2400" b="1" dirty="0">
                <a:solidFill>
                  <a:srgbClr val="60A52B"/>
                </a:solidFill>
              </a:rPr>
            </a:br>
            <a:br>
              <a:rPr lang="pl-PL" sz="1100" b="1" dirty="0"/>
            </a:br>
            <a:r>
              <a:rPr lang="pl-PL" sz="2400" b="1" dirty="0"/>
              <a:t>5.	wyszczególnienie rodzajów odpadów przewidzianych do wytwarzania, z uwzględnieniem ich 	podstawowego składu chemicznego i właściwości;</a:t>
            </a:r>
            <a:br>
              <a:rPr lang="pl-PL" sz="2400" b="1" dirty="0"/>
            </a:br>
            <a:br>
              <a:rPr lang="pl-PL" sz="2400" b="1" dirty="0"/>
            </a:br>
            <a:br>
              <a:rPr lang="pl-PL" sz="2400" b="1" dirty="0"/>
            </a:br>
            <a:endParaRPr lang="pl-PL" sz="2400" b="1" dirty="0"/>
          </a:p>
        </p:txBody>
      </p:sp>
      <p:sp>
        <p:nvSpPr>
          <p:cNvPr id="8" name="TextShape 1"/>
          <p:cNvSpPr txBox="1"/>
          <p:nvPr/>
        </p:nvSpPr>
        <p:spPr>
          <a:xfrm>
            <a:off x="5588000" y="6237312"/>
            <a:ext cx="2720083" cy="384072"/>
          </a:xfrm>
          <a:prstGeom prst="rect">
            <a:avLst/>
          </a:prstGeom>
          <a:noFill/>
          <a:ln>
            <a:noFill/>
          </a:ln>
        </p:spPr>
        <p:txBody>
          <a:bodyPr anchor="ctr"/>
          <a:lstStyle/>
          <a:p>
            <a:pPr>
              <a:lnSpc>
                <a:spcPct val="100000"/>
              </a:lnSpc>
              <a:spcAft>
                <a:spcPts val="200"/>
              </a:spcAft>
            </a:pPr>
            <a:r>
              <a:rPr lang="pl-PL" sz="1200" b="1" dirty="0">
                <a:solidFill>
                  <a:srgbClr val="315D55"/>
                </a:solidFill>
                <a:uFill>
                  <a:solidFill>
                    <a:srgbClr val="FFFFFF"/>
                  </a:solidFill>
                </a:uFill>
                <a:latin typeface="+mj-lt"/>
              </a:rPr>
              <a:t>09 marca 2023 r.</a:t>
            </a:r>
          </a:p>
        </p:txBody>
      </p:sp>
      <p:sp>
        <p:nvSpPr>
          <p:cNvPr id="14" name="TextShape 1">
            <a:extLst>
              <a:ext uri="{FF2B5EF4-FFF2-40B4-BE49-F238E27FC236}">
                <a16:creationId xmlns:a16="http://schemas.microsoft.com/office/drawing/2014/main" id="{963D70C3-D710-4C39-A737-47D91A30C6C7}"/>
              </a:ext>
            </a:extLst>
          </p:cNvPr>
          <p:cNvSpPr txBox="1"/>
          <p:nvPr/>
        </p:nvSpPr>
        <p:spPr>
          <a:xfrm>
            <a:off x="6071286" y="161677"/>
            <a:ext cx="5791199" cy="364680"/>
          </a:xfrm>
          <a:prstGeom prst="rect">
            <a:avLst/>
          </a:prstGeom>
          <a:noFill/>
          <a:ln>
            <a:noFill/>
          </a:ln>
        </p:spPr>
        <p:txBody>
          <a:bodyPr anchor="ctr"/>
          <a:lstStyle/>
          <a:p>
            <a:pPr algn="r">
              <a:lnSpc>
                <a:spcPct val="100000"/>
              </a:lnSpc>
              <a:spcAft>
                <a:spcPts val="200"/>
              </a:spcAft>
            </a:pPr>
            <a:endParaRPr lang="pl-PL" sz="1200" b="1" dirty="0">
              <a:solidFill>
                <a:srgbClr val="315D55"/>
              </a:solidFill>
              <a:uFill>
                <a:solidFill>
                  <a:srgbClr val="FFFFFF"/>
                </a:solidFill>
              </a:uFill>
              <a:latin typeface="+mj-lt"/>
            </a:endParaRPr>
          </a:p>
        </p:txBody>
      </p:sp>
    </p:spTree>
    <p:extLst>
      <p:ext uri="{BB962C8B-B14F-4D97-AF65-F5344CB8AC3E}">
        <p14:creationId xmlns:p14="http://schemas.microsoft.com/office/powerpoint/2010/main" val="1617840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BC1631-D3BC-485F-BF51-10430748CA24}"/>
              </a:ext>
            </a:extLst>
          </p:cNvPr>
          <p:cNvSpPr>
            <a:spLocks noGrp="1"/>
          </p:cNvSpPr>
          <p:nvPr>
            <p:ph type="title"/>
          </p:nvPr>
        </p:nvSpPr>
        <p:spPr>
          <a:xfrm>
            <a:off x="335046" y="1209723"/>
            <a:ext cx="11702185" cy="4452947"/>
          </a:xfrm>
        </p:spPr>
        <p:txBody>
          <a:bodyPr>
            <a:normAutofit/>
          </a:bodyPr>
          <a:lstStyle/>
          <a:p>
            <a:r>
              <a:rPr lang="pl-PL" sz="2400" b="1" dirty="0"/>
              <a:t>6.	określenie ilości odpadów poszczególnych rodzajów przewidzianych do wytwarzania w 	ciągu roku;</a:t>
            </a:r>
            <a:br>
              <a:rPr lang="pl-PL" sz="2400" b="1" dirty="0"/>
            </a:br>
            <a:r>
              <a:rPr lang="pl-PL" sz="2400" b="1" dirty="0"/>
              <a:t>7.	wskazanie sposobów zapobiegania powstawaniu odpadów lub ograniczania ilości 	odpadów i ich negatywnego oddziaływania na środowisko;</a:t>
            </a:r>
            <a:br>
              <a:rPr lang="pl-PL" sz="2400" b="1" dirty="0"/>
            </a:br>
            <a:r>
              <a:rPr lang="pl-PL" sz="2400" b="1" dirty="0"/>
              <a:t>8.	opis sposobu dalszego gospodarowania odpadami, z uwzględnieniem zbierania, 	transportu, odzysku i unieszkodliwiania odpadów;</a:t>
            </a:r>
            <a:br>
              <a:rPr lang="pl-PL" sz="2800" b="1" dirty="0">
                <a:solidFill>
                  <a:srgbClr val="60A52B"/>
                </a:solidFill>
                <a:latin typeface="Montserrat" panose="00000500000000000000" pitchFamily="2" charset="-18"/>
              </a:rPr>
            </a:br>
            <a:endParaRPr lang="pl-PL" sz="2800" b="1" dirty="0">
              <a:solidFill>
                <a:srgbClr val="60A52B"/>
              </a:solidFill>
              <a:latin typeface="Montserrat" panose="00000500000000000000" pitchFamily="2" charset="-18"/>
            </a:endParaRPr>
          </a:p>
        </p:txBody>
      </p:sp>
      <p:sp>
        <p:nvSpPr>
          <p:cNvPr id="8" name="TextShape 1"/>
          <p:cNvSpPr txBox="1"/>
          <p:nvPr/>
        </p:nvSpPr>
        <p:spPr>
          <a:xfrm>
            <a:off x="5588000" y="6237312"/>
            <a:ext cx="2720083" cy="384072"/>
          </a:xfrm>
          <a:prstGeom prst="rect">
            <a:avLst/>
          </a:prstGeom>
          <a:noFill/>
          <a:ln>
            <a:noFill/>
          </a:ln>
        </p:spPr>
        <p:txBody>
          <a:bodyPr anchor="ctr"/>
          <a:lstStyle/>
          <a:p>
            <a:pPr>
              <a:lnSpc>
                <a:spcPct val="100000"/>
              </a:lnSpc>
              <a:spcAft>
                <a:spcPts val="200"/>
              </a:spcAft>
            </a:pPr>
            <a:r>
              <a:rPr lang="pl-PL" sz="1200" b="1" dirty="0">
                <a:solidFill>
                  <a:srgbClr val="315D55"/>
                </a:solidFill>
                <a:uFill>
                  <a:solidFill>
                    <a:srgbClr val="FFFFFF"/>
                  </a:solidFill>
                </a:uFill>
                <a:latin typeface="+mj-lt"/>
              </a:rPr>
              <a:t>09 marca 2023 r.</a:t>
            </a:r>
          </a:p>
        </p:txBody>
      </p:sp>
      <p:sp>
        <p:nvSpPr>
          <p:cNvPr id="14" name="TextShape 1">
            <a:extLst>
              <a:ext uri="{FF2B5EF4-FFF2-40B4-BE49-F238E27FC236}">
                <a16:creationId xmlns:a16="http://schemas.microsoft.com/office/drawing/2014/main" id="{963D70C3-D710-4C39-A737-47D91A30C6C7}"/>
              </a:ext>
            </a:extLst>
          </p:cNvPr>
          <p:cNvSpPr txBox="1"/>
          <p:nvPr/>
        </p:nvSpPr>
        <p:spPr>
          <a:xfrm>
            <a:off x="6071286" y="161677"/>
            <a:ext cx="5791199" cy="364680"/>
          </a:xfrm>
          <a:prstGeom prst="rect">
            <a:avLst/>
          </a:prstGeom>
          <a:noFill/>
          <a:ln>
            <a:noFill/>
          </a:ln>
        </p:spPr>
        <p:txBody>
          <a:bodyPr anchor="ctr"/>
          <a:lstStyle/>
          <a:p>
            <a:pPr algn="r">
              <a:lnSpc>
                <a:spcPct val="100000"/>
              </a:lnSpc>
              <a:spcAft>
                <a:spcPts val="200"/>
              </a:spcAft>
            </a:pPr>
            <a:endParaRPr lang="pl-PL" sz="1200" b="1" dirty="0">
              <a:solidFill>
                <a:srgbClr val="315D55"/>
              </a:solidFill>
              <a:uFill>
                <a:solidFill>
                  <a:srgbClr val="FFFFFF"/>
                </a:solidFill>
              </a:uFill>
              <a:latin typeface="+mj-lt"/>
            </a:endParaRPr>
          </a:p>
        </p:txBody>
      </p:sp>
    </p:spTree>
    <p:extLst>
      <p:ext uri="{BB962C8B-B14F-4D97-AF65-F5344CB8AC3E}">
        <p14:creationId xmlns:p14="http://schemas.microsoft.com/office/powerpoint/2010/main" val="144975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BC1631-D3BC-485F-BF51-10430748CA24}"/>
              </a:ext>
            </a:extLst>
          </p:cNvPr>
          <p:cNvSpPr>
            <a:spLocks noGrp="1"/>
          </p:cNvSpPr>
          <p:nvPr>
            <p:ph type="title"/>
          </p:nvPr>
        </p:nvSpPr>
        <p:spPr>
          <a:xfrm>
            <a:off x="335046" y="1209723"/>
            <a:ext cx="11702185" cy="4452947"/>
          </a:xfrm>
        </p:spPr>
        <p:txBody>
          <a:bodyPr>
            <a:normAutofit/>
          </a:bodyPr>
          <a:lstStyle/>
          <a:p>
            <a:r>
              <a:rPr lang="pl-PL" sz="2400" b="1" dirty="0"/>
              <a:t>9.	wskazanie miejsca i sposobu oraz rodzaju magazynowanych odpadów;</a:t>
            </a:r>
            <a:br>
              <a:rPr lang="pl-PL" sz="2400" b="1" dirty="0"/>
            </a:br>
            <a:r>
              <a:rPr lang="pl-PL" sz="2400" b="1" dirty="0"/>
              <a:t>	warunki przeciwpożarowe wynikające z operatu przeciwpożarowego,</a:t>
            </a:r>
            <a:br>
              <a:rPr lang="pl-PL" sz="2400" b="1" dirty="0"/>
            </a:br>
            <a:r>
              <a:rPr lang="pl-PL" sz="2400" b="1" dirty="0"/>
              <a:t>	</a:t>
            </a:r>
            <a:br>
              <a:rPr lang="pl-PL" sz="2400" b="1" dirty="0"/>
            </a:br>
            <a:r>
              <a:rPr lang="pl-PL" sz="2400" b="1" dirty="0"/>
              <a:t>	</a:t>
            </a:r>
            <a:r>
              <a:rPr lang="pl-PL" sz="2400" b="1" u="sng" dirty="0"/>
              <a:t>o ile przemawiają za tym szczególne względy ochrony środowiska:</a:t>
            </a:r>
            <a:br>
              <a:rPr lang="pl-PL" sz="2400" b="1" u="sng" dirty="0"/>
            </a:br>
            <a:br>
              <a:rPr lang="pl-PL" sz="2400" b="1" dirty="0"/>
            </a:br>
            <a:r>
              <a:rPr lang="pl-PL" sz="2400" b="1" dirty="0"/>
              <a:t>10.	sposób postępowania w razie zakończenia eksploatacji instalacji;</a:t>
            </a:r>
            <a:br>
              <a:rPr lang="pl-PL" sz="2400" b="1" dirty="0"/>
            </a:br>
            <a:br>
              <a:rPr lang="pl-PL" sz="1000" b="1" dirty="0"/>
            </a:br>
            <a:r>
              <a:rPr lang="pl-PL" sz="2400" b="1" dirty="0"/>
              <a:t>11.	wymagane działania, w tym wyszczególnienie środków technicznych mających na celu 	zapobieganie lub ograniczanie emisji, a jeżeli działania mają być realizowane w okresie, 	na który jest wydane pozwolenie - również termin realizacji tych działań;</a:t>
            </a:r>
            <a:br>
              <a:rPr lang="pl-PL" sz="3200" b="1" dirty="0"/>
            </a:br>
            <a:endParaRPr lang="pl-PL" sz="3200" b="1" dirty="0"/>
          </a:p>
        </p:txBody>
      </p:sp>
      <p:sp>
        <p:nvSpPr>
          <p:cNvPr id="8" name="TextShape 1"/>
          <p:cNvSpPr txBox="1"/>
          <p:nvPr/>
        </p:nvSpPr>
        <p:spPr>
          <a:xfrm>
            <a:off x="5588000" y="6237312"/>
            <a:ext cx="2720083" cy="384072"/>
          </a:xfrm>
          <a:prstGeom prst="rect">
            <a:avLst/>
          </a:prstGeom>
          <a:noFill/>
          <a:ln>
            <a:noFill/>
          </a:ln>
        </p:spPr>
        <p:txBody>
          <a:bodyPr anchor="ctr"/>
          <a:lstStyle/>
          <a:p>
            <a:pPr>
              <a:lnSpc>
                <a:spcPct val="100000"/>
              </a:lnSpc>
              <a:spcAft>
                <a:spcPts val="200"/>
              </a:spcAft>
            </a:pPr>
            <a:r>
              <a:rPr lang="pl-PL" sz="1200" b="1" dirty="0">
                <a:solidFill>
                  <a:srgbClr val="315D55"/>
                </a:solidFill>
                <a:uFill>
                  <a:solidFill>
                    <a:srgbClr val="FFFFFF"/>
                  </a:solidFill>
                </a:uFill>
                <a:latin typeface="+mj-lt"/>
              </a:rPr>
              <a:t>09 marca 2023 r.</a:t>
            </a:r>
          </a:p>
        </p:txBody>
      </p:sp>
      <p:sp>
        <p:nvSpPr>
          <p:cNvPr id="14" name="TextShape 1">
            <a:extLst>
              <a:ext uri="{FF2B5EF4-FFF2-40B4-BE49-F238E27FC236}">
                <a16:creationId xmlns:a16="http://schemas.microsoft.com/office/drawing/2014/main" id="{963D70C3-D710-4C39-A737-47D91A30C6C7}"/>
              </a:ext>
            </a:extLst>
          </p:cNvPr>
          <p:cNvSpPr txBox="1"/>
          <p:nvPr/>
        </p:nvSpPr>
        <p:spPr>
          <a:xfrm>
            <a:off x="6071286" y="161677"/>
            <a:ext cx="5791199" cy="364680"/>
          </a:xfrm>
          <a:prstGeom prst="rect">
            <a:avLst/>
          </a:prstGeom>
          <a:noFill/>
          <a:ln>
            <a:noFill/>
          </a:ln>
        </p:spPr>
        <p:txBody>
          <a:bodyPr anchor="ctr"/>
          <a:lstStyle/>
          <a:p>
            <a:pPr algn="r">
              <a:lnSpc>
                <a:spcPct val="100000"/>
              </a:lnSpc>
              <a:spcAft>
                <a:spcPts val="200"/>
              </a:spcAft>
            </a:pPr>
            <a:endParaRPr lang="pl-PL" sz="1200" b="1" dirty="0">
              <a:solidFill>
                <a:srgbClr val="315D55"/>
              </a:solidFill>
              <a:uFill>
                <a:solidFill>
                  <a:srgbClr val="FFFFFF"/>
                </a:solidFill>
              </a:uFill>
              <a:latin typeface="+mj-lt"/>
            </a:endParaRPr>
          </a:p>
        </p:txBody>
      </p:sp>
    </p:spTree>
    <p:extLst>
      <p:ext uri="{BB962C8B-B14F-4D97-AF65-F5344CB8AC3E}">
        <p14:creationId xmlns:p14="http://schemas.microsoft.com/office/powerpoint/2010/main" val="1207114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BC1631-D3BC-485F-BF51-10430748CA24}"/>
              </a:ext>
            </a:extLst>
          </p:cNvPr>
          <p:cNvSpPr>
            <a:spLocks noGrp="1"/>
          </p:cNvSpPr>
          <p:nvPr>
            <p:ph type="title"/>
          </p:nvPr>
        </p:nvSpPr>
        <p:spPr>
          <a:xfrm>
            <a:off x="335046" y="1209723"/>
            <a:ext cx="11702185" cy="4452947"/>
          </a:xfrm>
        </p:spPr>
        <p:txBody>
          <a:bodyPr>
            <a:normAutofit/>
          </a:bodyPr>
          <a:lstStyle/>
          <a:p>
            <a:r>
              <a:rPr lang="pl-PL" sz="2400" b="1" dirty="0"/>
              <a:t>12.	rodzaj i ilość wykorzystywanej energii, materiałów, surowców i paliw, biorąc pod uwagę 	wymagania, o których mowa w art. 143 pkt 1-5; </a:t>
            </a:r>
            <a:br>
              <a:rPr lang="pl-PL" sz="2400" b="1" dirty="0"/>
            </a:br>
            <a:br>
              <a:rPr lang="pl-PL" sz="1000" b="1" dirty="0"/>
            </a:br>
            <a:r>
              <a:rPr lang="pl-PL" sz="2400" b="1" dirty="0"/>
              <a:t>13.	</a:t>
            </a:r>
            <a:r>
              <a:rPr lang="pl-PL" sz="2400" b="1" dirty="0">
                <a:solidFill>
                  <a:srgbClr val="60A52B"/>
                </a:solidFill>
              </a:rPr>
              <a:t>zakres i sposób monitorowania procesów technologicznych, w tym pomiaru i 	ewidencjonowania wielkości emisji w zakresie, w jakim wykraczają one poza wymagania, 	o których mowa w art. 147 i 148 ust. 1;</a:t>
            </a:r>
            <a:br>
              <a:rPr lang="pl-PL" sz="2400" b="1" dirty="0">
                <a:solidFill>
                  <a:srgbClr val="60A52B"/>
                </a:solidFill>
              </a:rPr>
            </a:br>
            <a:br>
              <a:rPr lang="pl-PL" sz="1000" b="1" dirty="0">
                <a:solidFill>
                  <a:srgbClr val="60A52B"/>
                </a:solidFill>
              </a:rPr>
            </a:br>
            <a:r>
              <a:rPr lang="pl-PL" sz="2400" b="1" dirty="0"/>
              <a:t>14.	sposób postępowania w przypadku uszkodzenia aparatury pomiarowej służącej do 	monitorowania procesów technologicznych, jeżeli jej zastosowanie jest wymagane;</a:t>
            </a:r>
          </a:p>
        </p:txBody>
      </p:sp>
      <p:sp>
        <p:nvSpPr>
          <p:cNvPr id="8" name="TextShape 1"/>
          <p:cNvSpPr txBox="1"/>
          <p:nvPr/>
        </p:nvSpPr>
        <p:spPr>
          <a:xfrm>
            <a:off x="5588000" y="6237312"/>
            <a:ext cx="2720083" cy="384072"/>
          </a:xfrm>
          <a:prstGeom prst="rect">
            <a:avLst/>
          </a:prstGeom>
          <a:noFill/>
          <a:ln>
            <a:noFill/>
          </a:ln>
        </p:spPr>
        <p:txBody>
          <a:bodyPr anchor="ctr"/>
          <a:lstStyle/>
          <a:p>
            <a:pPr>
              <a:lnSpc>
                <a:spcPct val="100000"/>
              </a:lnSpc>
              <a:spcAft>
                <a:spcPts val="200"/>
              </a:spcAft>
            </a:pPr>
            <a:r>
              <a:rPr lang="pl-PL" sz="1200" b="1" dirty="0">
                <a:solidFill>
                  <a:srgbClr val="315D55"/>
                </a:solidFill>
                <a:uFill>
                  <a:solidFill>
                    <a:srgbClr val="FFFFFF"/>
                  </a:solidFill>
                </a:uFill>
                <a:latin typeface="+mj-lt"/>
              </a:rPr>
              <a:t>09 marca 2023 r.</a:t>
            </a:r>
          </a:p>
        </p:txBody>
      </p:sp>
      <p:sp>
        <p:nvSpPr>
          <p:cNvPr id="14" name="TextShape 1">
            <a:extLst>
              <a:ext uri="{FF2B5EF4-FFF2-40B4-BE49-F238E27FC236}">
                <a16:creationId xmlns:a16="http://schemas.microsoft.com/office/drawing/2014/main" id="{963D70C3-D710-4C39-A737-47D91A30C6C7}"/>
              </a:ext>
            </a:extLst>
          </p:cNvPr>
          <p:cNvSpPr txBox="1"/>
          <p:nvPr/>
        </p:nvSpPr>
        <p:spPr>
          <a:xfrm>
            <a:off x="6071286" y="161677"/>
            <a:ext cx="5791199" cy="364680"/>
          </a:xfrm>
          <a:prstGeom prst="rect">
            <a:avLst/>
          </a:prstGeom>
          <a:noFill/>
          <a:ln>
            <a:noFill/>
          </a:ln>
        </p:spPr>
        <p:txBody>
          <a:bodyPr anchor="ctr"/>
          <a:lstStyle/>
          <a:p>
            <a:pPr algn="r">
              <a:lnSpc>
                <a:spcPct val="100000"/>
              </a:lnSpc>
              <a:spcAft>
                <a:spcPts val="200"/>
              </a:spcAft>
            </a:pPr>
            <a:endParaRPr lang="pl-PL" sz="1200" b="1" dirty="0">
              <a:solidFill>
                <a:srgbClr val="315D55"/>
              </a:solidFill>
              <a:uFill>
                <a:solidFill>
                  <a:srgbClr val="FFFFFF"/>
                </a:solidFill>
              </a:uFill>
              <a:latin typeface="+mj-lt"/>
            </a:endParaRPr>
          </a:p>
        </p:txBody>
      </p:sp>
    </p:spTree>
    <p:extLst>
      <p:ext uri="{BB962C8B-B14F-4D97-AF65-F5344CB8AC3E}">
        <p14:creationId xmlns:p14="http://schemas.microsoft.com/office/powerpoint/2010/main" val="2103387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BC1631-D3BC-485F-BF51-10430748CA24}"/>
              </a:ext>
            </a:extLst>
          </p:cNvPr>
          <p:cNvSpPr>
            <a:spLocks noGrp="1"/>
          </p:cNvSpPr>
          <p:nvPr>
            <p:ph type="title"/>
          </p:nvPr>
        </p:nvSpPr>
        <p:spPr>
          <a:xfrm>
            <a:off x="346063" y="1155361"/>
            <a:ext cx="11702185" cy="4452947"/>
          </a:xfrm>
        </p:spPr>
        <p:txBody>
          <a:bodyPr>
            <a:normAutofit/>
          </a:bodyPr>
          <a:lstStyle/>
          <a:p>
            <a:r>
              <a:rPr lang="pl-PL" sz="2400" b="1" dirty="0"/>
              <a:t>15.	sposób i częstotliwość przekazywania informacji i danych dotyczących monitorowania 	organowi właściwemu do wydania pozwolenia i wojewódzkiemu inspektorowi ochrony 	środowiska.</a:t>
            </a:r>
          </a:p>
        </p:txBody>
      </p:sp>
      <p:sp>
        <p:nvSpPr>
          <p:cNvPr id="8" name="TextShape 1"/>
          <p:cNvSpPr txBox="1"/>
          <p:nvPr/>
        </p:nvSpPr>
        <p:spPr>
          <a:xfrm>
            <a:off x="5588000" y="6237312"/>
            <a:ext cx="2720083" cy="384072"/>
          </a:xfrm>
          <a:prstGeom prst="rect">
            <a:avLst/>
          </a:prstGeom>
          <a:noFill/>
          <a:ln>
            <a:noFill/>
          </a:ln>
        </p:spPr>
        <p:txBody>
          <a:bodyPr anchor="ctr"/>
          <a:lstStyle/>
          <a:p>
            <a:pPr>
              <a:lnSpc>
                <a:spcPct val="100000"/>
              </a:lnSpc>
              <a:spcAft>
                <a:spcPts val="200"/>
              </a:spcAft>
            </a:pPr>
            <a:r>
              <a:rPr lang="pl-PL" sz="1200" b="1" dirty="0">
                <a:solidFill>
                  <a:srgbClr val="315D55"/>
                </a:solidFill>
                <a:uFill>
                  <a:solidFill>
                    <a:srgbClr val="FFFFFF"/>
                  </a:solidFill>
                </a:uFill>
                <a:latin typeface="+mj-lt"/>
              </a:rPr>
              <a:t>09 marca 2023 r.</a:t>
            </a:r>
          </a:p>
        </p:txBody>
      </p:sp>
      <p:sp>
        <p:nvSpPr>
          <p:cNvPr id="14" name="TextShape 1">
            <a:extLst>
              <a:ext uri="{FF2B5EF4-FFF2-40B4-BE49-F238E27FC236}">
                <a16:creationId xmlns:a16="http://schemas.microsoft.com/office/drawing/2014/main" id="{963D70C3-D710-4C39-A737-47D91A30C6C7}"/>
              </a:ext>
            </a:extLst>
          </p:cNvPr>
          <p:cNvSpPr txBox="1"/>
          <p:nvPr/>
        </p:nvSpPr>
        <p:spPr>
          <a:xfrm>
            <a:off x="6071286" y="161677"/>
            <a:ext cx="5791199" cy="364680"/>
          </a:xfrm>
          <a:prstGeom prst="rect">
            <a:avLst/>
          </a:prstGeom>
          <a:noFill/>
          <a:ln>
            <a:noFill/>
          </a:ln>
        </p:spPr>
        <p:txBody>
          <a:bodyPr anchor="ctr"/>
          <a:lstStyle/>
          <a:p>
            <a:pPr algn="r">
              <a:lnSpc>
                <a:spcPct val="100000"/>
              </a:lnSpc>
              <a:spcAft>
                <a:spcPts val="200"/>
              </a:spcAft>
            </a:pPr>
            <a:endParaRPr lang="pl-PL" sz="1200" b="1" dirty="0">
              <a:solidFill>
                <a:srgbClr val="315D55"/>
              </a:solidFill>
              <a:uFill>
                <a:solidFill>
                  <a:srgbClr val="FFFFFF"/>
                </a:solidFill>
              </a:uFill>
              <a:latin typeface="+mj-lt"/>
            </a:endParaRPr>
          </a:p>
        </p:txBody>
      </p:sp>
    </p:spTree>
    <p:extLst>
      <p:ext uri="{BB962C8B-B14F-4D97-AF65-F5344CB8AC3E}">
        <p14:creationId xmlns:p14="http://schemas.microsoft.com/office/powerpoint/2010/main" val="2389302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BC1631-D3BC-485F-BF51-10430748CA24}"/>
              </a:ext>
            </a:extLst>
          </p:cNvPr>
          <p:cNvSpPr>
            <a:spLocks noGrp="1"/>
          </p:cNvSpPr>
          <p:nvPr>
            <p:ph type="title"/>
          </p:nvPr>
        </p:nvSpPr>
        <p:spPr>
          <a:xfrm>
            <a:off x="346063" y="1155361"/>
            <a:ext cx="11702185" cy="4452947"/>
          </a:xfrm>
        </p:spPr>
        <p:txBody>
          <a:bodyPr>
            <a:normAutofit/>
          </a:bodyPr>
          <a:lstStyle/>
          <a:p>
            <a:r>
              <a:rPr lang="pl-PL" sz="3200" b="1" dirty="0"/>
              <a:t>Marszałek Województwa Opolskiego jest organem ochrony środowiska dla </a:t>
            </a:r>
            <a:r>
              <a:rPr lang="pl-PL" sz="3200" b="1" dirty="0">
                <a:solidFill>
                  <a:srgbClr val="60A52B"/>
                </a:solidFill>
              </a:rPr>
              <a:t>175</a:t>
            </a:r>
            <a:r>
              <a:rPr lang="pl-PL" sz="3200" b="1" dirty="0"/>
              <a:t> instalacji IPPC, kwalifikowanych do </a:t>
            </a:r>
            <a:r>
              <a:rPr lang="pl-PL" sz="3200" b="1" dirty="0">
                <a:solidFill>
                  <a:srgbClr val="60A52B"/>
                </a:solidFill>
              </a:rPr>
              <a:t>24</a:t>
            </a:r>
            <a:r>
              <a:rPr lang="pl-PL" sz="3200" b="1" dirty="0"/>
              <a:t> rodzajów instalacji. </a:t>
            </a:r>
            <a:br>
              <a:rPr lang="pl-PL" sz="3200" b="1" dirty="0"/>
            </a:br>
            <a:br>
              <a:rPr lang="pl-PL" sz="3200" b="1" dirty="0"/>
            </a:br>
            <a:r>
              <a:rPr lang="pl-PL" sz="3200" b="1" dirty="0"/>
              <a:t>Do tej pory opublikowano 20 decyzji wykonawczych Komisji Europejskiej ustanawiających konkluzje dotyczące najlepszych dostępnych technik. </a:t>
            </a:r>
            <a:endParaRPr lang="pl-PL" sz="3200" b="1" dirty="0">
              <a:solidFill>
                <a:srgbClr val="60A52B"/>
              </a:solidFill>
              <a:latin typeface="Montserrat" panose="00000500000000000000" pitchFamily="2" charset="-18"/>
            </a:endParaRPr>
          </a:p>
        </p:txBody>
      </p:sp>
      <p:sp>
        <p:nvSpPr>
          <p:cNvPr id="8" name="TextShape 1"/>
          <p:cNvSpPr txBox="1"/>
          <p:nvPr/>
        </p:nvSpPr>
        <p:spPr>
          <a:xfrm>
            <a:off x="5588000" y="6237312"/>
            <a:ext cx="2720083" cy="384072"/>
          </a:xfrm>
          <a:prstGeom prst="rect">
            <a:avLst/>
          </a:prstGeom>
          <a:noFill/>
          <a:ln>
            <a:noFill/>
          </a:ln>
        </p:spPr>
        <p:txBody>
          <a:bodyPr anchor="ctr"/>
          <a:lstStyle/>
          <a:p>
            <a:pPr>
              <a:lnSpc>
                <a:spcPct val="100000"/>
              </a:lnSpc>
              <a:spcAft>
                <a:spcPts val="200"/>
              </a:spcAft>
            </a:pPr>
            <a:r>
              <a:rPr lang="pl-PL" sz="1200" b="1" dirty="0">
                <a:solidFill>
                  <a:srgbClr val="315D55"/>
                </a:solidFill>
                <a:uFill>
                  <a:solidFill>
                    <a:srgbClr val="FFFFFF"/>
                  </a:solidFill>
                </a:uFill>
                <a:latin typeface="+mj-lt"/>
              </a:rPr>
              <a:t>09 marca 2023 r.</a:t>
            </a:r>
          </a:p>
        </p:txBody>
      </p:sp>
      <p:sp>
        <p:nvSpPr>
          <p:cNvPr id="14" name="TextShape 1">
            <a:extLst>
              <a:ext uri="{FF2B5EF4-FFF2-40B4-BE49-F238E27FC236}">
                <a16:creationId xmlns:a16="http://schemas.microsoft.com/office/drawing/2014/main" id="{963D70C3-D710-4C39-A737-47D91A30C6C7}"/>
              </a:ext>
            </a:extLst>
          </p:cNvPr>
          <p:cNvSpPr txBox="1"/>
          <p:nvPr/>
        </p:nvSpPr>
        <p:spPr>
          <a:xfrm>
            <a:off x="6071286" y="161677"/>
            <a:ext cx="5791199" cy="364680"/>
          </a:xfrm>
          <a:prstGeom prst="rect">
            <a:avLst/>
          </a:prstGeom>
          <a:noFill/>
          <a:ln>
            <a:noFill/>
          </a:ln>
        </p:spPr>
        <p:txBody>
          <a:bodyPr anchor="ctr"/>
          <a:lstStyle/>
          <a:p>
            <a:pPr algn="r">
              <a:lnSpc>
                <a:spcPct val="100000"/>
              </a:lnSpc>
              <a:spcAft>
                <a:spcPts val="200"/>
              </a:spcAft>
            </a:pPr>
            <a:endParaRPr lang="pl-PL" sz="1200" b="1" dirty="0">
              <a:solidFill>
                <a:srgbClr val="315D55"/>
              </a:solidFill>
              <a:uFill>
                <a:solidFill>
                  <a:srgbClr val="FFFFFF"/>
                </a:solidFill>
              </a:uFill>
              <a:latin typeface="+mj-lt"/>
            </a:endParaRPr>
          </a:p>
        </p:txBody>
      </p:sp>
    </p:spTree>
    <p:extLst>
      <p:ext uri="{BB962C8B-B14F-4D97-AF65-F5344CB8AC3E}">
        <p14:creationId xmlns:p14="http://schemas.microsoft.com/office/powerpoint/2010/main" val="2442483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BC1631-D3BC-485F-BF51-10430748CA24}"/>
              </a:ext>
            </a:extLst>
          </p:cNvPr>
          <p:cNvSpPr>
            <a:spLocks noGrp="1"/>
          </p:cNvSpPr>
          <p:nvPr>
            <p:ph type="title"/>
          </p:nvPr>
        </p:nvSpPr>
        <p:spPr>
          <a:xfrm>
            <a:off x="346063" y="1155361"/>
            <a:ext cx="11702185" cy="4452947"/>
          </a:xfrm>
        </p:spPr>
        <p:txBody>
          <a:bodyPr>
            <a:normAutofit/>
          </a:bodyPr>
          <a:lstStyle/>
          <a:p>
            <a:pPr>
              <a:lnSpc>
                <a:spcPct val="100000"/>
              </a:lnSpc>
            </a:pPr>
            <a:r>
              <a:rPr lang="pl-PL" sz="2800" b="1" dirty="0"/>
              <a:t>Do instalacji eksploatowanych w województwie opolskim mają zastosowanie decyzje ustanawiające konkluzje dotyczące najlepszych dostępnych technik (BAT) w odniesieniu do:</a:t>
            </a:r>
            <a:br>
              <a:rPr lang="pl-PL" sz="2800" b="1" dirty="0"/>
            </a:br>
            <a:br>
              <a:rPr lang="pl-PL" sz="2800" b="1" dirty="0"/>
            </a:br>
            <a:r>
              <a:rPr lang="pl-PL" sz="2800" b="1" dirty="0"/>
              <a:t>1. 	produkcji żelaza i stali,</a:t>
            </a:r>
            <a:br>
              <a:rPr lang="pl-PL" sz="2800" b="1" dirty="0"/>
            </a:br>
            <a:br>
              <a:rPr lang="pl-PL" sz="1000" b="1" dirty="0"/>
            </a:br>
            <a:r>
              <a:rPr lang="pl-PL" sz="2800" b="1" dirty="0"/>
              <a:t>2. 	produkcji cementu, wapna i tlenku magnezu,</a:t>
            </a:r>
            <a:br>
              <a:rPr lang="pl-PL" sz="2800" b="1" dirty="0"/>
            </a:br>
            <a:br>
              <a:rPr lang="pl-PL" sz="1000" b="1" dirty="0"/>
            </a:br>
            <a:r>
              <a:rPr lang="pl-PL" sz="2800" b="1" dirty="0"/>
              <a:t>3. 	produkcji masy włóknistej, papieru i tektury,</a:t>
            </a:r>
            <a:endParaRPr lang="pl-PL" sz="2800" dirty="0">
              <a:solidFill>
                <a:srgbClr val="60A52B"/>
              </a:solidFill>
              <a:latin typeface="Montserrat" panose="00000500000000000000" pitchFamily="2" charset="-18"/>
            </a:endParaRPr>
          </a:p>
        </p:txBody>
      </p:sp>
      <p:sp>
        <p:nvSpPr>
          <p:cNvPr id="8" name="TextShape 1"/>
          <p:cNvSpPr txBox="1"/>
          <p:nvPr/>
        </p:nvSpPr>
        <p:spPr>
          <a:xfrm>
            <a:off x="5588000" y="6237312"/>
            <a:ext cx="2720083" cy="384072"/>
          </a:xfrm>
          <a:prstGeom prst="rect">
            <a:avLst/>
          </a:prstGeom>
          <a:noFill/>
          <a:ln>
            <a:noFill/>
          </a:ln>
        </p:spPr>
        <p:txBody>
          <a:bodyPr anchor="ctr"/>
          <a:lstStyle/>
          <a:p>
            <a:pPr>
              <a:lnSpc>
                <a:spcPct val="100000"/>
              </a:lnSpc>
              <a:spcAft>
                <a:spcPts val="200"/>
              </a:spcAft>
            </a:pPr>
            <a:r>
              <a:rPr lang="pl-PL" sz="1200" b="1" dirty="0">
                <a:solidFill>
                  <a:srgbClr val="315D55"/>
                </a:solidFill>
                <a:uFill>
                  <a:solidFill>
                    <a:srgbClr val="FFFFFF"/>
                  </a:solidFill>
                </a:uFill>
                <a:latin typeface="+mj-lt"/>
              </a:rPr>
              <a:t>09 marca 2023 r.</a:t>
            </a:r>
          </a:p>
        </p:txBody>
      </p:sp>
      <p:sp>
        <p:nvSpPr>
          <p:cNvPr id="14" name="TextShape 1">
            <a:extLst>
              <a:ext uri="{FF2B5EF4-FFF2-40B4-BE49-F238E27FC236}">
                <a16:creationId xmlns:a16="http://schemas.microsoft.com/office/drawing/2014/main" id="{963D70C3-D710-4C39-A737-47D91A30C6C7}"/>
              </a:ext>
            </a:extLst>
          </p:cNvPr>
          <p:cNvSpPr txBox="1"/>
          <p:nvPr/>
        </p:nvSpPr>
        <p:spPr>
          <a:xfrm>
            <a:off x="6071286" y="161677"/>
            <a:ext cx="5791199" cy="364680"/>
          </a:xfrm>
          <a:prstGeom prst="rect">
            <a:avLst/>
          </a:prstGeom>
          <a:noFill/>
          <a:ln>
            <a:noFill/>
          </a:ln>
        </p:spPr>
        <p:txBody>
          <a:bodyPr anchor="ctr"/>
          <a:lstStyle/>
          <a:p>
            <a:pPr algn="r">
              <a:lnSpc>
                <a:spcPct val="100000"/>
              </a:lnSpc>
              <a:spcAft>
                <a:spcPts val="200"/>
              </a:spcAft>
            </a:pPr>
            <a:endParaRPr lang="pl-PL" sz="1200" b="1" dirty="0">
              <a:solidFill>
                <a:srgbClr val="315D55"/>
              </a:solidFill>
              <a:uFill>
                <a:solidFill>
                  <a:srgbClr val="FFFFFF"/>
                </a:solidFill>
              </a:uFill>
              <a:latin typeface="+mj-lt"/>
            </a:endParaRPr>
          </a:p>
        </p:txBody>
      </p:sp>
    </p:spTree>
    <p:extLst>
      <p:ext uri="{BB962C8B-B14F-4D97-AF65-F5344CB8AC3E}">
        <p14:creationId xmlns:p14="http://schemas.microsoft.com/office/powerpoint/2010/main" val="3912786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BC1631-D3BC-485F-BF51-10430748CA24}"/>
              </a:ext>
            </a:extLst>
          </p:cNvPr>
          <p:cNvSpPr>
            <a:spLocks noGrp="1"/>
          </p:cNvSpPr>
          <p:nvPr>
            <p:ph type="title"/>
          </p:nvPr>
        </p:nvSpPr>
        <p:spPr>
          <a:xfrm>
            <a:off x="346063" y="1155361"/>
            <a:ext cx="11702185" cy="4452947"/>
          </a:xfrm>
        </p:spPr>
        <p:txBody>
          <a:bodyPr>
            <a:normAutofit/>
          </a:bodyPr>
          <a:lstStyle/>
          <a:p>
            <a:pPr>
              <a:lnSpc>
                <a:spcPct val="100000"/>
              </a:lnSpc>
            </a:pPr>
            <a:r>
              <a:rPr lang="pl-PL" sz="2800" b="1" dirty="0"/>
              <a:t>4. 	wspólnych systemów oczyszczania ścieków/gazów odlotowych i zarządzania 	nimi w sektorze chemicznym (</a:t>
            </a:r>
            <a:r>
              <a:rPr lang="pl-PL" sz="2800" b="1" i="1" dirty="0"/>
              <a:t>horyzontalna</a:t>
            </a:r>
            <a:r>
              <a:rPr lang="pl-PL" sz="2800" b="1" dirty="0"/>
              <a:t>),</a:t>
            </a:r>
            <a:br>
              <a:rPr lang="pl-PL" sz="2800" b="1" dirty="0"/>
            </a:br>
            <a:br>
              <a:rPr lang="pl-PL" sz="1000" b="1" dirty="0"/>
            </a:br>
            <a:r>
              <a:rPr lang="pl-PL" sz="2800" b="1" dirty="0"/>
              <a:t>5. 	przemysłu metali nieżelaznych,</a:t>
            </a:r>
            <a:br>
              <a:rPr lang="pl-PL" sz="2800" b="1" dirty="0"/>
            </a:br>
            <a:br>
              <a:rPr lang="pl-PL" sz="1000" b="1" dirty="0"/>
            </a:br>
            <a:r>
              <a:rPr lang="pl-PL" sz="2800" b="1" dirty="0"/>
              <a:t>6. 	intensywnego chowu drobiu lub świń,</a:t>
            </a:r>
            <a:endParaRPr lang="pl-PL" sz="2800" dirty="0">
              <a:solidFill>
                <a:srgbClr val="60A52B"/>
              </a:solidFill>
              <a:latin typeface="Montserrat" panose="00000500000000000000" pitchFamily="2" charset="-18"/>
            </a:endParaRPr>
          </a:p>
        </p:txBody>
      </p:sp>
      <p:sp>
        <p:nvSpPr>
          <p:cNvPr id="8" name="TextShape 1"/>
          <p:cNvSpPr txBox="1"/>
          <p:nvPr/>
        </p:nvSpPr>
        <p:spPr>
          <a:xfrm>
            <a:off x="5588000" y="6237312"/>
            <a:ext cx="2720083" cy="384072"/>
          </a:xfrm>
          <a:prstGeom prst="rect">
            <a:avLst/>
          </a:prstGeom>
          <a:noFill/>
          <a:ln>
            <a:noFill/>
          </a:ln>
        </p:spPr>
        <p:txBody>
          <a:bodyPr anchor="ctr"/>
          <a:lstStyle/>
          <a:p>
            <a:pPr>
              <a:lnSpc>
                <a:spcPct val="100000"/>
              </a:lnSpc>
              <a:spcAft>
                <a:spcPts val="200"/>
              </a:spcAft>
            </a:pPr>
            <a:r>
              <a:rPr lang="pl-PL" sz="1200" b="1" dirty="0">
                <a:solidFill>
                  <a:srgbClr val="315D55"/>
                </a:solidFill>
                <a:uFill>
                  <a:solidFill>
                    <a:srgbClr val="FFFFFF"/>
                  </a:solidFill>
                </a:uFill>
                <a:latin typeface="+mj-lt"/>
              </a:rPr>
              <a:t>09 marca 2023 r.</a:t>
            </a:r>
          </a:p>
        </p:txBody>
      </p:sp>
      <p:sp>
        <p:nvSpPr>
          <p:cNvPr id="14" name="TextShape 1">
            <a:extLst>
              <a:ext uri="{FF2B5EF4-FFF2-40B4-BE49-F238E27FC236}">
                <a16:creationId xmlns:a16="http://schemas.microsoft.com/office/drawing/2014/main" id="{963D70C3-D710-4C39-A737-47D91A30C6C7}"/>
              </a:ext>
            </a:extLst>
          </p:cNvPr>
          <p:cNvSpPr txBox="1"/>
          <p:nvPr/>
        </p:nvSpPr>
        <p:spPr>
          <a:xfrm>
            <a:off x="6071286" y="161677"/>
            <a:ext cx="5791199" cy="364680"/>
          </a:xfrm>
          <a:prstGeom prst="rect">
            <a:avLst/>
          </a:prstGeom>
          <a:noFill/>
          <a:ln>
            <a:noFill/>
          </a:ln>
        </p:spPr>
        <p:txBody>
          <a:bodyPr anchor="ctr"/>
          <a:lstStyle/>
          <a:p>
            <a:pPr algn="r">
              <a:lnSpc>
                <a:spcPct val="100000"/>
              </a:lnSpc>
              <a:spcAft>
                <a:spcPts val="200"/>
              </a:spcAft>
            </a:pPr>
            <a:endParaRPr lang="pl-PL" sz="1200" b="1" dirty="0">
              <a:solidFill>
                <a:srgbClr val="315D55"/>
              </a:solidFill>
              <a:uFill>
                <a:solidFill>
                  <a:srgbClr val="FFFFFF"/>
                </a:solidFill>
              </a:uFill>
              <a:latin typeface="+mj-lt"/>
            </a:endParaRPr>
          </a:p>
        </p:txBody>
      </p:sp>
    </p:spTree>
    <p:extLst>
      <p:ext uri="{BB962C8B-B14F-4D97-AF65-F5344CB8AC3E}">
        <p14:creationId xmlns:p14="http://schemas.microsoft.com/office/powerpoint/2010/main" val="2391800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BC1631-D3BC-485F-BF51-10430748CA24}"/>
              </a:ext>
            </a:extLst>
          </p:cNvPr>
          <p:cNvSpPr>
            <a:spLocks noGrp="1"/>
          </p:cNvSpPr>
          <p:nvPr>
            <p:ph type="title"/>
          </p:nvPr>
        </p:nvSpPr>
        <p:spPr>
          <a:xfrm>
            <a:off x="346063" y="1155361"/>
            <a:ext cx="11702185" cy="4452947"/>
          </a:xfrm>
        </p:spPr>
        <p:txBody>
          <a:bodyPr>
            <a:normAutofit/>
          </a:bodyPr>
          <a:lstStyle/>
          <a:p>
            <a:pPr>
              <a:lnSpc>
                <a:spcPct val="100000"/>
              </a:lnSpc>
            </a:pPr>
            <a:r>
              <a:rPr lang="pl-PL" sz="2800" b="1" dirty="0"/>
              <a:t>7.	dużych obiektów energetycznego spalania</a:t>
            </a:r>
            <a:br>
              <a:rPr lang="pl-PL" sz="2800" b="1" dirty="0"/>
            </a:br>
            <a:br>
              <a:rPr lang="pl-PL" sz="1000" b="1" dirty="0"/>
            </a:br>
            <a:r>
              <a:rPr lang="pl-PL" sz="2800" b="1" dirty="0"/>
              <a:t>8.	produkcji wielkotonażowych organicznych substancji chemicznych</a:t>
            </a:r>
            <a:br>
              <a:rPr lang="pl-PL" sz="2800" b="1" dirty="0"/>
            </a:br>
            <a:br>
              <a:rPr lang="pl-PL" sz="1000" b="1" dirty="0"/>
            </a:br>
            <a:r>
              <a:rPr lang="pl-PL" sz="2800" b="1" dirty="0"/>
              <a:t>9.	przetwarzania odpadów</a:t>
            </a:r>
            <a:br>
              <a:rPr lang="pl-PL" sz="2800" b="1" dirty="0"/>
            </a:br>
            <a:br>
              <a:rPr lang="pl-PL" sz="1000" b="1" dirty="0"/>
            </a:br>
            <a:r>
              <a:rPr lang="pl-PL" sz="2800" b="1" dirty="0"/>
              <a:t>10.	przetwórstwa metali żelaznych </a:t>
            </a:r>
            <a:r>
              <a:rPr lang="pl-PL" sz="2800" b="1" dirty="0">
                <a:solidFill>
                  <a:srgbClr val="60A52B"/>
                </a:solidFill>
              </a:rPr>
              <a:t>(</a:t>
            </a:r>
            <a:r>
              <a:rPr lang="pl-PL" sz="2800" b="1" dirty="0" err="1">
                <a:solidFill>
                  <a:srgbClr val="60A52B"/>
                </a:solidFill>
              </a:rPr>
              <a:t>publ</a:t>
            </a:r>
            <a:r>
              <a:rPr lang="pl-PL" sz="2800" b="1" dirty="0">
                <a:solidFill>
                  <a:srgbClr val="60A52B"/>
                </a:solidFill>
              </a:rPr>
              <a:t>. 4.11.2022 r.)</a:t>
            </a:r>
            <a:br>
              <a:rPr lang="pl-PL" sz="2800" b="1" dirty="0">
                <a:solidFill>
                  <a:srgbClr val="60A52B"/>
                </a:solidFill>
              </a:rPr>
            </a:br>
            <a:br>
              <a:rPr lang="pl-PL" sz="1000" b="1" dirty="0">
                <a:solidFill>
                  <a:srgbClr val="60A52B"/>
                </a:solidFill>
              </a:rPr>
            </a:br>
            <a:r>
              <a:rPr lang="pl-PL" sz="2800" b="1" dirty="0"/>
              <a:t>11.	wspólnych systemów gospodarowania gazami odlotowymi i oczyszczania 	gazów odlotowych w sektorze chemicznym </a:t>
            </a:r>
            <a:r>
              <a:rPr lang="pl-PL" sz="2800" b="1" dirty="0">
                <a:solidFill>
                  <a:srgbClr val="60A52B"/>
                </a:solidFill>
              </a:rPr>
              <a:t>(</a:t>
            </a:r>
            <a:r>
              <a:rPr lang="pl-PL" sz="2800" b="1" dirty="0" err="1">
                <a:solidFill>
                  <a:srgbClr val="60A52B"/>
                </a:solidFill>
              </a:rPr>
              <a:t>publ</a:t>
            </a:r>
            <a:r>
              <a:rPr lang="pl-PL" sz="2800" b="1" dirty="0">
                <a:solidFill>
                  <a:srgbClr val="60A52B"/>
                </a:solidFill>
              </a:rPr>
              <a:t>. 12.12.2022 r.)</a:t>
            </a:r>
            <a:endParaRPr lang="pl-PL" sz="3200" b="1" dirty="0">
              <a:solidFill>
                <a:srgbClr val="60A52B"/>
              </a:solidFill>
              <a:latin typeface="Montserrat" panose="00000500000000000000" pitchFamily="2" charset="-18"/>
            </a:endParaRPr>
          </a:p>
        </p:txBody>
      </p:sp>
      <p:sp>
        <p:nvSpPr>
          <p:cNvPr id="8" name="TextShape 1"/>
          <p:cNvSpPr txBox="1"/>
          <p:nvPr/>
        </p:nvSpPr>
        <p:spPr>
          <a:xfrm>
            <a:off x="5588000" y="6237312"/>
            <a:ext cx="2720083" cy="384072"/>
          </a:xfrm>
          <a:prstGeom prst="rect">
            <a:avLst/>
          </a:prstGeom>
          <a:noFill/>
          <a:ln>
            <a:noFill/>
          </a:ln>
        </p:spPr>
        <p:txBody>
          <a:bodyPr anchor="ctr"/>
          <a:lstStyle/>
          <a:p>
            <a:pPr>
              <a:lnSpc>
                <a:spcPct val="100000"/>
              </a:lnSpc>
              <a:spcAft>
                <a:spcPts val="200"/>
              </a:spcAft>
            </a:pPr>
            <a:r>
              <a:rPr lang="pl-PL" sz="1200" b="1" dirty="0">
                <a:solidFill>
                  <a:srgbClr val="315D55"/>
                </a:solidFill>
                <a:uFill>
                  <a:solidFill>
                    <a:srgbClr val="FFFFFF"/>
                  </a:solidFill>
                </a:uFill>
                <a:latin typeface="+mj-lt"/>
              </a:rPr>
              <a:t>09 marca 2023 r.</a:t>
            </a:r>
          </a:p>
        </p:txBody>
      </p:sp>
      <p:sp>
        <p:nvSpPr>
          <p:cNvPr id="14" name="TextShape 1">
            <a:extLst>
              <a:ext uri="{FF2B5EF4-FFF2-40B4-BE49-F238E27FC236}">
                <a16:creationId xmlns:a16="http://schemas.microsoft.com/office/drawing/2014/main" id="{963D70C3-D710-4C39-A737-47D91A30C6C7}"/>
              </a:ext>
            </a:extLst>
          </p:cNvPr>
          <p:cNvSpPr txBox="1"/>
          <p:nvPr/>
        </p:nvSpPr>
        <p:spPr>
          <a:xfrm>
            <a:off x="6071286" y="161677"/>
            <a:ext cx="5791199" cy="364680"/>
          </a:xfrm>
          <a:prstGeom prst="rect">
            <a:avLst/>
          </a:prstGeom>
          <a:noFill/>
          <a:ln>
            <a:noFill/>
          </a:ln>
        </p:spPr>
        <p:txBody>
          <a:bodyPr anchor="ctr"/>
          <a:lstStyle/>
          <a:p>
            <a:pPr algn="r">
              <a:lnSpc>
                <a:spcPct val="100000"/>
              </a:lnSpc>
              <a:spcAft>
                <a:spcPts val="200"/>
              </a:spcAft>
            </a:pPr>
            <a:endParaRPr lang="pl-PL" sz="1200" b="1" dirty="0">
              <a:solidFill>
                <a:srgbClr val="315D55"/>
              </a:solidFill>
              <a:uFill>
                <a:solidFill>
                  <a:srgbClr val="FFFFFF"/>
                </a:solidFill>
              </a:uFill>
              <a:latin typeface="+mj-lt"/>
            </a:endParaRPr>
          </a:p>
        </p:txBody>
      </p:sp>
    </p:spTree>
    <p:extLst>
      <p:ext uri="{BB962C8B-B14F-4D97-AF65-F5344CB8AC3E}">
        <p14:creationId xmlns:p14="http://schemas.microsoft.com/office/powerpoint/2010/main" val="1599747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BC1631-D3BC-485F-BF51-10430748CA24}"/>
              </a:ext>
            </a:extLst>
          </p:cNvPr>
          <p:cNvSpPr>
            <a:spLocks noGrp="1"/>
          </p:cNvSpPr>
          <p:nvPr>
            <p:ph type="title"/>
          </p:nvPr>
        </p:nvSpPr>
        <p:spPr>
          <a:xfrm>
            <a:off x="335046" y="1209723"/>
            <a:ext cx="11702185" cy="4379916"/>
          </a:xfrm>
        </p:spPr>
        <p:txBody>
          <a:bodyPr>
            <a:normAutofit/>
          </a:bodyPr>
          <a:lstStyle/>
          <a:p>
            <a:pPr marL="0" indent="0"/>
            <a:r>
              <a:rPr lang="pl-PL" sz="2800" b="1" dirty="0"/>
              <a:t>Ochrona środowiska wiąże się nierozerwalnie z regulacjami odnoszącymi się do ochrony dóbr szczególnie cennych i wartościowych – wszystkich elementów środowiska. </a:t>
            </a:r>
            <a:br>
              <a:rPr lang="pl-PL" sz="2800" b="1" dirty="0"/>
            </a:br>
            <a:br>
              <a:rPr lang="pl-PL" sz="2800" b="1" dirty="0"/>
            </a:br>
            <a:r>
              <a:rPr lang="pl-PL" sz="2800" b="1" dirty="0"/>
              <a:t>Działania ochronne realizowane są m.in. poprzez reglamentowanie emisji wprowadzanej do środowiska z prowadzonych działalności mogących powodować negatywne konsekwencje dla środowiska. </a:t>
            </a:r>
            <a:endParaRPr lang="pl-PL" sz="2800" b="1" dirty="0">
              <a:solidFill>
                <a:srgbClr val="60A52B"/>
              </a:solidFill>
              <a:latin typeface="Montserrat" panose="00000500000000000000" pitchFamily="2" charset="-18"/>
            </a:endParaRPr>
          </a:p>
        </p:txBody>
      </p:sp>
      <p:sp>
        <p:nvSpPr>
          <p:cNvPr id="8" name="TextShape 1"/>
          <p:cNvSpPr txBox="1"/>
          <p:nvPr/>
        </p:nvSpPr>
        <p:spPr>
          <a:xfrm>
            <a:off x="5588000" y="6237312"/>
            <a:ext cx="2720083" cy="384072"/>
          </a:xfrm>
          <a:prstGeom prst="rect">
            <a:avLst/>
          </a:prstGeom>
          <a:noFill/>
          <a:ln>
            <a:noFill/>
          </a:ln>
        </p:spPr>
        <p:txBody>
          <a:bodyPr anchor="ctr"/>
          <a:lstStyle/>
          <a:p>
            <a:pPr>
              <a:lnSpc>
                <a:spcPct val="100000"/>
              </a:lnSpc>
              <a:spcAft>
                <a:spcPts val="200"/>
              </a:spcAft>
            </a:pPr>
            <a:r>
              <a:rPr lang="pl-PL" sz="1200" b="1" dirty="0">
                <a:solidFill>
                  <a:srgbClr val="315D55"/>
                </a:solidFill>
                <a:uFill>
                  <a:solidFill>
                    <a:srgbClr val="FFFFFF"/>
                  </a:solidFill>
                </a:uFill>
                <a:latin typeface="+mj-lt"/>
              </a:rPr>
              <a:t>09 marca 2023 r.</a:t>
            </a:r>
          </a:p>
        </p:txBody>
      </p:sp>
      <p:sp>
        <p:nvSpPr>
          <p:cNvPr id="14" name="TextShape 1">
            <a:extLst>
              <a:ext uri="{FF2B5EF4-FFF2-40B4-BE49-F238E27FC236}">
                <a16:creationId xmlns:a16="http://schemas.microsoft.com/office/drawing/2014/main" id="{963D70C3-D710-4C39-A737-47D91A30C6C7}"/>
              </a:ext>
            </a:extLst>
          </p:cNvPr>
          <p:cNvSpPr txBox="1"/>
          <p:nvPr/>
        </p:nvSpPr>
        <p:spPr>
          <a:xfrm>
            <a:off x="6071286" y="161677"/>
            <a:ext cx="5791199" cy="364680"/>
          </a:xfrm>
          <a:prstGeom prst="rect">
            <a:avLst/>
          </a:prstGeom>
          <a:noFill/>
          <a:ln>
            <a:noFill/>
          </a:ln>
        </p:spPr>
        <p:txBody>
          <a:bodyPr anchor="ctr"/>
          <a:lstStyle/>
          <a:p>
            <a:pPr algn="r">
              <a:lnSpc>
                <a:spcPct val="100000"/>
              </a:lnSpc>
              <a:spcAft>
                <a:spcPts val="200"/>
              </a:spcAft>
            </a:pPr>
            <a:endParaRPr lang="pl-PL" sz="1200" b="1" dirty="0">
              <a:solidFill>
                <a:srgbClr val="315D55"/>
              </a:solidFill>
              <a:uFill>
                <a:solidFill>
                  <a:srgbClr val="FFFFFF"/>
                </a:solidFill>
              </a:uFill>
              <a:latin typeface="+mj-lt"/>
            </a:endParaRPr>
          </a:p>
        </p:txBody>
      </p:sp>
    </p:spTree>
    <p:extLst>
      <p:ext uri="{BB962C8B-B14F-4D97-AF65-F5344CB8AC3E}">
        <p14:creationId xmlns:p14="http://schemas.microsoft.com/office/powerpoint/2010/main" val="2418690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BC1631-D3BC-485F-BF51-10430748CA24}"/>
              </a:ext>
            </a:extLst>
          </p:cNvPr>
          <p:cNvSpPr>
            <a:spLocks noGrp="1"/>
          </p:cNvSpPr>
          <p:nvPr>
            <p:ph type="title"/>
          </p:nvPr>
        </p:nvSpPr>
        <p:spPr>
          <a:xfrm>
            <a:off x="346063" y="1155361"/>
            <a:ext cx="11702185" cy="4452947"/>
          </a:xfrm>
        </p:spPr>
        <p:txBody>
          <a:bodyPr>
            <a:normAutofit/>
          </a:bodyPr>
          <a:lstStyle/>
          <a:p>
            <a:pPr marL="0" indent="0">
              <a:lnSpc>
                <a:spcPct val="100000"/>
              </a:lnSpc>
            </a:pPr>
            <a:r>
              <a:rPr lang="pl-PL" sz="2800" b="1" dirty="0"/>
              <a:t>Treść pozwoleń zintegrowanych wydanych po 5 września 2014 r. można znaleźć w Biuletynie Informacji Publicznej Samorządu Województwa Opolskiego pod adresem:</a:t>
            </a:r>
            <a:br>
              <a:rPr lang="pl-PL" sz="2800" b="1" dirty="0"/>
            </a:br>
            <a:br>
              <a:rPr lang="pl-PL" sz="3200" b="1" dirty="0"/>
            </a:br>
            <a:r>
              <a:rPr lang="pl-PL" sz="3200" b="1" dirty="0">
                <a:hlinkClick r:id="rId3"/>
              </a:rPr>
              <a:t>https://bip.opolskie.pl/typy-tresci/pozwolenia-zintegrowane/</a:t>
            </a:r>
            <a:endParaRPr lang="pl-PL" sz="3200" dirty="0">
              <a:solidFill>
                <a:srgbClr val="60A52B"/>
              </a:solidFill>
              <a:latin typeface="Montserrat" panose="00000500000000000000" pitchFamily="2" charset="-18"/>
            </a:endParaRPr>
          </a:p>
        </p:txBody>
      </p:sp>
      <p:sp>
        <p:nvSpPr>
          <p:cNvPr id="8" name="TextShape 1"/>
          <p:cNvSpPr txBox="1"/>
          <p:nvPr/>
        </p:nvSpPr>
        <p:spPr>
          <a:xfrm>
            <a:off x="5588000" y="6237312"/>
            <a:ext cx="2720083" cy="384072"/>
          </a:xfrm>
          <a:prstGeom prst="rect">
            <a:avLst/>
          </a:prstGeom>
          <a:noFill/>
          <a:ln>
            <a:noFill/>
          </a:ln>
        </p:spPr>
        <p:txBody>
          <a:bodyPr anchor="ctr"/>
          <a:lstStyle/>
          <a:p>
            <a:pPr>
              <a:lnSpc>
                <a:spcPct val="100000"/>
              </a:lnSpc>
              <a:spcAft>
                <a:spcPts val="200"/>
              </a:spcAft>
            </a:pPr>
            <a:r>
              <a:rPr lang="pl-PL" sz="1200" b="1" dirty="0">
                <a:solidFill>
                  <a:srgbClr val="315D55"/>
                </a:solidFill>
                <a:uFill>
                  <a:solidFill>
                    <a:srgbClr val="FFFFFF"/>
                  </a:solidFill>
                </a:uFill>
                <a:latin typeface="+mj-lt"/>
              </a:rPr>
              <a:t>09 marca 2023 r.</a:t>
            </a:r>
          </a:p>
        </p:txBody>
      </p:sp>
      <p:sp>
        <p:nvSpPr>
          <p:cNvPr id="14" name="TextShape 1">
            <a:extLst>
              <a:ext uri="{FF2B5EF4-FFF2-40B4-BE49-F238E27FC236}">
                <a16:creationId xmlns:a16="http://schemas.microsoft.com/office/drawing/2014/main" id="{963D70C3-D710-4C39-A737-47D91A30C6C7}"/>
              </a:ext>
            </a:extLst>
          </p:cNvPr>
          <p:cNvSpPr txBox="1"/>
          <p:nvPr/>
        </p:nvSpPr>
        <p:spPr>
          <a:xfrm>
            <a:off x="6071286" y="161677"/>
            <a:ext cx="5791199" cy="364680"/>
          </a:xfrm>
          <a:prstGeom prst="rect">
            <a:avLst/>
          </a:prstGeom>
          <a:noFill/>
          <a:ln>
            <a:noFill/>
          </a:ln>
        </p:spPr>
        <p:txBody>
          <a:bodyPr anchor="ctr"/>
          <a:lstStyle/>
          <a:p>
            <a:pPr algn="r">
              <a:lnSpc>
                <a:spcPct val="100000"/>
              </a:lnSpc>
              <a:spcAft>
                <a:spcPts val="200"/>
              </a:spcAft>
            </a:pPr>
            <a:endParaRPr lang="pl-PL" sz="1200" b="1" dirty="0">
              <a:solidFill>
                <a:srgbClr val="315D55"/>
              </a:solidFill>
              <a:uFill>
                <a:solidFill>
                  <a:srgbClr val="FFFFFF"/>
                </a:solidFill>
              </a:uFill>
              <a:latin typeface="+mj-lt"/>
            </a:endParaRPr>
          </a:p>
        </p:txBody>
      </p:sp>
    </p:spTree>
    <p:extLst>
      <p:ext uri="{BB962C8B-B14F-4D97-AF65-F5344CB8AC3E}">
        <p14:creationId xmlns:p14="http://schemas.microsoft.com/office/powerpoint/2010/main" val="333088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BC1631-D3BC-485F-BF51-10430748CA24}"/>
              </a:ext>
            </a:extLst>
          </p:cNvPr>
          <p:cNvSpPr>
            <a:spLocks noGrp="1"/>
          </p:cNvSpPr>
          <p:nvPr>
            <p:ph type="title"/>
          </p:nvPr>
        </p:nvSpPr>
        <p:spPr>
          <a:xfrm>
            <a:off x="346063" y="1155361"/>
            <a:ext cx="11702185" cy="4452947"/>
          </a:xfrm>
        </p:spPr>
        <p:txBody>
          <a:bodyPr>
            <a:normAutofit/>
          </a:bodyPr>
          <a:lstStyle/>
          <a:p>
            <a:pPr algn="ctr"/>
            <a:r>
              <a:rPr lang="pl-PL" sz="3200" b="1" dirty="0"/>
              <a:t>Postępowanie kompensacyjne prowadzone </a:t>
            </a:r>
            <a:br>
              <a:rPr lang="pl-PL" sz="3200" b="1" dirty="0"/>
            </a:br>
            <a:r>
              <a:rPr lang="pl-PL" sz="3200" b="1" dirty="0"/>
              <a:t>w ramach postępowania w sprawie udzielenia pozwolenia zintegrowanego dla instalacji do produkcji olejów bazowych eksploatowanej przez </a:t>
            </a:r>
            <a:r>
              <a:rPr lang="pl-PL" sz="3200" b="1" dirty="0" err="1"/>
              <a:t>Flukar</a:t>
            </a:r>
            <a:r>
              <a:rPr lang="pl-PL" sz="3200" b="1" dirty="0"/>
              <a:t> Sp. z o.o. w Kędzierzynie-Koźlu</a:t>
            </a:r>
            <a:br>
              <a:rPr lang="pl-PL" sz="3200" b="1" dirty="0"/>
            </a:br>
            <a:r>
              <a:rPr lang="pl-PL" sz="3200" b="1" dirty="0"/>
              <a:t>- studium przypadku</a:t>
            </a:r>
            <a:endParaRPr lang="pl-PL" sz="3200" dirty="0">
              <a:solidFill>
                <a:srgbClr val="60A52B"/>
              </a:solidFill>
              <a:latin typeface="Montserrat" panose="00000500000000000000" pitchFamily="2" charset="-18"/>
            </a:endParaRPr>
          </a:p>
        </p:txBody>
      </p:sp>
      <p:sp>
        <p:nvSpPr>
          <p:cNvPr id="8" name="TextShape 1"/>
          <p:cNvSpPr txBox="1"/>
          <p:nvPr/>
        </p:nvSpPr>
        <p:spPr>
          <a:xfrm>
            <a:off x="5588000" y="6237312"/>
            <a:ext cx="2720083" cy="384072"/>
          </a:xfrm>
          <a:prstGeom prst="rect">
            <a:avLst/>
          </a:prstGeom>
          <a:noFill/>
          <a:ln>
            <a:noFill/>
          </a:ln>
        </p:spPr>
        <p:txBody>
          <a:bodyPr anchor="ctr"/>
          <a:lstStyle/>
          <a:p>
            <a:pPr>
              <a:lnSpc>
                <a:spcPct val="100000"/>
              </a:lnSpc>
              <a:spcAft>
                <a:spcPts val="200"/>
              </a:spcAft>
            </a:pPr>
            <a:r>
              <a:rPr lang="pl-PL" sz="1200" b="1" dirty="0">
                <a:solidFill>
                  <a:srgbClr val="315D55"/>
                </a:solidFill>
                <a:uFill>
                  <a:solidFill>
                    <a:srgbClr val="FFFFFF"/>
                  </a:solidFill>
                </a:uFill>
                <a:latin typeface="+mj-lt"/>
              </a:rPr>
              <a:t>09 marca 2023 r.</a:t>
            </a:r>
          </a:p>
        </p:txBody>
      </p:sp>
      <p:sp>
        <p:nvSpPr>
          <p:cNvPr id="14" name="TextShape 1">
            <a:extLst>
              <a:ext uri="{FF2B5EF4-FFF2-40B4-BE49-F238E27FC236}">
                <a16:creationId xmlns:a16="http://schemas.microsoft.com/office/drawing/2014/main" id="{963D70C3-D710-4C39-A737-47D91A30C6C7}"/>
              </a:ext>
            </a:extLst>
          </p:cNvPr>
          <p:cNvSpPr txBox="1"/>
          <p:nvPr/>
        </p:nvSpPr>
        <p:spPr>
          <a:xfrm>
            <a:off x="6071286" y="161677"/>
            <a:ext cx="5791199" cy="364680"/>
          </a:xfrm>
          <a:prstGeom prst="rect">
            <a:avLst/>
          </a:prstGeom>
          <a:noFill/>
          <a:ln>
            <a:noFill/>
          </a:ln>
        </p:spPr>
        <p:txBody>
          <a:bodyPr anchor="ctr"/>
          <a:lstStyle/>
          <a:p>
            <a:pPr algn="r">
              <a:lnSpc>
                <a:spcPct val="100000"/>
              </a:lnSpc>
              <a:spcAft>
                <a:spcPts val="200"/>
              </a:spcAft>
            </a:pPr>
            <a:endParaRPr lang="pl-PL" sz="1200" b="1" dirty="0">
              <a:solidFill>
                <a:srgbClr val="315D55"/>
              </a:solidFill>
              <a:uFill>
                <a:solidFill>
                  <a:srgbClr val="FFFFFF"/>
                </a:solidFill>
              </a:uFill>
              <a:latin typeface="+mj-lt"/>
            </a:endParaRPr>
          </a:p>
        </p:txBody>
      </p:sp>
    </p:spTree>
    <p:extLst>
      <p:ext uri="{BB962C8B-B14F-4D97-AF65-F5344CB8AC3E}">
        <p14:creationId xmlns:p14="http://schemas.microsoft.com/office/powerpoint/2010/main" val="3310318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BC1631-D3BC-485F-BF51-10430748CA24}"/>
              </a:ext>
            </a:extLst>
          </p:cNvPr>
          <p:cNvSpPr>
            <a:spLocks noGrp="1"/>
          </p:cNvSpPr>
          <p:nvPr>
            <p:ph type="title"/>
          </p:nvPr>
        </p:nvSpPr>
        <p:spPr>
          <a:xfrm>
            <a:off x="346063" y="1155361"/>
            <a:ext cx="11702185" cy="4452947"/>
          </a:xfrm>
        </p:spPr>
        <p:txBody>
          <a:bodyPr>
            <a:normAutofit/>
          </a:bodyPr>
          <a:lstStyle/>
          <a:p>
            <a:r>
              <a:rPr lang="pl-PL" sz="2800" dirty="0"/>
              <a:t>Zgodnie z art. 225 ustawy z dnia 27 kwietnia 2001 r. </a:t>
            </a:r>
            <a:r>
              <a:rPr lang="pl-PL" sz="2800" i="1" dirty="0"/>
              <a:t>Prawo ochrony środowiska </a:t>
            </a:r>
            <a:br>
              <a:rPr lang="pl-PL" sz="2800" i="1" dirty="0"/>
            </a:br>
            <a:r>
              <a:rPr lang="pl-PL" sz="2800" dirty="0"/>
              <a:t>(Dz. U. z 2022 r. poz. 2556 z </a:t>
            </a:r>
            <a:r>
              <a:rPr lang="pl-PL" sz="2800" dirty="0" err="1"/>
              <a:t>późn</a:t>
            </a:r>
            <a:r>
              <a:rPr lang="pl-PL" sz="2800" dirty="0"/>
              <a:t>. zm.), </a:t>
            </a:r>
            <a:r>
              <a:rPr lang="pl-PL" sz="2800" b="1" dirty="0"/>
              <a:t>wydanie pozwolenia na wprowadzanie do powietrza substancji, dla której normy jakości powietrza zostały przekroczone z nowo budowanej  instalacji </a:t>
            </a:r>
            <a:r>
              <a:rPr lang="pl-PL" sz="2800" dirty="0"/>
              <a:t>(lub zmienianej w sposób istotny), </a:t>
            </a:r>
            <a:r>
              <a:rPr lang="pl-PL" sz="2800" b="1" dirty="0"/>
              <a:t>jest możliwe, pod warunkiem zapewnienia odpowiedniej redukcji ilości tej substancji wprowadzanej do powietrza z innych instalacji usytuowanych na obszarze gminy, w której planowana jest budowa nowej instalacji </a:t>
            </a:r>
            <a:r>
              <a:rPr lang="pl-PL" sz="2800" dirty="0"/>
              <a:t>(lub dokonanie istotnej zmiany instalacji).</a:t>
            </a:r>
            <a:endParaRPr lang="pl-PL" sz="2800" dirty="0">
              <a:solidFill>
                <a:srgbClr val="60A52B"/>
              </a:solidFill>
              <a:latin typeface="Montserrat" panose="00000500000000000000" pitchFamily="2" charset="-18"/>
            </a:endParaRPr>
          </a:p>
        </p:txBody>
      </p:sp>
      <p:sp>
        <p:nvSpPr>
          <p:cNvPr id="8" name="TextShape 1"/>
          <p:cNvSpPr txBox="1"/>
          <p:nvPr/>
        </p:nvSpPr>
        <p:spPr>
          <a:xfrm>
            <a:off x="5588000" y="6237312"/>
            <a:ext cx="2720083" cy="384072"/>
          </a:xfrm>
          <a:prstGeom prst="rect">
            <a:avLst/>
          </a:prstGeom>
          <a:noFill/>
          <a:ln>
            <a:noFill/>
          </a:ln>
        </p:spPr>
        <p:txBody>
          <a:bodyPr anchor="ctr"/>
          <a:lstStyle/>
          <a:p>
            <a:pPr>
              <a:lnSpc>
                <a:spcPct val="100000"/>
              </a:lnSpc>
              <a:spcAft>
                <a:spcPts val="200"/>
              </a:spcAft>
            </a:pPr>
            <a:r>
              <a:rPr lang="pl-PL" sz="1200" b="1" dirty="0">
                <a:solidFill>
                  <a:srgbClr val="315D55"/>
                </a:solidFill>
                <a:uFill>
                  <a:solidFill>
                    <a:srgbClr val="FFFFFF"/>
                  </a:solidFill>
                </a:uFill>
                <a:latin typeface="+mj-lt"/>
              </a:rPr>
              <a:t>09 marca 2023 r.</a:t>
            </a:r>
          </a:p>
        </p:txBody>
      </p:sp>
      <p:sp>
        <p:nvSpPr>
          <p:cNvPr id="14" name="TextShape 1">
            <a:extLst>
              <a:ext uri="{FF2B5EF4-FFF2-40B4-BE49-F238E27FC236}">
                <a16:creationId xmlns:a16="http://schemas.microsoft.com/office/drawing/2014/main" id="{963D70C3-D710-4C39-A737-47D91A30C6C7}"/>
              </a:ext>
            </a:extLst>
          </p:cNvPr>
          <p:cNvSpPr txBox="1"/>
          <p:nvPr/>
        </p:nvSpPr>
        <p:spPr>
          <a:xfrm>
            <a:off x="6071286" y="161677"/>
            <a:ext cx="5791199" cy="364680"/>
          </a:xfrm>
          <a:prstGeom prst="rect">
            <a:avLst/>
          </a:prstGeom>
          <a:noFill/>
          <a:ln>
            <a:noFill/>
          </a:ln>
        </p:spPr>
        <p:txBody>
          <a:bodyPr anchor="ctr"/>
          <a:lstStyle/>
          <a:p>
            <a:pPr algn="r">
              <a:lnSpc>
                <a:spcPct val="100000"/>
              </a:lnSpc>
              <a:spcAft>
                <a:spcPts val="200"/>
              </a:spcAft>
            </a:pPr>
            <a:endParaRPr lang="pl-PL" sz="1200" b="1" dirty="0">
              <a:solidFill>
                <a:srgbClr val="315D55"/>
              </a:solidFill>
              <a:uFill>
                <a:solidFill>
                  <a:srgbClr val="FFFFFF"/>
                </a:solidFill>
              </a:uFill>
              <a:latin typeface="+mj-lt"/>
            </a:endParaRPr>
          </a:p>
        </p:txBody>
      </p:sp>
    </p:spTree>
    <p:extLst>
      <p:ext uri="{BB962C8B-B14F-4D97-AF65-F5344CB8AC3E}">
        <p14:creationId xmlns:p14="http://schemas.microsoft.com/office/powerpoint/2010/main" val="4034824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BC1631-D3BC-485F-BF51-10430748CA24}"/>
              </a:ext>
            </a:extLst>
          </p:cNvPr>
          <p:cNvSpPr>
            <a:spLocks noGrp="1"/>
          </p:cNvSpPr>
          <p:nvPr>
            <p:ph type="title"/>
          </p:nvPr>
        </p:nvSpPr>
        <p:spPr>
          <a:xfrm>
            <a:off x="346063" y="1155361"/>
            <a:ext cx="11702185" cy="4452947"/>
          </a:xfrm>
        </p:spPr>
        <p:txBody>
          <a:bodyPr>
            <a:normAutofit/>
          </a:bodyPr>
          <a:lstStyle/>
          <a:p>
            <a:r>
              <a:rPr lang="pl-PL" sz="3200" b="1" u="sng" dirty="0">
                <a:solidFill>
                  <a:srgbClr val="002060"/>
                </a:solidFill>
              </a:rPr>
              <a:t>Etapy prowadzonego postępowania:</a:t>
            </a:r>
            <a:br>
              <a:rPr lang="pl-PL" sz="3200" b="1" dirty="0"/>
            </a:br>
            <a:br>
              <a:rPr lang="pl-PL" sz="3200" b="1" dirty="0"/>
            </a:br>
            <a:r>
              <a:rPr lang="pl-PL" sz="3200" b="1" dirty="0"/>
              <a:t>1. 	</a:t>
            </a:r>
            <a:r>
              <a:rPr lang="pl-PL" sz="2800" b="1" dirty="0"/>
              <a:t>Analiza „Rocznej oceny jakości powietrza w województwie opolskim. Raport 	wojewódzki za rok 2018”, sporządzonej przez Główny Inspektorat Ochrony 	Środowiska Departament Monitoringu Środowiska Regionalny Wydział 	Monitoringu Środowiska w Opolu, w odniesieniu do wnioskowanych przez 	</a:t>
            </a:r>
            <a:r>
              <a:rPr lang="pl-PL" sz="2800" b="1" dirty="0" err="1"/>
              <a:t>Flukar</a:t>
            </a:r>
            <a:r>
              <a:rPr lang="pl-PL" sz="2800" b="1" dirty="0"/>
              <a:t> Sp. z o.o. substancji.</a:t>
            </a:r>
            <a:endParaRPr lang="pl-PL" sz="2800" dirty="0">
              <a:solidFill>
                <a:srgbClr val="60A52B"/>
              </a:solidFill>
              <a:latin typeface="Montserrat" panose="00000500000000000000" pitchFamily="2" charset="-18"/>
            </a:endParaRPr>
          </a:p>
        </p:txBody>
      </p:sp>
      <p:sp>
        <p:nvSpPr>
          <p:cNvPr id="8" name="TextShape 1"/>
          <p:cNvSpPr txBox="1"/>
          <p:nvPr/>
        </p:nvSpPr>
        <p:spPr>
          <a:xfrm>
            <a:off x="5588000" y="6237312"/>
            <a:ext cx="2720083" cy="384072"/>
          </a:xfrm>
          <a:prstGeom prst="rect">
            <a:avLst/>
          </a:prstGeom>
          <a:noFill/>
          <a:ln>
            <a:noFill/>
          </a:ln>
        </p:spPr>
        <p:txBody>
          <a:bodyPr anchor="ctr"/>
          <a:lstStyle/>
          <a:p>
            <a:pPr>
              <a:lnSpc>
                <a:spcPct val="100000"/>
              </a:lnSpc>
              <a:spcAft>
                <a:spcPts val="200"/>
              </a:spcAft>
            </a:pPr>
            <a:r>
              <a:rPr lang="pl-PL" sz="1200" b="1" dirty="0">
                <a:solidFill>
                  <a:srgbClr val="315D55"/>
                </a:solidFill>
                <a:uFill>
                  <a:solidFill>
                    <a:srgbClr val="FFFFFF"/>
                  </a:solidFill>
                </a:uFill>
                <a:latin typeface="+mj-lt"/>
              </a:rPr>
              <a:t>09 marca 2023 r.</a:t>
            </a:r>
          </a:p>
        </p:txBody>
      </p:sp>
      <p:sp>
        <p:nvSpPr>
          <p:cNvPr id="14" name="TextShape 1">
            <a:extLst>
              <a:ext uri="{FF2B5EF4-FFF2-40B4-BE49-F238E27FC236}">
                <a16:creationId xmlns:a16="http://schemas.microsoft.com/office/drawing/2014/main" id="{963D70C3-D710-4C39-A737-47D91A30C6C7}"/>
              </a:ext>
            </a:extLst>
          </p:cNvPr>
          <p:cNvSpPr txBox="1"/>
          <p:nvPr/>
        </p:nvSpPr>
        <p:spPr>
          <a:xfrm>
            <a:off x="6071286" y="161677"/>
            <a:ext cx="5791199" cy="364680"/>
          </a:xfrm>
          <a:prstGeom prst="rect">
            <a:avLst/>
          </a:prstGeom>
          <a:noFill/>
          <a:ln>
            <a:noFill/>
          </a:ln>
        </p:spPr>
        <p:txBody>
          <a:bodyPr anchor="ctr"/>
          <a:lstStyle/>
          <a:p>
            <a:pPr algn="r">
              <a:lnSpc>
                <a:spcPct val="100000"/>
              </a:lnSpc>
              <a:spcAft>
                <a:spcPts val="200"/>
              </a:spcAft>
            </a:pPr>
            <a:endParaRPr lang="pl-PL" sz="1200" b="1" dirty="0">
              <a:solidFill>
                <a:srgbClr val="315D55"/>
              </a:solidFill>
              <a:uFill>
                <a:solidFill>
                  <a:srgbClr val="FFFFFF"/>
                </a:solidFill>
              </a:uFill>
              <a:latin typeface="+mj-lt"/>
            </a:endParaRPr>
          </a:p>
        </p:txBody>
      </p:sp>
    </p:spTree>
    <p:extLst>
      <p:ext uri="{BB962C8B-B14F-4D97-AF65-F5344CB8AC3E}">
        <p14:creationId xmlns:p14="http://schemas.microsoft.com/office/powerpoint/2010/main" val="415102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BC1631-D3BC-485F-BF51-10430748CA24}"/>
              </a:ext>
            </a:extLst>
          </p:cNvPr>
          <p:cNvSpPr>
            <a:spLocks noGrp="1"/>
          </p:cNvSpPr>
          <p:nvPr>
            <p:ph type="title"/>
          </p:nvPr>
        </p:nvSpPr>
        <p:spPr>
          <a:xfrm>
            <a:off x="346063" y="1155361"/>
            <a:ext cx="11702185" cy="4452947"/>
          </a:xfrm>
        </p:spPr>
        <p:txBody>
          <a:bodyPr>
            <a:normAutofit/>
          </a:bodyPr>
          <a:lstStyle/>
          <a:p>
            <a:pPr marL="576000" lvl="1" indent="-288000"/>
            <a:br>
              <a:rPr lang="pl-PL" sz="3100" dirty="0"/>
            </a:br>
            <a:endParaRPr lang="pl-PL" sz="3200" dirty="0">
              <a:solidFill>
                <a:srgbClr val="60A52B"/>
              </a:solidFill>
              <a:latin typeface="Montserrat" panose="00000500000000000000" pitchFamily="2" charset="-18"/>
            </a:endParaRPr>
          </a:p>
        </p:txBody>
      </p:sp>
      <p:sp>
        <p:nvSpPr>
          <p:cNvPr id="8" name="TextShape 1"/>
          <p:cNvSpPr txBox="1"/>
          <p:nvPr/>
        </p:nvSpPr>
        <p:spPr>
          <a:xfrm>
            <a:off x="5588000" y="6237312"/>
            <a:ext cx="2720083" cy="384072"/>
          </a:xfrm>
          <a:prstGeom prst="rect">
            <a:avLst/>
          </a:prstGeom>
          <a:noFill/>
          <a:ln>
            <a:noFill/>
          </a:ln>
        </p:spPr>
        <p:txBody>
          <a:bodyPr anchor="ctr"/>
          <a:lstStyle/>
          <a:p>
            <a:pPr>
              <a:lnSpc>
                <a:spcPct val="100000"/>
              </a:lnSpc>
              <a:spcAft>
                <a:spcPts val="200"/>
              </a:spcAft>
            </a:pPr>
            <a:r>
              <a:rPr lang="pl-PL" sz="1200" b="1" dirty="0">
                <a:solidFill>
                  <a:srgbClr val="315D55"/>
                </a:solidFill>
                <a:uFill>
                  <a:solidFill>
                    <a:srgbClr val="FFFFFF"/>
                  </a:solidFill>
                </a:uFill>
                <a:latin typeface="+mj-lt"/>
              </a:rPr>
              <a:t>09 marca 2023 r.</a:t>
            </a:r>
          </a:p>
        </p:txBody>
      </p:sp>
      <p:sp>
        <p:nvSpPr>
          <p:cNvPr id="14" name="TextShape 1">
            <a:extLst>
              <a:ext uri="{FF2B5EF4-FFF2-40B4-BE49-F238E27FC236}">
                <a16:creationId xmlns:a16="http://schemas.microsoft.com/office/drawing/2014/main" id="{963D70C3-D710-4C39-A737-47D91A30C6C7}"/>
              </a:ext>
            </a:extLst>
          </p:cNvPr>
          <p:cNvSpPr txBox="1"/>
          <p:nvPr/>
        </p:nvSpPr>
        <p:spPr>
          <a:xfrm>
            <a:off x="6071286" y="161677"/>
            <a:ext cx="5791199" cy="364680"/>
          </a:xfrm>
          <a:prstGeom prst="rect">
            <a:avLst/>
          </a:prstGeom>
          <a:noFill/>
          <a:ln>
            <a:noFill/>
          </a:ln>
        </p:spPr>
        <p:txBody>
          <a:bodyPr anchor="ctr"/>
          <a:lstStyle/>
          <a:p>
            <a:pPr algn="r">
              <a:lnSpc>
                <a:spcPct val="100000"/>
              </a:lnSpc>
              <a:spcAft>
                <a:spcPts val="200"/>
              </a:spcAft>
            </a:pPr>
            <a:endParaRPr lang="pl-PL" sz="1200" b="1" dirty="0">
              <a:solidFill>
                <a:srgbClr val="315D55"/>
              </a:solidFill>
              <a:uFill>
                <a:solidFill>
                  <a:srgbClr val="FFFFFF"/>
                </a:solidFill>
              </a:uFill>
              <a:latin typeface="+mj-lt"/>
            </a:endParaRPr>
          </a:p>
        </p:txBody>
      </p:sp>
      <p:sp>
        <p:nvSpPr>
          <p:cNvPr id="3" name="Prostokąt 2"/>
          <p:cNvSpPr/>
          <p:nvPr/>
        </p:nvSpPr>
        <p:spPr>
          <a:xfrm>
            <a:off x="143219" y="1155361"/>
            <a:ext cx="11314323" cy="4278094"/>
          </a:xfrm>
          <a:prstGeom prst="rect">
            <a:avLst/>
          </a:prstGeom>
        </p:spPr>
        <p:txBody>
          <a:bodyPr wrap="square">
            <a:spAutoFit/>
          </a:bodyPr>
          <a:lstStyle/>
          <a:p>
            <a:pPr lvl="1" algn="just"/>
            <a:r>
              <a:rPr lang="pl-PL" sz="2800" dirty="0"/>
              <a:t>Z analizy tej wynika, że instalacja objęta wnioskiem o wydanie pozwolenia zintegrowanego, położona jest na obszarze, na którym występują przekroczenia standardów jakości powietrza dla:</a:t>
            </a:r>
          </a:p>
          <a:p>
            <a:pPr lvl="1" algn="just"/>
            <a:endParaRPr lang="pl-PL" sz="1000" dirty="0"/>
          </a:p>
          <a:p>
            <a:pPr marL="684000" lvl="1" indent="-180000" algn="just">
              <a:buFont typeface="Arial" pitchFamily="34" charset="0"/>
              <a:buChar char="•"/>
            </a:pPr>
            <a:r>
              <a:rPr lang="pl-PL" sz="2800" b="1" dirty="0"/>
              <a:t>pyłu zawieszonego PM10 </a:t>
            </a:r>
            <a:r>
              <a:rPr lang="pl-PL" sz="2800" dirty="0"/>
              <a:t>(norma 24-godzinna), </a:t>
            </a:r>
          </a:p>
          <a:p>
            <a:pPr marL="684000" lvl="1" indent="-180000" algn="just">
              <a:buFont typeface="Arial" pitchFamily="34" charset="0"/>
              <a:buChar char="•"/>
            </a:pPr>
            <a:r>
              <a:rPr lang="pl-PL" sz="2800" b="1" dirty="0"/>
              <a:t>pyłu zawieszonego PM2,5 </a:t>
            </a:r>
            <a:r>
              <a:rPr lang="pl-PL" sz="2800" dirty="0"/>
              <a:t>(norma roczna) oraz </a:t>
            </a:r>
          </a:p>
          <a:p>
            <a:pPr marL="684000" lvl="1" indent="-180000" algn="just">
              <a:buFont typeface="Arial" pitchFamily="34" charset="0"/>
              <a:buChar char="•"/>
            </a:pPr>
            <a:r>
              <a:rPr lang="pl-PL" sz="2800" b="1" dirty="0" err="1"/>
              <a:t>benzo</a:t>
            </a:r>
            <a:r>
              <a:rPr lang="pl-PL" sz="2800" b="1" dirty="0"/>
              <a:t>(a)</a:t>
            </a:r>
            <a:r>
              <a:rPr lang="pl-PL" sz="2800" b="1" dirty="0" err="1"/>
              <a:t>pirenu</a:t>
            </a:r>
            <a:r>
              <a:rPr lang="pl-PL" sz="2800" b="1" dirty="0"/>
              <a:t> - B(a)P </a:t>
            </a:r>
            <a:r>
              <a:rPr lang="pl-PL" sz="2800" dirty="0"/>
              <a:t>(norma roczna), </a:t>
            </a:r>
          </a:p>
          <a:p>
            <a:pPr marL="684000" lvl="1" indent="-180000" algn="just">
              <a:buFont typeface="Arial" pitchFamily="34" charset="0"/>
              <a:buChar char="•"/>
            </a:pPr>
            <a:endParaRPr lang="pl-PL" sz="1000" dirty="0"/>
          </a:p>
          <a:p>
            <a:pPr lvl="1" algn="just"/>
            <a:r>
              <a:rPr lang="pl-PL" sz="2800" dirty="0"/>
              <a:t>określonych w rozporządzeniu Ministra Środowiska z dnia 24 sierpnia 2012 r. </a:t>
            </a:r>
            <a:r>
              <a:rPr lang="pl-PL" sz="2800" i="1" dirty="0"/>
              <a:t>w sprawie poziomów niektórych substancji w powietrzu</a:t>
            </a:r>
            <a:r>
              <a:rPr lang="pl-PL" sz="2800" dirty="0"/>
              <a:t> (Dz. U. z 2021 r. poz. 845), w celu ochrony zdrowia.</a:t>
            </a:r>
          </a:p>
        </p:txBody>
      </p:sp>
    </p:spTree>
    <p:extLst>
      <p:ext uri="{BB962C8B-B14F-4D97-AF65-F5344CB8AC3E}">
        <p14:creationId xmlns:p14="http://schemas.microsoft.com/office/powerpoint/2010/main" val="2146933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Shape 1"/>
          <p:cNvSpPr txBox="1"/>
          <p:nvPr/>
        </p:nvSpPr>
        <p:spPr>
          <a:xfrm>
            <a:off x="5588000" y="6237312"/>
            <a:ext cx="2720083" cy="384072"/>
          </a:xfrm>
          <a:prstGeom prst="rect">
            <a:avLst/>
          </a:prstGeom>
          <a:noFill/>
          <a:ln>
            <a:noFill/>
          </a:ln>
        </p:spPr>
        <p:txBody>
          <a:bodyPr anchor="ctr"/>
          <a:lstStyle/>
          <a:p>
            <a:pPr>
              <a:lnSpc>
                <a:spcPct val="100000"/>
              </a:lnSpc>
              <a:spcAft>
                <a:spcPts val="200"/>
              </a:spcAft>
            </a:pPr>
            <a:r>
              <a:rPr lang="pl-PL" sz="1200" b="1" dirty="0">
                <a:solidFill>
                  <a:srgbClr val="315D55"/>
                </a:solidFill>
                <a:uFill>
                  <a:solidFill>
                    <a:srgbClr val="FFFFFF"/>
                  </a:solidFill>
                </a:uFill>
                <a:latin typeface="+mj-lt"/>
              </a:rPr>
              <a:t>09 marca 2023 r.</a:t>
            </a:r>
          </a:p>
        </p:txBody>
      </p:sp>
      <p:sp>
        <p:nvSpPr>
          <p:cNvPr id="14" name="TextShape 1">
            <a:extLst>
              <a:ext uri="{FF2B5EF4-FFF2-40B4-BE49-F238E27FC236}">
                <a16:creationId xmlns:a16="http://schemas.microsoft.com/office/drawing/2014/main" id="{963D70C3-D710-4C39-A737-47D91A30C6C7}"/>
              </a:ext>
            </a:extLst>
          </p:cNvPr>
          <p:cNvSpPr txBox="1"/>
          <p:nvPr/>
        </p:nvSpPr>
        <p:spPr>
          <a:xfrm>
            <a:off x="6071286" y="161677"/>
            <a:ext cx="5791199" cy="364680"/>
          </a:xfrm>
          <a:prstGeom prst="rect">
            <a:avLst/>
          </a:prstGeom>
          <a:noFill/>
          <a:ln>
            <a:noFill/>
          </a:ln>
        </p:spPr>
        <p:txBody>
          <a:bodyPr anchor="ctr"/>
          <a:lstStyle/>
          <a:p>
            <a:pPr algn="r">
              <a:lnSpc>
                <a:spcPct val="100000"/>
              </a:lnSpc>
              <a:spcAft>
                <a:spcPts val="200"/>
              </a:spcAft>
            </a:pPr>
            <a:endParaRPr lang="pl-PL" sz="1200" b="1" dirty="0">
              <a:solidFill>
                <a:srgbClr val="315D55"/>
              </a:solidFill>
              <a:uFill>
                <a:solidFill>
                  <a:srgbClr val="FFFFFF"/>
                </a:solidFill>
              </a:uFill>
              <a:latin typeface="+mj-lt"/>
            </a:endParaRPr>
          </a:p>
        </p:txBody>
      </p:sp>
      <p:sp>
        <p:nvSpPr>
          <p:cNvPr id="3" name="Prostokąt 2"/>
          <p:cNvSpPr/>
          <p:nvPr/>
        </p:nvSpPr>
        <p:spPr>
          <a:xfrm>
            <a:off x="1101687" y="1520971"/>
            <a:ext cx="10443990" cy="2831544"/>
          </a:xfrm>
          <a:prstGeom prst="rect">
            <a:avLst/>
          </a:prstGeom>
        </p:spPr>
        <p:txBody>
          <a:bodyPr wrap="square">
            <a:spAutoFit/>
          </a:bodyPr>
          <a:lstStyle/>
          <a:p>
            <a:pPr algn="just"/>
            <a:r>
              <a:rPr lang="pl-PL" sz="2800" dirty="0"/>
              <a:t>Z dokumentacji wynikało, że eksploatacja instalacji do produkcji olejów bazowych wiąże się z emisją zanieczyszczeń, w tym dla których w rocznej ocenie jakości powietrza odnotowano przekroczenia, tj. emisją: </a:t>
            </a:r>
          </a:p>
          <a:p>
            <a:pPr algn="just"/>
            <a:endParaRPr lang="pl-PL" sz="1000" dirty="0"/>
          </a:p>
          <a:p>
            <a:pPr marL="216000" indent="-396000" algn="just">
              <a:buFont typeface="Arial" pitchFamily="34" charset="0"/>
              <a:buChar char="•"/>
            </a:pPr>
            <a:r>
              <a:rPr lang="pl-PL" sz="2800" b="1" i="1" dirty="0"/>
              <a:t>pyłu zawieszonego PM10</a:t>
            </a:r>
          </a:p>
          <a:p>
            <a:pPr marL="216000" indent="-396000" algn="just">
              <a:buFont typeface="Arial" pitchFamily="34" charset="0"/>
              <a:buChar char="•"/>
            </a:pPr>
            <a:r>
              <a:rPr lang="pl-PL" sz="2800" b="1" i="1" dirty="0"/>
              <a:t>pyłu zawieszonego PM2,5</a:t>
            </a:r>
            <a:r>
              <a:rPr lang="pl-PL" sz="2800" b="1" dirty="0"/>
              <a:t> </a:t>
            </a:r>
            <a:r>
              <a:rPr lang="pl-PL" sz="2800" dirty="0"/>
              <a:t>oraz </a:t>
            </a:r>
          </a:p>
          <a:p>
            <a:pPr marL="216000" indent="-396000" algn="just">
              <a:buFont typeface="Arial" pitchFamily="34" charset="0"/>
              <a:buChar char="•"/>
            </a:pPr>
            <a:r>
              <a:rPr lang="pl-PL" sz="2800" b="1" i="1" dirty="0"/>
              <a:t>węglowodorów aromatycznych, w tym </a:t>
            </a:r>
            <a:r>
              <a:rPr lang="pl-PL" sz="2800" b="1" i="1" dirty="0" err="1"/>
              <a:t>benzo</a:t>
            </a:r>
            <a:r>
              <a:rPr lang="pl-PL" sz="2800" b="1" i="1" dirty="0"/>
              <a:t>(a)</a:t>
            </a:r>
            <a:r>
              <a:rPr lang="pl-PL" sz="2800" b="1" i="1" dirty="0" err="1"/>
              <a:t>pirenu</a:t>
            </a:r>
            <a:r>
              <a:rPr lang="pl-PL" sz="2800" b="1" dirty="0"/>
              <a:t>.</a:t>
            </a:r>
          </a:p>
        </p:txBody>
      </p:sp>
    </p:spTree>
    <p:extLst>
      <p:ext uri="{BB962C8B-B14F-4D97-AF65-F5344CB8AC3E}">
        <p14:creationId xmlns:p14="http://schemas.microsoft.com/office/powerpoint/2010/main" val="2567909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BC1631-D3BC-485F-BF51-10430748CA24}"/>
              </a:ext>
            </a:extLst>
          </p:cNvPr>
          <p:cNvSpPr>
            <a:spLocks noGrp="1"/>
          </p:cNvSpPr>
          <p:nvPr>
            <p:ph type="title"/>
          </p:nvPr>
        </p:nvSpPr>
        <p:spPr>
          <a:xfrm>
            <a:off x="346063" y="1155361"/>
            <a:ext cx="11702185" cy="4452947"/>
          </a:xfrm>
        </p:spPr>
        <p:txBody>
          <a:bodyPr>
            <a:normAutofit/>
          </a:bodyPr>
          <a:lstStyle/>
          <a:p>
            <a:pPr algn="ctr"/>
            <a:r>
              <a:rPr lang="pl-PL" sz="3200" dirty="0"/>
              <a:t>Wniosek końcowy analizy:</a:t>
            </a:r>
            <a:br>
              <a:rPr lang="pl-PL" sz="3200" dirty="0"/>
            </a:br>
            <a:r>
              <a:rPr lang="pl-PL" sz="3200" dirty="0"/>
              <a:t> </a:t>
            </a:r>
            <a:br>
              <a:rPr lang="pl-PL" sz="3200" dirty="0"/>
            </a:br>
            <a:r>
              <a:rPr lang="pl-PL" sz="3200" b="1" dirty="0">
                <a:solidFill>
                  <a:srgbClr val="60A52B"/>
                </a:solidFill>
              </a:rPr>
              <a:t>Konieczność przeprowadzenia postępowania kompensacyjnego!!!</a:t>
            </a:r>
            <a:br>
              <a:rPr lang="pl-PL" sz="3200" dirty="0"/>
            </a:br>
            <a:endParaRPr lang="pl-PL" sz="3200" dirty="0">
              <a:solidFill>
                <a:srgbClr val="60A52B"/>
              </a:solidFill>
              <a:latin typeface="Montserrat" panose="00000500000000000000" pitchFamily="2" charset="-18"/>
            </a:endParaRPr>
          </a:p>
        </p:txBody>
      </p:sp>
      <p:sp>
        <p:nvSpPr>
          <p:cNvPr id="8" name="TextShape 1"/>
          <p:cNvSpPr txBox="1"/>
          <p:nvPr/>
        </p:nvSpPr>
        <p:spPr>
          <a:xfrm>
            <a:off x="5588000" y="6237312"/>
            <a:ext cx="2720083" cy="384072"/>
          </a:xfrm>
          <a:prstGeom prst="rect">
            <a:avLst/>
          </a:prstGeom>
          <a:noFill/>
          <a:ln>
            <a:noFill/>
          </a:ln>
        </p:spPr>
        <p:txBody>
          <a:bodyPr anchor="ctr"/>
          <a:lstStyle/>
          <a:p>
            <a:pPr>
              <a:lnSpc>
                <a:spcPct val="100000"/>
              </a:lnSpc>
              <a:spcAft>
                <a:spcPts val="200"/>
              </a:spcAft>
            </a:pPr>
            <a:r>
              <a:rPr lang="pl-PL" sz="1200" b="1" dirty="0">
                <a:solidFill>
                  <a:srgbClr val="315D55"/>
                </a:solidFill>
                <a:uFill>
                  <a:solidFill>
                    <a:srgbClr val="FFFFFF"/>
                  </a:solidFill>
                </a:uFill>
                <a:latin typeface="+mj-lt"/>
              </a:rPr>
              <a:t>09 marca 2023 r.</a:t>
            </a:r>
          </a:p>
        </p:txBody>
      </p:sp>
      <p:sp>
        <p:nvSpPr>
          <p:cNvPr id="14" name="TextShape 1">
            <a:extLst>
              <a:ext uri="{FF2B5EF4-FFF2-40B4-BE49-F238E27FC236}">
                <a16:creationId xmlns:a16="http://schemas.microsoft.com/office/drawing/2014/main" id="{963D70C3-D710-4C39-A737-47D91A30C6C7}"/>
              </a:ext>
            </a:extLst>
          </p:cNvPr>
          <p:cNvSpPr txBox="1"/>
          <p:nvPr/>
        </p:nvSpPr>
        <p:spPr>
          <a:xfrm>
            <a:off x="6071286" y="161677"/>
            <a:ext cx="5791199" cy="364680"/>
          </a:xfrm>
          <a:prstGeom prst="rect">
            <a:avLst/>
          </a:prstGeom>
          <a:noFill/>
          <a:ln>
            <a:noFill/>
          </a:ln>
        </p:spPr>
        <p:txBody>
          <a:bodyPr anchor="ctr"/>
          <a:lstStyle/>
          <a:p>
            <a:pPr algn="r">
              <a:lnSpc>
                <a:spcPct val="100000"/>
              </a:lnSpc>
              <a:spcAft>
                <a:spcPts val="200"/>
              </a:spcAft>
            </a:pPr>
            <a:endParaRPr lang="pl-PL" sz="1200" b="1" dirty="0">
              <a:solidFill>
                <a:srgbClr val="315D55"/>
              </a:solidFill>
              <a:uFill>
                <a:solidFill>
                  <a:srgbClr val="FFFFFF"/>
                </a:solidFill>
              </a:uFill>
              <a:latin typeface="+mj-lt"/>
            </a:endParaRPr>
          </a:p>
        </p:txBody>
      </p:sp>
    </p:spTree>
    <p:extLst>
      <p:ext uri="{BB962C8B-B14F-4D97-AF65-F5344CB8AC3E}">
        <p14:creationId xmlns:p14="http://schemas.microsoft.com/office/powerpoint/2010/main" val="10692092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BC1631-D3BC-485F-BF51-10430748CA24}"/>
              </a:ext>
            </a:extLst>
          </p:cNvPr>
          <p:cNvSpPr>
            <a:spLocks noGrp="1"/>
          </p:cNvSpPr>
          <p:nvPr>
            <p:ph type="title"/>
          </p:nvPr>
        </p:nvSpPr>
        <p:spPr>
          <a:xfrm>
            <a:off x="346063" y="1155361"/>
            <a:ext cx="11702185" cy="4452947"/>
          </a:xfrm>
        </p:spPr>
        <p:txBody>
          <a:bodyPr>
            <a:normAutofit/>
          </a:bodyPr>
          <a:lstStyle/>
          <a:p>
            <a:r>
              <a:rPr lang="pl-PL" sz="2800" b="1" dirty="0"/>
              <a:t>2. 	Wezwanie prowadzącego instalację do wystąpienia z wnioskiem o 	przeprowadzenie postępowania kompensacyjnego dla instalacji do 	produkcji olejów bazowych, zlokalizowanej w Kędzierzynie-Koźlu, ze 	wskazaniem zakresu i konieczności wykazania, że na terenie gminy, w której 	planowana jest eksploatacja instalacji, nastąpi redukcja ww. substancji 	zanieczyszczających powietrze - </a:t>
            </a:r>
            <a:r>
              <a:rPr lang="pl-PL" sz="2800" b="1" dirty="0">
                <a:solidFill>
                  <a:srgbClr val="60A52B"/>
                </a:solidFill>
              </a:rPr>
              <a:t>pyłu i </a:t>
            </a:r>
            <a:r>
              <a:rPr lang="pl-PL" sz="2800" b="1" dirty="0" err="1">
                <a:solidFill>
                  <a:srgbClr val="60A52B"/>
                </a:solidFill>
              </a:rPr>
              <a:t>benzo</a:t>
            </a:r>
            <a:r>
              <a:rPr lang="pl-PL" sz="2800" b="1" dirty="0">
                <a:solidFill>
                  <a:srgbClr val="60A52B"/>
                </a:solidFill>
              </a:rPr>
              <a:t>(a)</a:t>
            </a:r>
            <a:r>
              <a:rPr lang="pl-PL" sz="2800" b="1" dirty="0" err="1">
                <a:solidFill>
                  <a:srgbClr val="60A52B"/>
                </a:solidFill>
              </a:rPr>
              <a:t>pirenu</a:t>
            </a:r>
            <a:r>
              <a:rPr lang="pl-PL" sz="2800" b="1" dirty="0">
                <a:solidFill>
                  <a:srgbClr val="60A52B"/>
                </a:solidFill>
              </a:rPr>
              <a:t>.</a:t>
            </a:r>
            <a:r>
              <a:rPr lang="pl-PL" sz="2800" b="1" dirty="0"/>
              <a:t> . </a:t>
            </a:r>
            <a:br>
              <a:rPr lang="pl-PL" sz="2800" b="1" dirty="0"/>
            </a:br>
            <a:endParaRPr lang="pl-PL" sz="2800" dirty="0">
              <a:solidFill>
                <a:srgbClr val="60A52B"/>
              </a:solidFill>
              <a:latin typeface="Montserrat" panose="00000500000000000000" pitchFamily="2" charset="-18"/>
            </a:endParaRPr>
          </a:p>
        </p:txBody>
      </p:sp>
      <p:sp>
        <p:nvSpPr>
          <p:cNvPr id="8" name="TextShape 1"/>
          <p:cNvSpPr txBox="1"/>
          <p:nvPr/>
        </p:nvSpPr>
        <p:spPr>
          <a:xfrm>
            <a:off x="5588000" y="6237312"/>
            <a:ext cx="2720083" cy="384072"/>
          </a:xfrm>
          <a:prstGeom prst="rect">
            <a:avLst/>
          </a:prstGeom>
          <a:noFill/>
          <a:ln>
            <a:noFill/>
          </a:ln>
        </p:spPr>
        <p:txBody>
          <a:bodyPr anchor="ctr"/>
          <a:lstStyle/>
          <a:p>
            <a:pPr>
              <a:lnSpc>
                <a:spcPct val="100000"/>
              </a:lnSpc>
              <a:spcAft>
                <a:spcPts val="200"/>
              </a:spcAft>
            </a:pPr>
            <a:r>
              <a:rPr lang="pl-PL" sz="1200" b="1" dirty="0">
                <a:solidFill>
                  <a:srgbClr val="315D55"/>
                </a:solidFill>
                <a:uFill>
                  <a:solidFill>
                    <a:srgbClr val="FFFFFF"/>
                  </a:solidFill>
                </a:uFill>
                <a:latin typeface="+mj-lt"/>
              </a:rPr>
              <a:t>09 marca 2023 r.</a:t>
            </a:r>
          </a:p>
        </p:txBody>
      </p:sp>
      <p:sp>
        <p:nvSpPr>
          <p:cNvPr id="14" name="TextShape 1">
            <a:extLst>
              <a:ext uri="{FF2B5EF4-FFF2-40B4-BE49-F238E27FC236}">
                <a16:creationId xmlns:a16="http://schemas.microsoft.com/office/drawing/2014/main" id="{963D70C3-D710-4C39-A737-47D91A30C6C7}"/>
              </a:ext>
            </a:extLst>
          </p:cNvPr>
          <p:cNvSpPr txBox="1"/>
          <p:nvPr/>
        </p:nvSpPr>
        <p:spPr>
          <a:xfrm>
            <a:off x="6071286" y="161677"/>
            <a:ext cx="5791199" cy="364680"/>
          </a:xfrm>
          <a:prstGeom prst="rect">
            <a:avLst/>
          </a:prstGeom>
          <a:noFill/>
          <a:ln>
            <a:noFill/>
          </a:ln>
        </p:spPr>
        <p:txBody>
          <a:bodyPr anchor="ctr"/>
          <a:lstStyle/>
          <a:p>
            <a:pPr algn="r">
              <a:lnSpc>
                <a:spcPct val="100000"/>
              </a:lnSpc>
              <a:spcAft>
                <a:spcPts val="200"/>
              </a:spcAft>
            </a:pPr>
            <a:endParaRPr lang="pl-PL" sz="1200" b="1" dirty="0">
              <a:solidFill>
                <a:srgbClr val="315D55"/>
              </a:solidFill>
              <a:uFill>
                <a:solidFill>
                  <a:srgbClr val="FFFFFF"/>
                </a:solidFill>
              </a:uFill>
              <a:latin typeface="+mj-lt"/>
            </a:endParaRPr>
          </a:p>
        </p:txBody>
      </p:sp>
    </p:spTree>
    <p:extLst>
      <p:ext uri="{BB962C8B-B14F-4D97-AF65-F5344CB8AC3E}">
        <p14:creationId xmlns:p14="http://schemas.microsoft.com/office/powerpoint/2010/main" val="677642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BC1631-D3BC-485F-BF51-10430748CA24}"/>
              </a:ext>
            </a:extLst>
          </p:cNvPr>
          <p:cNvSpPr>
            <a:spLocks noGrp="1"/>
          </p:cNvSpPr>
          <p:nvPr>
            <p:ph type="title"/>
          </p:nvPr>
        </p:nvSpPr>
        <p:spPr>
          <a:xfrm>
            <a:off x="346063" y="1155361"/>
            <a:ext cx="11702185" cy="4452947"/>
          </a:xfrm>
        </p:spPr>
        <p:txBody>
          <a:bodyPr>
            <a:noAutofit/>
          </a:bodyPr>
          <a:lstStyle/>
          <a:p>
            <a:pPr>
              <a:spcBef>
                <a:spcPts val="0"/>
              </a:spcBef>
            </a:pPr>
            <a:br>
              <a:rPr lang="pl-PL" sz="2400" dirty="0"/>
            </a:br>
            <a:r>
              <a:rPr lang="pl-PL" sz="2400" b="1" dirty="0">
                <a:latin typeface="+mn-lt"/>
              </a:rPr>
              <a:t>Z aktualnego stanu jakości powietrza dokonanego przez WIOŚ w Opolu wynikało, że na terenie Kędzierzyna-Koźla, na którym zlokalizowana ma być instalacja </a:t>
            </a:r>
            <a:r>
              <a:rPr lang="pl-PL" sz="2400" b="1" dirty="0" err="1">
                <a:latin typeface="+mn-lt"/>
              </a:rPr>
              <a:t>Flukar</a:t>
            </a:r>
            <a:r>
              <a:rPr lang="pl-PL" sz="2400" b="1" dirty="0">
                <a:latin typeface="+mn-lt"/>
              </a:rPr>
              <a:t> Sp. z o.o., występują przekroczenia dopuszczalnych wartości stężeń średniorocznych dla pyłu zawieszonego PM 2,5 - stężenie kształtowało się na poziomie </a:t>
            </a:r>
            <a:r>
              <a:rPr lang="pl-PL" sz="2400" b="1" u="sng" dirty="0">
                <a:solidFill>
                  <a:srgbClr val="60A52B"/>
                </a:solidFill>
                <a:latin typeface="+mn-lt"/>
              </a:rPr>
              <a:t>30 µg/m</a:t>
            </a:r>
            <a:r>
              <a:rPr lang="pl-PL" sz="2400" b="1" u="sng" baseline="30000" dirty="0">
                <a:solidFill>
                  <a:srgbClr val="60A52B"/>
                </a:solidFill>
                <a:latin typeface="+mn-lt"/>
              </a:rPr>
              <a:t>3</a:t>
            </a:r>
            <a:r>
              <a:rPr lang="pl-PL" sz="2400" dirty="0">
                <a:latin typeface="+mn-lt"/>
              </a:rPr>
              <a:t>. </a:t>
            </a:r>
            <a:br>
              <a:rPr lang="pl-PL" sz="2400" dirty="0">
                <a:latin typeface="+mn-lt"/>
              </a:rPr>
            </a:br>
            <a:br>
              <a:rPr lang="pl-PL" sz="2400" dirty="0">
                <a:latin typeface="+mn-lt"/>
              </a:rPr>
            </a:br>
            <a:r>
              <a:rPr lang="pl-PL" sz="2400" dirty="0">
                <a:latin typeface="+mn-lt"/>
              </a:rPr>
              <a:t>Zgodnie z art. 225 ust. 1 ustawy </a:t>
            </a:r>
            <a:r>
              <a:rPr lang="pl-PL" sz="2400" dirty="0" err="1">
                <a:latin typeface="+mn-lt"/>
              </a:rPr>
              <a:t>Poś</a:t>
            </a:r>
            <a:r>
              <a:rPr lang="pl-PL" sz="2400" dirty="0">
                <a:latin typeface="+mn-lt"/>
              </a:rPr>
              <a:t>, na obszarze, na którym zostały przekroczone standardy jakości powietrza, wydanie pozwolenia na wprowadzanie gazów lub pyłów do powietrza dla nowo budowanej instalacji lub zmienianej w istotny sposób jest możliwe, </a:t>
            </a:r>
            <a:r>
              <a:rPr lang="pl-PL" sz="2400" b="1" u="sng" dirty="0">
                <a:latin typeface="+mn-lt"/>
              </a:rPr>
              <a:t>jeżeli zostanie zapewniona odpowiednia redukcja ilości tej substancji wprowadzanej do powietrza z innych instalacji usytuowanych na obszarze gminy, w której planowana jest budowa nowej instalacji lub dokonanie istotnej zmiany instalacji</a:t>
            </a:r>
            <a:r>
              <a:rPr lang="pl-PL" sz="2400" dirty="0">
                <a:latin typeface="+mn-lt"/>
              </a:rPr>
              <a:t>. </a:t>
            </a:r>
            <a:endParaRPr lang="pl-PL" sz="2400" dirty="0">
              <a:solidFill>
                <a:srgbClr val="60A52B"/>
              </a:solidFill>
              <a:latin typeface="+mn-lt"/>
            </a:endParaRPr>
          </a:p>
        </p:txBody>
      </p:sp>
      <p:sp>
        <p:nvSpPr>
          <p:cNvPr id="8" name="TextShape 1"/>
          <p:cNvSpPr txBox="1"/>
          <p:nvPr/>
        </p:nvSpPr>
        <p:spPr>
          <a:xfrm>
            <a:off x="5588000" y="6237312"/>
            <a:ext cx="2720083" cy="384072"/>
          </a:xfrm>
          <a:prstGeom prst="rect">
            <a:avLst/>
          </a:prstGeom>
          <a:noFill/>
          <a:ln>
            <a:noFill/>
          </a:ln>
        </p:spPr>
        <p:txBody>
          <a:bodyPr anchor="ctr"/>
          <a:lstStyle/>
          <a:p>
            <a:pPr>
              <a:lnSpc>
                <a:spcPct val="100000"/>
              </a:lnSpc>
              <a:spcAft>
                <a:spcPts val="200"/>
              </a:spcAft>
            </a:pPr>
            <a:r>
              <a:rPr lang="pl-PL" sz="1200" b="1" dirty="0">
                <a:solidFill>
                  <a:srgbClr val="315D55"/>
                </a:solidFill>
                <a:uFill>
                  <a:solidFill>
                    <a:srgbClr val="FFFFFF"/>
                  </a:solidFill>
                </a:uFill>
                <a:latin typeface="+mj-lt"/>
              </a:rPr>
              <a:t>09 marca 2023 r.</a:t>
            </a:r>
          </a:p>
        </p:txBody>
      </p:sp>
      <p:sp>
        <p:nvSpPr>
          <p:cNvPr id="14" name="TextShape 1">
            <a:extLst>
              <a:ext uri="{FF2B5EF4-FFF2-40B4-BE49-F238E27FC236}">
                <a16:creationId xmlns:a16="http://schemas.microsoft.com/office/drawing/2014/main" id="{963D70C3-D710-4C39-A737-47D91A30C6C7}"/>
              </a:ext>
            </a:extLst>
          </p:cNvPr>
          <p:cNvSpPr txBox="1"/>
          <p:nvPr/>
        </p:nvSpPr>
        <p:spPr>
          <a:xfrm>
            <a:off x="6071286" y="161677"/>
            <a:ext cx="5791199" cy="364680"/>
          </a:xfrm>
          <a:prstGeom prst="rect">
            <a:avLst/>
          </a:prstGeom>
          <a:noFill/>
          <a:ln>
            <a:noFill/>
          </a:ln>
        </p:spPr>
        <p:txBody>
          <a:bodyPr anchor="ctr"/>
          <a:lstStyle/>
          <a:p>
            <a:pPr algn="r">
              <a:lnSpc>
                <a:spcPct val="100000"/>
              </a:lnSpc>
              <a:spcAft>
                <a:spcPts val="200"/>
              </a:spcAft>
            </a:pPr>
            <a:endParaRPr lang="pl-PL" sz="1200" b="1" dirty="0">
              <a:solidFill>
                <a:srgbClr val="315D55"/>
              </a:solidFill>
              <a:uFill>
                <a:solidFill>
                  <a:srgbClr val="FFFFFF"/>
                </a:solidFill>
              </a:uFill>
              <a:latin typeface="+mj-lt"/>
            </a:endParaRPr>
          </a:p>
        </p:txBody>
      </p:sp>
    </p:spTree>
    <p:extLst>
      <p:ext uri="{BB962C8B-B14F-4D97-AF65-F5344CB8AC3E}">
        <p14:creationId xmlns:p14="http://schemas.microsoft.com/office/powerpoint/2010/main" val="3243962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BC1631-D3BC-485F-BF51-10430748CA24}"/>
              </a:ext>
            </a:extLst>
          </p:cNvPr>
          <p:cNvSpPr>
            <a:spLocks noGrp="1"/>
          </p:cNvSpPr>
          <p:nvPr>
            <p:ph type="title"/>
          </p:nvPr>
        </p:nvSpPr>
        <p:spPr>
          <a:xfrm>
            <a:off x="346063" y="1155361"/>
            <a:ext cx="11702185" cy="4452947"/>
          </a:xfrm>
        </p:spPr>
        <p:txBody>
          <a:bodyPr>
            <a:normAutofit/>
          </a:bodyPr>
          <a:lstStyle/>
          <a:p>
            <a:r>
              <a:rPr lang="pl-PL" sz="2800" dirty="0">
                <a:latin typeface="+mn-lt"/>
              </a:rPr>
              <a:t>Z ww. przepisu wynika więc, że </a:t>
            </a:r>
            <a:r>
              <a:rPr lang="pl-PL" sz="2800" u="sng" dirty="0">
                <a:latin typeface="+mn-lt"/>
              </a:rPr>
              <a:t>jeśli taka redukcja emisji nie zostanie osiągnięta, to organ administracji nie będzie mógł wydać decyzji udzielającej pozwolenia zintegrowanego</a:t>
            </a:r>
            <a:r>
              <a:rPr lang="pl-PL" sz="2800" dirty="0">
                <a:latin typeface="+mn-lt"/>
              </a:rPr>
              <a:t>.</a:t>
            </a:r>
            <a:br>
              <a:rPr lang="pl-PL" sz="2800" dirty="0">
                <a:latin typeface="+mn-lt"/>
              </a:rPr>
            </a:br>
            <a:br>
              <a:rPr lang="pl-PL" sz="2800" dirty="0">
                <a:latin typeface="+mn-lt"/>
              </a:rPr>
            </a:br>
            <a:r>
              <a:rPr lang="pl-PL" sz="2800" dirty="0">
                <a:latin typeface="+mn-lt"/>
              </a:rPr>
              <a:t>Łączna redukcja ilości wprowadzanych do powietrza substancji, w tym przypadku pyłu powinna być o co najmniej 30% większa niż ilość substancji dopuszczona do wprowadzania do powietrza z nowo zbudowanej instalacji lub z instalacji zmienionej w sposób istotny. Jednocześnie zgodnie z art. 225 ust. 5 ustawy </a:t>
            </a:r>
            <a:r>
              <a:rPr lang="pl-PL" sz="2800" dirty="0" err="1">
                <a:latin typeface="+mn-lt"/>
              </a:rPr>
              <a:t>Poś</a:t>
            </a:r>
            <a:r>
              <a:rPr lang="pl-PL" sz="2800" dirty="0">
                <a:latin typeface="+mn-lt"/>
              </a:rPr>
              <a:t> wydanie pozwolenia jest możliwe, gdy nie spowoduje to zwiększenia zagrożenia zdrowia ludzi.</a:t>
            </a:r>
            <a:endParaRPr lang="pl-PL" sz="2800" dirty="0">
              <a:solidFill>
                <a:srgbClr val="60A52B"/>
              </a:solidFill>
              <a:latin typeface="+mn-lt"/>
            </a:endParaRPr>
          </a:p>
        </p:txBody>
      </p:sp>
      <p:sp>
        <p:nvSpPr>
          <p:cNvPr id="8" name="TextShape 1"/>
          <p:cNvSpPr txBox="1"/>
          <p:nvPr/>
        </p:nvSpPr>
        <p:spPr>
          <a:xfrm>
            <a:off x="5588000" y="6237312"/>
            <a:ext cx="2720083" cy="384072"/>
          </a:xfrm>
          <a:prstGeom prst="rect">
            <a:avLst/>
          </a:prstGeom>
          <a:noFill/>
          <a:ln>
            <a:noFill/>
          </a:ln>
        </p:spPr>
        <p:txBody>
          <a:bodyPr anchor="ctr"/>
          <a:lstStyle/>
          <a:p>
            <a:pPr>
              <a:lnSpc>
                <a:spcPct val="100000"/>
              </a:lnSpc>
              <a:spcAft>
                <a:spcPts val="200"/>
              </a:spcAft>
            </a:pPr>
            <a:r>
              <a:rPr lang="pl-PL" sz="1200" b="1" dirty="0">
                <a:solidFill>
                  <a:srgbClr val="315D55"/>
                </a:solidFill>
                <a:uFill>
                  <a:solidFill>
                    <a:srgbClr val="FFFFFF"/>
                  </a:solidFill>
                </a:uFill>
                <a:latin typeface="+mj-lt"/>
              </a:rPr>
              <a:t>09 marca 2023 r.</a:t>
            </a:r>
          </a:p>
        </p:txBody>
      </p:sp>
      <p:sp>
        <p:nvSpPr>
          <p:cNvPr id="14" name="TextShape 1">
            <a:extLst>
              <a:ext uri="{FF2B5EF4-FFF2-40B4-BE49-F238E27FC236}">
                <a16:creationId xmlns:a16="http://schemas.microsoft.com/office/drawing/2014/main" id="{963D70C3-D710-4C39-A737-47D91A30C6C7}"/>
              </a:ext>
            </a:extLst>
          </p:cNvPr>
          <p:cNvSpPr txBox="1"/>
          <p:nvPr/>
        </p:nvSpPr>
        <p:spPr>
          <a:xfrm>
            <a:off x="6071286" y="161677"/>
            <a:ext cx="5791199" cy="364680"/>
          </a:xfrm>
          <a:prstGeom prst="rect">
            <a:avLst/>
          </a:prstGeom>
          <a:noFill/>
          <a:ln>
            <a:noFill/>
          </a:ln>
        </p:spPr>
        <p:txBody>
          <a:bodyPr anchor="ctr"/>
          <a:lstStyle/>
          <a:p>
            <a:pPr algn="r">
              <a:lnSpc>
                <a:spcPct val="100000"/>
              </a:lnSpc>
              <a:spcAft>
                <a:spcPts val="200"/>
              </a:spcAft>
            </a:pPr>
            <a:endParaRPr lang="pl-PL" sz="1200" b="1" dirty="0">
              <a:solidFill>
                <a:srgbClr val="315D55"/>
              </a:solidFill>
              <a:uFill>
                <a:solidFill>
                  <a:srgbClr val="FFFFFF"/>
                </a:solidFill>
              </a:uFill>
              <a:latin typeface="+mj-lt"/>
            </a:endParaRPr>
          </a:p>
        </p:txBody>
      </p:sp>
    </p:spTree>
    <p:extLst>
      <p:ext uri="{BB962C8B-B14F-4D97-AF65-F5344CB8AC3E}">
        <p14:creationId xmlns:p14="http://schemas.microsoft.com/office/powerpoint/2010/main" val="1218873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BC1631-D3BC-485F-BF51-10430748CA24}"/>
              </a:ext>
            </a:extLst>
          </p:cNvPr>
          <p:cNvSpPr>
            <a:spLocks noGrp="1"/>
          </p:cNvSpPr>
          <p:nvPr>
            <p:ph type="title"/>
          </p:nvPr>
        </p:nvSpPr>
        <p:spPr>
          <a:xfrm>
            <a:off x="335046" y="1209723"/>
            <a:ext cx="11702185" cy="4542148"/>
          </a:xfrm>
        </p:spPr>
        <p:txBody>
          <a:bodyPr>
            <a:normAutofit/>
          </a:bodyPr>
          <a:lstStyle/>
          <a:p>
            <a:r>
              <a:rPr lang="pl-PL" altLang="pl-PL" sz="2800" b="1" dirty="0">
                <a:solidFill>
                  <a:srgbClr val="000000"/>
                </a:solidFill>
                <a:cs typeface="Times New Roman" panose="02020603050405020304" pitchFamily="18" charset="0"/>
              </a:rPr>
              <a:t>Eksploatacja instalacji powodująca:</a:t>
            </a:r>
            <a:br>
              <a:rPr lang="pl-PL" altLang="pl-PL" sz="2800" b="1" dirty="0">
                <a:solidFill>
                  <a:srgbClr val="000000"/>
                </a:solidFill>
                <a:cs typeface="Times New Roman" panose="02020603050405020304" pitchFamily="18" charset="0"/>
              </a:rPr>
            </a:br>
            <a:r>
              <a:rPr lang="pl-PL" altLang="pl-PL" sz="2800" b="1" dirty="0">
                <a:solidFill>
                  <a:srgbClr val="000000"/>
                </a:solidFill>
                <a:cs typeface="Times New Roman" panose="02020603050405020304" pitchFamily="18" charset="0"/>
              </a:rPr>
              <a:t>	</a:t>
            </a:r>
            <a:br>
              <a:rPr lang="pl-PL" altLang="pl-PL" sz="2800" b="1" dirty="0">
                <a:cs typeface="Times New Roman" panose="02020603050405020304" pitchFamily="18" charset="0"/>
              </a:rPr>
            </a:br>
            <a:r>
              <a:rPr lang="pl-PL" altLang="pl-PL" sz="2800" b="1" dirty="0">
                <a:solidFill>
                  <a:srgbClr val="000000"/>
                </a:solidFill>
                <a:cs typeface="Times New Roman" panose="02020603050405020304" pitchFamily="18" charset="0"/>
              </a:rPr>
              <a:t>1)  wprowadzanie gazów lub pyłów do powietrza,</a:t>
            </a:r>
            <a:br>
              <a:rPr lang="pl-PL" altLang="pl-PL" sz="2800" b="1" dirty="0">
                <a:cs typeface="Times New Roman" panose="02020603050405020304" pitchFamily="18" charset="0"/>
              </a:rPr>
            </a:br>
            <a:r>
              <a:rPr lang="pl-PL" altLang="pl-PL" sz="2800" b="1" dirty="0">
                <a:solidFill>
                  <a:srgbClr val="000000"/>
                </a:solidFill>
                <a:cs typeface="Times New Roman" panose="02020603050405020304" pitchFamily="18" charset="0"/>
              </a:rPr>
              <a:t>2)  wprowadzanie ścieków do wód lub do ziemi,</a:t>
            </a:r>
            <a:br>
              <a:rPr lang="pl-PL" altLang="pl-PL" sz="2800" b="1" dirty="0">
                <a:cs typeface="Times New Roman" panose="02020603050405020304" pitchFamily="18" charset="0"/>
              </a:rPr>
            </a:br>
            <a:r>
              <a:rPr lang="pl-PL" altLang="pl-PL" sz="2800" b="1" dirty="0">
                <a:solidFill>
                  <a:srgbClr val="000000"/>
                </a:solidFill>
                <a:cs typeface="Times New Roman" panose="02020603050405020304" pitchFamily="18" charset="0"/>
              </a:rPr>
              <a:t>3)  wytwarzanie odpadów,</a:t>
            </a:r>
            <a:br>
              <a:rPr lang="pl-PL" altLang="pl-PL" sz="2800" b="1" dirty="0">
                <a:solidFill>
                  <a:srgbClr val="000000"/>
                </a:solidFill>
                <a:cs typeface="Times New Roman" panose="02020603050405020304" pitchFamily="18" charset="0"/>
              </a:rPr>
            </a:br>
            <a:br>
              <a:rPr lang="pl-PL" altLang="pl-PL" sz="2800" b="1" dirty="0">
                <a:solidFill>
                  <a:srgbClr val="000000"/>
                </a:solidFill>
              </a:rPr>
            </a:br>
            <a:r>
              <a:rPr lang="pl-PL" altLang="pl-PL" sz="2800" b="1" dirty="0">
                <a:solidFill>
                  <a:srgbClr val="000000"/>
                </a:solidFill>
                <a:cs typeface="Times New Roman" panose="02020603050405020304" pitchFamily="18" charset="0"/>
              </a:rPr>
              <a:t>jest dozwolona po uzyskaniu pozwolenia, jeżeli jest ono wymagane.</a:t>
            </a:r>
            <a:r>
              <a:rPr lang="pl-PL" altLang="pl-PL" sz="2800" b="1" dirty="0"/>
              <a:t> </a:t>
            </a:r>
            <a:endParaRPr lang="pl-PL" sz="2800" b="1" dirty="0">
              <a:solidFill>
                <a:srgbClr val="60A52B"/>
              </a:solidFill>
              <a:latin typeface="Montserrat" panose="00000500000000000000" pitchFamily="2" charset="-18"/>
            </a:endParaRPr>
          </a:p>
        </p:txBody>
      </p:sp>
      <p:sp>
        <p:nvSpPr>
          <p:cNvPr id="8" name="TextShape 1"/>
          <p:cNvSpPr txBox="1"/>
          <p:nvPr/>
        </p:nvSpPr>
        <p:spPr>
          <a:xfrm>
            <a:off x="5588000" y="6237312"/>
            <a:ext cx="2720083" cy="384072"/>
          </a:xfrm>
          <a:prstGeom prst="rect">
            <a:avLst/>
          </a:prstGeom>
          <a:noFill/>
          <a:ln>
            <a:noFill/>
          </a:ln>
        </p:spPr>
        <p:txBody>
          <a:bodyPr anchor="ctr"/>
          <a:lstStyle/>
          <a:p>
            <a:pPr>
              <a:lnSpc>
                <a:spcPct val="100000"/>
              </a:lnSpc>
              <a:spcAft>
                <a:spcPts val="200"/>
              </a:spcAft>
            </a:pPr>
            <a:r>
              <a:rPr lang="pl-PL" sz="1200" b="1" dirty="0">
                <a:solidFill>
                  <a:srgbClr val="315D55"/>
                </a:solidFill>
                <a:uFill>
                  <a:solidFill>
                    <a:srgbClr val="FFFFFF"/>
                  </a:solidFill>
                </a:uFill>
                <a:latin typeface="+mj-lt"/>
              </a:rPr>
              <a:t>09 marca 2023 r.</a:t>
            </a:r>
          </a:p>
        </p:txBody>
      </p:sp>
      <p:sp>
        <p:nvSpPr>
          <p:cNvPr id="14" name="TextShape 1">
            <a:extLst>
              <a:ext uri="{FF2B5EF4-FFF2-40B4-BE49-F238E27FC236}">
                <a16:creationId xmlns:a16="http://schemas.microsoft.com/office/drawing/2014/main" id="{963D70C3-D710-4C39-A737-47D91A30C6C7}"/>
              </a:ext>
            </a:extLst>
          </p:cNvPr>
          <p:cNvSpPr txBox="1"/>
          <p:nvPr/>
        </p:nvSpPr>
        <p:spPr>
          <a:xfrm>
            <a:off x="6071286" y="161677"/>
            <a:ext cx="5791199" cy="364680"/>
          </a:xfrm>
          <a:prstGeom prst="rect">
            <a:avLst/>
          </a:prstGeom>
          <a:noFill/>
          <a:ln>
            <a:noFill/>
          </a:ln>
        </p:spPr>
        <p:txBody>
          <a:bodyPr anchor="ctr"/>
          <a:lstStyle/>
          <a:p>
            <a:pPr algn="r">
              <a:lnSpc>
                <a:spcPct val="100000"/>
              </a:lnSpc>
              <a:spcAft>
                <a:spcPts val="200"/>
              </a:spcAft>
            </a:pPr>
            <a:endParaRPr lang="pl-PL" sz="1200" b="1" dirty="0">
              <a:solidFill>
                <a:srgbClr val="315D55"/>
              </a:solidFill>
              <a:uFill>
                <a:solidFill>
                  <a:srgbClr val="FFFFFF"/>
                </a:solidFill>
              </a:uFill>
              <a:latin typeface="+mj-lt"/>
            </a:endParaRPr>
          </a:p>
        </p:txBody>
      </p:sp>
    </p:spTree>
    <p:extLst>
      <p:ext uri="{BB962C8B-B14F-4D97-AF65-F5344CB8AC3E}">
        <p14:creationId xmlns:p14="http://schemas.microsoft.com/office/powerpoint/2010/main" val="22737891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BC1631-D3BC-485F-BF51-10430748CA24}"/>
              </a:ext>
            </a:extLst>
          </p:cNvPr>
          <p:cNvSpPr>
            <a:spLocks noGrp="1"/>
          </p:cNvSpPr>
          <p:nvPr>
            <p:ph type="title"/>
          </p:nvPr>
        </p:nvSpPr>
        <p:spPr>
          <a:xfrm>
            <a:off x="346063" y="1155361"/>
            <a:ext cx="11702185" cy="4452947"/>
          </a:xfrm>
        </p:spPr>
        <p:txBody>
          <a:bodyPr>
            <a:normAutofit/>
          </a:bodyPr>
          <a:lstStyle/>
          <a:p>
            <a:r>
              <a:rPr lang="pl-PL" sz="2800" b="1" dirty="0"/>
              <a:t>Wydanie pozwolenia w przypadku przekroczeń standardów jakości powietrza - zgodnie z art. 226 ust. 1 ustawy </a:t>
            </a:r>
            <a:r>
              <a:rPr lang="pl-PL" sz="2800" b="1" dirty="0" err="1"/>
              <a:t>Poś</a:t>
            </a:r>
            <a:r>
              <a:rPr lang="pl-PL" sz="2800" b="1" dirty="0"/>
              <a:t> - wiąże się z koniecznością przeprowadzenia postępowania kompensacyjnego, o którym mowa w art. 227-229 ww. ustawy. Postępowanie kompensacyjne wszczyna się na wniosek prowadzącego instalację.</a:t>
            </a:r>
            <a:br>
              <a:rPr lang="pl-PL" sz="2800" b="1" dirty="0"/>
            </a:br>
            <a:endParaRPr lang="pl-PL" sz="2800" b="1" dirty="0">
              <a:solidFill>
                <a:srgbClr val="60A52B"/>
              </a:solidFill>
              <a:latin typeface="Montserrat" panose="00000500000000000000" pitchFamily="2" charset="-18"/>
            </a:endParaRPr>
          </a:p>
        </p:txBody>
      </p:sp>
      <p:sp>
        <p:nvSpPr>
          <p:cNvPr id="8" name="TextShape 1"/>
          <p:cNvSpPr txBox="1"/>
          <p:nvPr/>
        </p:nvSpPr>
        <p:spPr>
          <a:xfrm>
            <a:off x="5588000" y="6237312"/>
            <a:ext cx="2720083" cy="384072"/>
          </a:xfrm>
          <a:prstGeom prst="rect">
            <a:avLst/>
          </a:prstGeom>
          <a:noFill/>
          <a:ln>
            <a:noFill/>
          </a:ln>
        </p:spPr>
        <p:txBody>
          <a:bodyPr anchor="ctr"/>
          <a:lstStyle/>
          <a:p>
            <a:pPr>
              <a:lnSpc>
                <a:spcPct val="100000"/>
              </a:lnSpc>
              <a:spcAft>
                <a:spcPts val="200"/>
              </a:spcAft>
            </a:pPr>
            <a:r>
              <a:rPr lang="pl-PL" sz="1200" b="1" dirty="0">
                <a:solidFill>
                  <a:srgbClr val="315D55"/>
                </a:solidFill>
                <a:uFill>
                  <a:solidFill>
                    <a:srgbClr val="FFFFFF"/>
                  </a:solidFill>
                </a:uFill>
                <a:latin typeface="+mj-lt"/>
              </a:rPr>
              <a:t>09 marca 2023 r.</a:t>
            </a:r>
          </a:p>
        </p:txBody>
      </p:sp>
      <p:sp>
        <p:nvSpPr>
          <p:cNvPr id="14" name="TextShape 1">
            <a:extLst>
              <a:ext uri="{FF2B5EF4-FFF2-40B4-BE49-F238E27FC236}">
                <a16:creationId xmlns:a16="http://schemas.microsoft.com/office/drawing/2014/main" id="{963D70C3-D710-4C39-A737-47D91A30C6C7}"/>
              </a:ext>
            </a:extLst>
          </p:cNvPr>
          <p:cNvSpPr txBox="1"/>
          <p:nvPr/>
        </p:nvSpPr>
        <p:spPr>
          <a:xfrm>
            <a:off x="6071286" y="161677"/>
            <a:ext cx="5791199" cy="364680"/>
          </a:xfrm>
          <a:prstGeom prst="rect">
            <a:avLst/>
          </a:prstGeom>
          <a:noFill/>
          <a:ln>
            <a:noFill/>
          </a:ln>
        </p:spPr>
        <p:txBody>
          <a:bodyPr anchor="ctr"/>
          <a:lstStyle/>
          <a:p>
            <a:pPr algn="r">
              <a:lnSpc>
                <a:spcPct val="100000"/>
              </a:lnSpc>
              <a:spcAft>
                <a:spcPts val="200"/>
              </a:spcAft>
            </a:pPr>
            <a:endParaRPr lang="pl-PL" sz="1200" b="1" dirty="0">
              <a:solidFill>
                <a:srgbClr val="315D55"/>
              </a:solidFill>
              <a:uFill>
                <a:solidFill>
                  <a:srgbClr val="FFFFFF"/>
                </a:solidFill>
              </a:uFill>
              <a:latin typeface="+mj-lt"/>
            </a:endParaRPr>
          </a:p>
        </p:txBody>
      </p:sp>
    </p:spTree>
    <p:extLst>
      <p:ext uri="{BB962C8B-B14F-4D97-AF65-F5344CB8AC3E}">
        <p14:creationId xmlns:p14="http://schemas.microsoft.com/office/powerpoint/2010/main" val="7005255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BC1631-D3BC-485F-BF51-10430748CA24}"/>
              </a:ext>
            </a:extLst>
          </p:cNvPr>
          <p:cNvSpPr>
            <a:spLocks noGrp="1"/>
          </p:cNvSpPr>
          <p:nvPr>
            <p:ph type="title"/>
          </p:nvPr>
        </p:nvSpPr>
        <p:spPr>
          <a:xfrm>
            <a:off x="401147" y="1155361"/>
            <a:ext cx="11702185" cy="4452947"/>
          </a:xfrm>
        </p:spPr>
        <p:txBody>
          <a:bodyPr>
            <a:normAutofit fontScale="90000"/>
          </a:bodyPr>
          <a:lstStyle/>
          <a:p>
            <a:pPr>
              <a:lnSpc>
                <a:spcPct val="100000"/>
              </a:lnSpc>
              <a:spcBef>
                <a:spcPts val="600"/>
              </a:spcBef>
            </a:pPr>
            <a:r>
              <a:rPr lang="pl-PL" sz="2800" b="1" dirty="0"/>
              <a:t>Do wniosku o wszczęcie postępowania kompensacyjnego, zgodnie z brzmieniem art. 228  ustawy </a:t>
            </a:r>
            <a:r>
              <a:rPr lang="pl-PL" sz="2800" b="1" dirty="0" err="1"/>
              <a:t>Poś</a:t>
            </a:r>
            <a:r>
              <a:rPr lang="pl-PL" sz="2800" b="1" dirty="0"/>
              <a:t>, dołącza się:</a:t>
            </a:r>
            <a:br>
              <a:rPr lang="pl-PL" sz="2800" b="1" dirty="0"/>
            </a:br>
            <a:br>
              <a:rPr lang="pl-PL" sz="1100" b="1" dirty="0"/>
            </a:br>
            <a:r>
              <a:rPr lang="pl-PL" sz="2800" b="1" dirty="0"/>
              <a:t>a.  	wniosek o wydanie pozwolenia na wprowadzanie gazów lub pyłów do    	powietrza/pozwolenia zintegrowanego; </a:t>
            </a:r>
            <a:br>
              <a:rPr lang="pl-PL" sz="2800" b="1" dirty="0"/>
            </a:br>
            <a:br>
              <a:rPr lang="pl-PL" sz="1100" b="1" dirty="0"/>
            </a:br>
            <a:r>
              <a:rPr lang="pl-PL" sz="2800" b="1" dirty="0"/>
              <a:t>b. 	zgodę uczestników postępowania lub osób fizycznych niebędących przedsiębiorcami,  	o których mowa w art. 225 ust. 2, na dokonanie odpowiedniej redukcji ilości 	substancji wprowadzanej do powietrza, dla której standard jakości powietrza został 	przekroczony;</a:t>
            </a:r>
            <a:br>
              <a:rPr lang="pl-PL" sz="2800" b="1" dirty="0"/>
            </a:br>
            <a:br>
              <a:rPr lang="pl-PL" sz="1100" b="1" dirty="0"/>
            </a:br>
            <a:r>
              <a:rPr lang="pl-PL" sz="2800" b="1" dirty="0"/>
              <a:t>c. 	rozliczenie łącznej redukcji ilości substancji dotyczące wszystkich instalacji objętych 	postępowaniem kompensacyjnym.</a:t>
            </a:r>
            <a:endParaRPr lang="pl-PL" sz="2800" b="1" dirty="0">
              <a:solidFill>
                <a:srgbClr val="60A52B"/>
              </a:solidFill>
              <a:latin typeface="Montserrat" panose="00000500000000000000" pitchFamily="2" charset="-18"/>
            </a:endParaRPr>
          </a:p>
        </p:txBody>
      </p:sp>
      <p:sp>
        <p:nvSpPr>
          <p:cNvPr id="8" name="TextShape 1"/>
          <p:cNvSpPr txBox="1"/>
          <p:nvPr/>
        </p:nvSpPr>
        <p:spPr>
          <a:xfrm>
            <a:off x="5588000" y="6237312"/>
            <a:ext cx="2720083" cy="384072"/>
          </a:xfrm>
          <a:prstGeom prst="rect">
            <a:avLst/>
          </a:prstGeom>
          <a:noFill/>
          <a:ln>
            <a:noFill/>
          </a:ln>
        </p:spPr>
        <p:txBody>
          <a:bodyPr anchor="ctr"/>
          <a:lstStyle/>
          <a:p>
            <a:pPr>
              <a:lnSpc>
                <a:spcPct val="100000"/>
              </a:lnSpc>
              <a:spcAft>
                <a:spcPts val="200"/>
              </a:spcAft>
            </a:pPr>
            <a:r>
              <a:rPr lang="pl-PL" sz="1200" b="1" dirty="0">
                <a:solidFill>
                  <a:srgbClr val="315D55"/>
                </a:solidFill>
                <a:uFill>
                  <a:solidFill>
                    <a:srgbClr val="FFFFFF"/>
                  </a:solidFill>
                </a:uFill>
                <a:latin typeface="+mj-lt"/>
              </a:rPr>
              <a:t>09 marca 2023 r.</a:t>
            </a:r>
          </a:p>
        </p:txBody>
      </p:sp>
      <p:sp>
        <p:nvSpPr>
          <p:cNvPr id="14" name="TextShape 1">
            <a:extLst>
              <a:ext uri="{FF2B5EF4-FFF2-40B4-BE49-F238E27FC236}">
                <a16:creationId xmlns:a16="http://schemas.microsoft.com/office/drawing/2014/main" id="{963D70C3-D710-4C39-A737-47D91A30C6C7}"/>
              </a:ext>
            </a:extLst>
          </p:cNvPr>
          <p:cNvSpPr txBox="1"/>
          <p:nvPr/>
        </p:nvSpPr>
        <p:spPr>
          <a:xfrm>
            <a:off x="6071286" y="161677"/>
            <a:ext cx="5791199" cy="364680"/>
          </a:xfrm>
          <a:prstGeom prst="rect">
            <a:avLst/>
          </a:prstGeom>
          <a:noFill/>
          <a:ln>
            <a:noFill/>
          </a:ln>
        </p:spPr>
        <p:txBody>
          <a:bodyPr anchor="ctr"/>
          <a:lstStyle/>
          <a:p>
            <a:pPr algn="r">
              <a:lnSpc>
                <a:spcPct val="100000"/>
              </a:lnSpc>
              <a:spcAft>
                <a:spcPts val="200"/>
              </a:spcAft>
            </a:pPr>
            <a:endParaRPr lang="pl-PL" sz="1200" b="1" dirty="0">
              <a:solidFill>
                <a:srgbClr val="315D55"/>
              </a:solidFill>
              <a:uFill>
                <a:solidFill>
                  <a:srgbClr val="FFFFFF"/>
                </a:solidFill>
              </a:uFill>
              <a:latin typeface="+mj-lt"/>
            </a:endParaRPr>
          </a:p>
        </p:txBody>
      </p:sp>
    </p:spTree>
    <p:extLst>
      <p:ext uri="{BB962C8B-B14F-4D97-AF65-F5344CB8AC3E}">
        <p14:creationId xmlns:p14="http://schemas.microsoft.com/office/powerpoint/2010/main" val="4715577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BC1631-D3BC-485F-BF51-10430748CA24}"/>
              </a:ext>
            </a:extLst>
          </p:cNvPr>
          <p:cNvSpPr>
            <a:spLocks noGrp="1"/>
          </p:cNvSpPr>
          <p:nvPr>
            <p:ph type="title"/>
          </p:nvPr>
        </p:nvSpPr>
        <p:spPr>
          <a:xfrm>
            <a:off x="346063" y="1155361"/>
            <a:ext cx="11702185" cy="4452947"/>
          </a:xfrm>
        </p:spPr>
        <p:txBody>
          <a:bodyPr>
            <a:normAutofit/>
          </a:bodyPr>
          <a:lstStyle/>
          <a:p>
            <a:r>
              <a:rPr lang="pl-PL" sz="2800" b="1" dirty="0"/>
              <a:t>3.</a:t>
            </a:r>
            <a:r>
              <a:rPr lang="pl-PL" sz="2800" dirty="0"/>
              <a:t> 	</a:t>
            </a:r>
            <a:r>
              <a:rPr lang="pl-PL" sz="2800" b="1" dirty="0"/>
              <a:t>Złożenie przez </a:t>
            </a:r>
            <a:r>
              <a:rPr lang="pl-PL" sz="2800" b="1" dirty="0" err="1"/>
              <a:t>Flukar</a:t>
            </a:r>
            <a:r>
              <a:rPr lang="pl-PL" sz="2800" b="1" dirty="0"/>
              <a:t> Sp. z o.o. wniosku o przeprowadzenie postępowania 	kompensacyjnego, którego celem była redukcja ilości substancji pyłowych 	(pył PM10 i pył PM2,5) oraz </a:t>
            </a:r>
            <a:r>
              <a:rPr lang="pl-PL" sz="2800" b="1" dirty="0" err="1"/>
              <a:t>benzo</a:t>
            </a:r>
            <a:r>
              <a:rPr lang="pl-PL" sz="2800" b="1" dirty="0"/>
              <a:t>(a)</a:t>
            </a:r>
            <a:r>
              <a:rPr lang="pl-PL" sz="2800" b="1" dirty="0" err="1"/>
              <a:t>pirenu</a:t>
            </a:r>
            <a:r>
              <a:rPr lang="pl-PL" sz="2800" b="1" dirty="0"/>
              <a:t>. </a:t>
            </a:r>
            <a:br>
              <a:rPr lang="pl-PL" sz="2800" b="1" dirty="0"/>
            </a:br>
            <a:endParaRPr lang="pl-PL" sz="2800" dirty="0">
              <a:solidFill>
                <a:srgbClr val="60A52B"/>
              </a:solidFill>
              <a:latin typeface="Montserrat" panose="00000500000000000000" pitchFamily="2" charset="-18"/>
            </a:endParaRPr>
          </a:p>
        </p:txBody>
      </p:sp>
      <p:sp>
        <p:nvSpPr>
          <p:cNvPr id="8" name="TextShape 1"/>
          <p:cNvSpPr txBox="1"/>
          <p:nvPr/>
        </p:nvSpPr>
        <p:spPr>
          <a:xfrm>
            <a:off x="5588000" y="6237312"/>
            <a:ext cx="2720083" cy="384072"/>
          </a:xfrm>
          <a:prstGeom prst="rect">
            <a:avLst/>
          </a:prstGeom>
          <a:noFill/>
          <a:ln>
            <a:noFill/>
          </a:ln>
        </p:spPr>
        <p:txBody>
          <a:bodyPr anchor="ctr"/>
          <a:lstStyle/>
          <a:p>
            <a:pPr>
              <a:lnSpc>
                <a:spcPct val="100000"/>
              </a:lnSpc>
              <a:spcAft>
                <a:spcPts val="200"/>
              </a:spcAft>
            </a:pPr>
            <a:r>
              <a:rPr lang="pl-PL" sz="1200" b="1" dirty="0">
                <a:solidFill>
                  <a:srgbClr val="315D55"/>
                </a:solidFill>
                <a:uFill>
                  <a:solidFill>
                    <a:srgbClr val="FFFFFF"/>
                  </a:solidFill>
                </a:uFill>
                <a:latin typeface="+mj-lt"/>
              </a:rPr>
              <a:t>09 marca 2023 r.</a:t>
            </a:r>
          </a:p>
        </p:txBody>
      </p:sp>
      <p:sp>
        <p:nvSpPr>
          <p:cNvPr id="14" name="TextShape 1">
            <a:extLst>
              <a:ext uri="{FF2B5EF4-FFF2-40B4-BE49-F238E27FC236}">
                <a16:creationId xmlns:a16="http://schemas.microsoft.com/office/drawing/2014/main" id="{963D70C3-D710-4C39-A737-47D91A30C6C7}"/>
              </a:ext>
            </a:extLst>
          </p:cNvPr>
          <p:cNvSpPr txBox="1"/>
          <p:nvPr/>
        </p:nvSpPr>
        <p:spPr>
          <a:xfrm>
            <a:off x="6071286" y="161677"/>
            <a:ext cx="5791199" cy="364680"/>
          </a:xfrm>
          <a:prstGeom prst="rect">
            <a:avLst/>
          </a:prstGeom>
          <a:noFill/>
          <a:ln>
            <a:noFill/>
          </a:ln>
        </p:spPr>
        <p:txBody>
          <a:bodyPr anchor="ctr"/>
          <a:lstStyle/>
          <a:p>
            <a:pPr algn="r">
              <a:lnSpc>
                <a:spcPct val="100000"/>
              </a:lnSpc>
              <a:spcAft>
                <a:spcPts val="200"/>
              </a:spcAft>
            </a:pPr>
            <a:endParaRPr lang="pl-PL" sz="1200" b="1" dirty="0">
              <a:solidFill>
                <a:srgbClr val="315D55"/>
              </a:solidFill>
              <a:uFill>
                <a:solidFill>
                  <a:srgbClr val="FFFFFF"/>
                </a:solidFill>
              </a:uFill>
              <a:latin typeface="+mj-lt"/>
            </a:endParaRPr>
          </a:p>
        </p:txBody>
      </p:sp>
    </p:spTree>
    <p:extLst>
      <p:ext uri="{BB962C8B-B14F-4D97-AF65-F5344CB8AC3E}">
        <p14:creationId xmlns:p14="http://schemas.microsoft.com/office/powerpoint/2010/main" val="13429087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BC1631-D3BC-485F-BF51-10430748CA24}"/>
              </a:ext>
            </a:extLst>
          </p:cNvPr>
          <p:cNvSpPr>
            <a:spLocks noGrp="1"/>
          </p:cNvSpPr>
          <p:nvPr>
            <p:ph type="title"/>
          </p:nvPr>
        </p:nvSpPr>
        <p:spPr>
          <a:xfrm>
            <a:off x="489815" y="1155361"/>
            <a:ext cx="11702185" cy="4452947"/>
          </a:xfrm>
        </p:spPr>
        <p:txBody>
          <a:bodyPr>
            <a:noAutofit/>
          </a:bodyPr>
          <a:lstStyle/>
          <a:p>
            <a:pPr marL="180000"/>
            <a:r>
              <a:rPr lang="pl-PL" sz="2800" b="1" dirty="0"/>
              <a:t>Zaproponowano, by redukcja emisji nastąpiła poprzez wymianę 5 kotłów c.o. opalanych węglem kamiennym, eksploatowanych w ramach zwykłego korzystania ze środowiska</a:t>
            </a:r>
            <a:r>
              <a:rPr lang="pl-PL" sz="2800" dirty="0"/>
              <a:t>. </a:t>
            </a:r>
            <a:br>
              <a:rPr lang="pl-PL" sz="2800" dirty="0"/>
            </a:br>
            <a:br>
              <a:rPr lang="pl-PL" sz="2800" dirty="0"/>
            </a:br>
            <a:endParaRPr lang="pl-PL" sz="2800" dirty="0">
              <a:solidFill>
                <a:srgbClr val="60A52B"/>
              </a:solidFill>
              <a:latin typeface="Montserrat" panose="00000500000000000000" pitchFamily="2" charset="-18"/>
            </a:endParaRPr>
          </a:p>
        </p:txBody>
      </p:sp>
      <p:sp>
        <p:nvSpPr>
          <p:cNvPr id="8" name="TextShape 1"/>
          <p:cNvSpPr txBox="1"/>
          <p:nvPr/>
        </p:nvSpPr>
        <p:spPr>
          <a:xfrm>
            <a:off x="5588000" y="6237312"/>
            <a:ext cx="2720083" cy="384072"/>
          </a:xfrm>
          <a:prstGeom prst="rect">
            <a:avLst/>
          </a:prstGeom>
          <a:noFill/>
          <a:ln>
            <a:noFill/>
          </a:ln>
        </p:spPr>
        <p:txBody>
          <a:bodyPr anchor="ctr"/>
          <a:lstStyle/>
          <a:p>
            <a:pPr>
              <a:lnSpc>
                <a:spcPct val="100000"/>
              </a:lnSpc>
              <a:spcAft>
                <a:spcPts val="200"/>
              </a:spcAft>
            </a:pPr>
            <a:r>
              <a:rPr lang="pl-PL" sz="1200" b="1" dirty="0">
                <a:solidFill>
                  <a:srgbClr val="315D55"/>
                </a:solidFill>
                <a:uFill>
                  <a:solidFill>
                    <a:srgbClr val="FFFFFF"/>
                  </a:solidFill>
                </a:uFill>
                <a:latin typeface="+mj-lt"/>
              </a:rPr>
              <a:t>09 marca 2023 r.</a:t>
            </a:r>
          </a:p>
        </p:txBody>
      </p:sp>
      <p:sp>
        <p:nvSpPr>
          <p:cNvPr id="14" name="TextShape 1">
            <a:extLst>
              <a:ext uri="{FF2B5EF4-FFF2-40B4-BE49-F238E27FC236}">
                <a16:creationId xmlns:a16="http://schemas.microsoft.com/office/drawing/2014/main" id="{963D70C3-D710-4C39-A737-47D91A30C6C7}"/>
              </a:ext>
            </a:extLst>
          </p:cNvPr>
          <p:cNvSpPr txBox="1"/>
          <p:nvPr/>
        </p:nvSpPr>
        <p:spPr>
          <a:xfrm>
            <a:off x="6071286" y="161677"/>
            <a:ext cx="5791199" cy="364680"/>
          </a:xfrm>
          <a:prstGeom prst="rect">
            <a:avLst/>
          </a:prstGeom>
          <a:noFill/>
          <a:ln>
            <a:noFill/>
          </a:ln>
        </p:spPr>
        <p:txBody>
          <a:bodyPr anchor="ctr"/>
          <a:lstStyle/>
          <a:p>
            <a:pPr algn="r">
              <a:lnSpc>
                <a:spcPct val="100000"/>
              </a:lnSpc>
              <a:spcAft>
                <a:spcPts val="200"/>
              </a:spcAft>
            </a:pPr>
            <a:endParaRPr lang="pl-PL" sz="1200" b="1" dirty="0">
              <a:solidFill>
                <a:srgbClr val="315D55"/>
              </a:solidFill>
              <a:uFill>
                <a:solidFill>
                  <a:srgbClr val="FFFFFF"/>
                </a:solidFill>
              </a:uFill>
              <a:latin typeface="+mj-lt"/>
            </a:endParaRPr>
          </a:p>
        </p:txBody>
      </p:sp>
    </p:spTree>
    <p:extLst>
      <p:ext uri="{BB962C8B-B14F-4D97-AF65-F5344CB8AC3E}">
        <p14:creationId xmlns:p14="http://schemas.microsoft.com/office/powerpoint/2010/main" val="2716519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BC1631-D3BC-485F-BF51-10430748CA24}"/>
              </a:ext>
            </a:extLst>
          </p:cNvPr>
          <p:cNvSpPr>
            <a:spLocks noGrp="1"/>
          </p:cNvSpPr>
          <p:nvPr>
            <p:ph type="title"/>
          </p:nvPr>
        </p:nvSpPr>
        <p:spPr>
          <a:xfrm>
            <a:off x="346063" y="1155361"/>
            <a:ext cx="11702185" cy="4452947"/>
          </a:xfrm>
        </p:spPr>
        <p:txBody>
          <a:bodyPr>
            <a:noAutofit/>
          </a:bodyPr>
          <a:lstStyle/>
          <a:p>
            <a:r>
              <a:rPr lang="pl-PL" sz="2800" b="1" dirty="0"/>
              <a:t>Wniosek zawierał wymagane prawem załączniki, tj.:</a:t>
            </a:r>
            <a:br>
              <a:rPr lang="pl-PL" sz="2800" b="1" dirty="0"/>
            </a:br>
            <a:br>
              <a:rPr lang="pl-PL" sz="2800" b="1" dirty="0"/>
            </a:br>
            <a:r>
              <a:rPr lang="pl-PL" sz="2800" b="1" dirty="0"/>
              <a:t>-  wniosek o wydanie pozwolenia zintegrowanego (w tym na wprowadzanie gazów lub pyłów do powietrza);</a:t>
            </a:r>
            <a:br>
              <a:rPr lang="pl-PL" sz="2800" b="1" dirty="0"/>
            </a:br>
            <a:br>
              <a:rPr lang="pl-PL" sz="2800" b="1" dirty="0"/>
            </a:br>
            <a:r>
              <a:rPr lang="pl-PL" sz="2800" b="1" dirty="0"/>
              <a:t>-  oświadczenia i umowy osób fizycznych niebędących przedsiębiorcami, na dokonanie odpowiedniej redukcji ilości substancji wprowadzanej do powietrza, dla której standard jakości powietrza został przekroczony, poprzez wymianę kotłów opalanych węglem kamiennym na kotły gazowe;</a:t>
            </a:r>
            <a:br>
              <a:rPr lang="pl-PL" sz="2800" b="1" dirty="0"/>
            </a:br>
            <a:br>
              <a:rPr lang="pl-PL" sz="2800" b="1" dirty="0"/>
            </a:br>
            <a:r>
              <a:rPr lang="pl-PL" sz="2800" b="1" dirty="0"/>
              <a:t>-  rozliczenie łącznej redukcji ilości substancji dotyczące wszystkich instalacji objętych postępowaniem kompensacyjnym.</a:t>
            </a:r>
            <a:endParaRPr lang="pl-PL" sz="2800" b="1" dirty="0">
              <a:solidFill>
                <a:srgbClr val="60A52B"/>
              </a:solidFill>
              <a:latin typeface="Montserrat" panose="00000500000000000000" pitchFamily="2" charset="-18"/>
            </a:endParaRPr>
          </a:p>
        </p:txBody>
      </p:sp>
      <p:sp>
        <p:nvSpPr>
          <p:cNvPr id="8" name="TextShape 1"/>
          <p:cNvSpPr txBox="1"/>
          <p:nvPr/>
        </p:nvSpPr>
        <p:spPr>
          <a:xfrm>
            <a:off x="5588000" y="6237312"/>
            <a:ext cx="2720083" cy="384072"/>
          </a:xfrm>
          <a:prstGeom prst="rect">
            <a:avLst/>
          </a:prstGeom>
          <a:noFill/>
          <a:ln>
            <a:noFill/>
          </a:ln>
        </p:spPr>
        <p:txBody>
          <a:bodyPr anchor="ctr"/>
          <a:lstStyle/>
          <a:p>
            <a:pPr>
              <a:lnSpc>
                <a:spcPct val="100000"/>
              </a:lnSpc>
              <a:spcAft>
                <a:spcPts val="200"/>
              </a:spcAft>
            </a:pPr>
            <a:r>
              <a:rPr lang="pl-PL" sz="1200" b="1" dirty="0">
                <a:solidFill>
                  <a:srgbClr val="315D55"/>
                </a:solidFill>
                <a:uFill>
                  <a:solidFill>
                    <a:srgbClr val="FFFFFF"/>
                  </a:solidFill>
                </a:uFill>
                <a:latin typeface="+mj-lt"/>
              </a:rPr>
              <a:t>09 marca 2023 r.</a:t>
            </a:r>
          </a:p>
        </p:txBody>
      </p:sp>
      <p:sp>
        <p:nvSpPr>
          <p:cNvPr id="14" name="TextShape 1">
            <a:extLst>
              <a:ext uri="{FF2B5EF4-FFF2-40B4-BE49-F238E27FC236}">
                <a16:creationId xmlns:a16="http://schemas.microsoft.com/office/drawing/2014/main" id="{963D70C3-D710-4C39-A737-47D91A30C6C7}"/>
              </a:ext>
            </a:extLst>
          </p:cNvPr>
          <p:cNvSpPr txBox="1"/>
          <p:nvPr/>
        </p:nvSpPr>
        <p:spPr>
          <a:xfrm>
            <a:off x="6071286" y="161677"/>
            <a:ext cx="5791199" cy="364680"/>
          </a:xfrm>
          <a:prstGeom prst="rect">
            <a:avLst/>
          </a:prstGeom>
          <a:noFill/>
          <a:ln>
            <a:noFill/>
          </a:ln>
        </p:spPr>
        <p:txBody>
          <a:bodyPr anchor="ctr"/>
          <a:lstStyle/>
          <a:p>
            <a:pPr algn="r">
              <a:lnSpc>
                <a:spcPct val="100000"/>
              </a:lnSpc>
              <a:spcAft>
                <a:spcPts val="200"/>
              </a:spcAft>
            </a:pPr>
            <a:endParaRPr lang="pl-PL" sz="1200" b="1" dirty="0">
              <a:solidFill>
                <a:srgbClr val="315D55"/>
              </a:solidFill>
              <a:uFill>
                <a:solidFill>
                  <a:srgbClr val="FFFFFF"/>
                </a:solidFill>
              </a:uFill>
              <a:latin typeface="+mj-lt"/>
            </a:endParaRPr>
          </a:p>
        </p:txBody>
      </p:sp>
    </p:spTree>
    <p:extLst>
      <p:ext uri="{BB962C8B-B14F-4D97-AF65-F5344CB8AC3E}">
        <p14:creationId xmlns:p14="http://schemas.microsoft.com/office/powerpoint/2010/main" val="16804545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BC1631-D3BC-485F-BF51-10430748CA24}"/>
              </a:ext>
            </a:extLst>
          </p:cNvPr>
          <p:cNvSpPr>
            <a:spLocks noGrp="1"/>
          </p:cNvSpPr>
          <p:nvPr>
            <p:ph type="title"/>
          </p:nvPr>
        </p:nvSpPr>
        <p:spPr>
          <a:xfrm>
            <a:off x="346063" y="1155361"/>
            <a:ext cx="11702185" cy="4452947"/>
          </a:xfrm>
        </p:spPr>
        <p:txBody>
          <a:bodyPr>
            <a:normAutofit/>
          </a:bodyPr>
          <a:lstStyle/>
          <a:p>
            <a:r>
              <a:rPr lang="pl-PL" sz="2800" b="1" dirty="0"/>
              <a:t>Źródłem emisji zanieczyszczeń podlegających kompensacji w zakładzie jest dopalacz termiczny (emitor E-032), zasilany lekkim olejem opałowym, wyposażonym w palnik o mocy 120 KW i sprawności 88%.</a:t>
            </a:r>
            <a:br>
              <a:rPr lang="pl-PL" sz="2800" b="1" dirty="0"/>
            </a:br>
            <a:br>
              <a:rPr lang="pl-PL" sz="2800" b="1" dirty="0"/>
            </a:br>
            <a:r>
              <a:rPr lang="pl-PL" sz="2800" b="1" dirty="0"/>
              <a:t>W dopalaczu termicznym spalane są gazy z regeneracji oraz gazy pochodzące z węzła rafinacji olejów smarowych.</a:t>
            </a:r>
            <a:endParaRPr lang="pl-PL" sz="2800" b="1" dirty="0">
              <a:solidFill>
                <a:srgbClr val="60A52B"/>
              </a:solidFill>
              <a:latin typeface="Montserrat" panose="00000500000000000000" pitchFamily="2" charset="-18"/>
            </a:endParaRPr>
          </a:p>
        </p:txBody>
      </p:sp>
      <p:sp>
        <p:nvSpPr>
          <p:cNvPr id="8" name="TextShape 1"/>
          <p:cNvSpPr txBox="1"/>
          <p:nvPr/>
        </p:nvSpPr>
        <p:spPr>
          <a:xfrm>
            <a:off x="5588000" y="6237312"/>
            <a:ext cx="2720083" cy="384072"/>
          </a:xfrm>
          <a:prstGeom prst="rect">
            <a:avLst/>
          </a:prstGeom>
          <a:noFill/>
          <a:ln>
            <a:noFill/>
          </a:ln>
        </p:spPr>
        <p:txBody>
          <a:bodyPr anchor="ctr"/>
          <a:lstStyle/>
          <a:p>
            <a:pPr>
              <a:lnSpc>
                <a:spcPct val="100000"/>
              </a:lnSpc>
              <a:spcAft>
                <a:spcPts val="200"/>
              </a:spcAft>
            </a:pPr>
            <a:r>
              <a:rPr lang="pl-PL" sz="1200" b="1" dirty="0">
                <a:solidFill>
                  <a:srgbClr val="315D55"/>
                </a:solidFill>
                <a:uFill>
                  <a:solidFill>
                    <a:srgbClr val="FFFFFF"/>
                  </a:solidFill>
                </a:uFill>
                <a:latin typeface="+mj-lt"/>
              </a:rPr>
              <a:t>09 marca 2023 r.</a:t>
            </a:r>
          </a:p>
        </p:txBody>
      </p:sp>
      <p:sp>
        <p:nvSpPr>
          <p:cNvPr id="14" name="TextShape 1">
            <a:extLst>
              <a:ext uri="{FF2B5EF4-FFF2-40B4-BE49-F238E27FC236}">
                <a16:creationId xmlns:a16="http://schemas.microsoft.com/office/drawing/2014/main" id="{963D70C3-D710-4C39-A737-47D91A30C6C7}"/>
              </a:ext>
            </a:extLst>
          </p:cNvPr>
          <p:cNvSpPr txBox="1"/>
          <p:nvPr/>
        </p:nvSpPr>
        <p:spPr>
          <a:xfrm>
            <a:off x="6071286" y="161677"/>
            <a:ext cx="5791199" cy="364680"/>
          </a:xfrm>
          <a:prstGeom prst="rect">
            <a:avLst/>
          </a:prstGeom>
          <a:noFill/>
          <a:ln>
            <a:noFill/>
          </a:ln>
        </p:spPr>
        <p:txBody>
          <a:bodyPr anchor="ctr"/>
          <a:lstStyle/>
          <a:p>
            <a:pPr algn="r">
              <a:lnSpc>
                <a:spcPct val="100000"/>
              </a:lnSpc>
              <a:spcAft>
                <a:spcPts val="200"/>
              </a:spcAft>
            </a:pPr>
            <a:endParaRPr lang="pl-PL" sz="1200" b="1" dirty="0">
              <a:solidFill>
                <a:srgbClr val="315D55"/>
              </a:solidFill>
              <a:uFill>
                <a:solidFill>
                  <a:srgbClr val="FFFFFF"/>
                </a:solidFill>
              </a:uFill>
              <a:latin typeface="+mj-lt"/>
            </a:endParaRPr>
          </a:p>
        </p:txBody>
      </p:sp>
    </p:spTree>
    <p:extLst>
      <p:ext uri="{BB962C8B-B14F-4D97-AF65-F5344CB8AC3E}">
        <p14:creationId xmlns:p14="http://schemas.microsoft.com/office/powerpoint/2010/main" val="28864684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Shape 1"/>
          <p:cNvSpPr txBox="1"/>
          <p:nvPr/>
        </p:nvSpPr>
        <p:spPr>
          <a:xfrm>
            <a:off x="5588000" y="6237312"/>
            <a:ext cx="2720083" cy="384072"/>
          </a:xfrm>
          <a:prstGeom prst="rect">
            <a:avLst/>
          </a:prstGeom>
          <a:noFill/>
          <a:ln>
            <a:noFill/>
          </a:ln>
        </p:spPr>
        <p:txBody>
          <a:bodyPr anchor="ctr"/>
          <a:lstStyle/>
          <a:p>
            <a:pPr>
              <a:lnSpc>
                <a:spcPct val="100000"/>
              </a:lnSpc>
              <a:spcAft>
                <a:spcPts val="200"/>
              </a:spcAft>
            </a:pPr>
            <a:r>
              <a:rPr lang="pl-PL" sz="1200" b="1" dirty="0">
                <a:solidFill>
                  <a:srgbClr val="315D55"/>
                </a:solidFill>
                <a:uFill>
                  <a:solidFill>
                    <a:srgbClr val="FFFFFF"/>
                  </a:solidFill>
                </a:uFill>
                <a:latin typeface="+mj-lt"/>
              </a:rPr>
              <a:t>09 marca 2023 r.</a:t>
            </a:r>
          </a:p>
        </p:txBody>
      </p:sp>
      <p:sp>
        <p:nvSpPr>
          <p:cNvPr id="14" name="TextShape 1">
            <a:extLst>
              <a:ext uri="{FF2B5EF4-FFF2-40B4-BE49-F238E27FC236}">
                <a16:creationId xmlns:a16="http://schemas.microsoft.com/office/drawing/2014/main" id="{963D70C3-D710-4C39-A737-47D91A30C6C7}"/>
              </a:ext>
            </a:extLst>
          </p:cNvPr>
          <p:cNvSpPr txBox="1"/>
          <p:nvPr/>
        </p:nvSpPr>
        <p:spPr>
          <a:xfrm>
            <a:off x="6071286" y="161677"/>
            <a:ext cx="5791199" cy="364680"/>
          </a:xfrm>
          <a:prstGeom prst="rect">
            <a:avLst/>
          </a:prstGeom>
          <a:noFill/>
          <a:ln>
            <a:noFill/>
          </a:ln>
        </p:spPr>
        <p:txBody>
          <a:bodyPr anchor="ctr"/>
          <a:lstStyle/>
          <a:p>
            <a:pPr algn="r">
              <a:lnSpc>
                <a:spcPct val="100000"/>
              </a:lnSpc>
              <a:spcAft>
                <a:spcPts val="200"/>
              </a:spcAft>
            </a:pPr>
            <a:endParaRPr lang="pl-PL" sz="1200" b="1" dirty="0">
              <a:solidFill>
                <a:srgbClr val="315D55"/>
              </a:solidFill>
              <a:uFill>
                <a:solidFill>
                  <a:srgbClr val="FFFFFF"/>
                </a:solidFill>
              </a:uFill>
              <a:latin typeface="+mj-lt"/>
            </a:endParaRPr>
          </a:p>
        </p:txBody>
      </p:sp>
      <p:graphicFrame>
        <p:nvGraphicFramePr>
          <p:cNvPr id="3" name="Tabela 2"/>
          <p:cNvGraphicFramePr>
            <a:graphicFrameLocks noGrp="1"/>
          </p:cNvGraphicFramePr>
          <p:nvPr>
            <p:extLst>
              <p:ext uri="{D42A27DB-BD31-4B8C-83A1-F6EECF244321}">
                <p14:modId xmlns:p14="http://schemas.microsoft.com/office/powerpoint/2010/main" val="2454593115"/>
              </p:ext>
            </p:extLst>
          </p:nvPr>
        </p:nvGraphicFramePr>
        <p:xfrm>
          <a:off x="782806" y="1709538"/>
          <a:ext cx="10366870" cy="3220359"/>
        </p:xfrm>
        <a:graphic>
          <a:graphicData uri="http://schemas.openxmlformats.org/drawingml/2006/table">
            <a:tbl>
              <a:tblPr firstRow="1" bandRow="1">
                <a:tableStyleId>{5C22544A-7EE6-4342-B048-85BDC9FD1C3A}</a:tableStyleId>
              </a:tblPr>
              <a:tblGrid>
                <a:gridCol w="2073374">
                  <a:extLst>
                    <a:ext uri="{9D8B030D-6E8A-4147-A177-3AD203B41FA5}">
                      <a16:colId xmlns:a16="http://schemas.microsoft.com/office/drawing/2014/main" val="20000"/>
                    </a:ext>
                  </a:extLst>
                </a:gridCol>
                <a:gridCol w="2073374">
                  <a:extLst>
                    <a:ext uri="{9D8B030D-6E8A-4147-A177-3AD203B41FA5}">
                      <a16:colId xmlns:a16="http://schemas.microsoft.com/office/drawing/2014/main" val="20001"/>
                    </a:ext>
                  </a:extLst>
                </a:gridCol>
                <a:gridCol w="2073374">
                  <a:extLst>
                    <a:ext uri="{9D8B030D-6E8A-4147-A177-3AD203B41FA5}">
                      <a16:colId xmlns:a16="http://schemas.microsoft.com/office/drawing/2014/main" val="20002"/>
                    </a:ext>
                  </a:extLst>
                </a:gridCol>
                <a:gridCol w="2073374">
                  <a:extLst>
                    <a:ext uri="{9D8B030D-6E8A-4147-A177-3AD203B41FA5}">
                      <a16:colId xmlns:a16="http://schemas.microsoft.com/office/drawing/2014/main" val="20003"/>
                    </a:ext>
                  </a:extLst>
                </a:gridCol>
                <a:gridCol w="2073374">
                  <a:extLst>
                    <a:ext uri="{9D8B030D-6E8A-4147-A177-3AD203B41FA5}">
                      <a16:colId xmlns:a16="http://schemas.microsoft.com/office/drawing/2014/main" val="20004"/>
                    </a:ext>
                  </a:extLst>
                </a:gridCol>
              </a:tblGrid>
              <a:tr h="507635">
                <a:tc rowSpan="2">
                  <a:txBody>
                    <a:bodyPr/>
                    <a:lstStyle/>
                    <a:p>
                      <a:pPr algn="ctr"/>
                      <a:endParaRPr lang="pl-PL" b="1" dirty="0"/>
                    </a:p>
                    <a:p>
                      <a:pPr algn="ctr"/>
                      <a:r>
                        <a:rPr lang="pl-PL" b="1" dirty="0"/>
                        <a:t>Emitor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endParaRPr lang="pl-PL" b="1" dirty="0"/>
                    </a:p>
                    <a:p>
                      <a:pPr algn="ctr"/>
                      <a:r>
                        <a:rPr lang="pl-PL" b="1" dirty="0"/>
                        <a:t>Substancja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pl-PL" b="1" dirty="0"/>
                        <a:t>Emisja Mg/rok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l-PL" dirty="0"/>
                    </a:p>
                  </a:txBody>
                  <a:tcPr/>
                </a:tc>
                <a:tc hMerge="1">
                  <a:txBody>
                    <a:bodyPr/>
                    <a:lstStyle/>
                    <a:p>
                      <a:endParaRPr lang="pl-PL" dirty="0"/>
                    </a:p>
                  </a:txBody>
                  <a:tcPr/>
                </a:tc>
                <a:extLst>
                  <a:ext uri="{0D108BD9-81ED-4DB2-BD59-A6C34878D82A}">
                    <a16:rowId xmlns:a16="http://schemas.microsoft.com/office/drawing/2014/main" val="10000"/>
                  </a:ext>
                </a:extLst>
              </a:tr>
              <a:tr h="682184">
                <a:tc vMerge="1">
                  <a:txBody>
                    <a:bodyPr/>
                    <a:lstStyle/>
                    <a:p>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b="1" dirty="0"/>
                        <a:t>Z instalacji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b="1" dirty="0"/>
                        <a:t>+ 30%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l-PL" b="1" dirty="0"/>
                        <a:t>Podlegająca kompensacji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07635">
                <a:tc rowSpan="4">
                  <a:txBody>
                    <a:bodyPr/>
                    <a:lstStyle/>
                    <a:p>
                      <a:endParaRPr lang="pl-PL" b="1" dirty="0"/>
                    </a:p>
                    <a:p>
                      <a:endParaRPr lang="pl-PL" b="1" dirty="0"/>
                    </a:p>
                    <a:p>
                      <a:r>
                        <a:rPr lang="pl-PL" b="1" dirty="0"/>
                        <a:t>Dopalacz</a:t>
                      </a:r>
                      <a:r>
                        <a:rPr lang="pl-PL" b="1" baseline="0" dirty="0"/>
                        <a:t> termiczny E-032</a:t>
                      </a:r>
                      <a:endParaRPr lang="pl-PL"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l-PL" b="1" dirty="0"/>
                        <a:t>Pył ogółem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l-PL" b="1" dirty="0"/>
                        <a:t>0,595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l-PL" b="1" dirty="0"/>
                        <a:t>0,178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l-PL" b="1" dirty="0"/>
                        <a:t>0,773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07635">
                <a:tc vMerge="1">
                  <a:txBody>
                    <a:bodyPr/>
                    <a:lstStyle/>
                    <a:p>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l-PL" b="1" dirty="0"/>
                        <a:t>Pył zaw.</a:t>
                      </a:r>
                      <a:r>
                        <a:rPr lang="pl-PL" b="1" baseline="0" dirty="0"/>
                        <a:t> PM10</a:t>
                      </a:r>
                      <a:endParaRPr lang="pl-PL"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l-PL" b="1" dirty="0"/>
                        <a:t>0,580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l-PL" b="1" dirty="0"/>
                        <a:t>0,174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l-PL" b="1" dirty="0"/>
                        <a:t>0,754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07635">
                <a:tc vMerge="1">
                  <a:txBody>
                    <a:bodyPr/>
                    <a:lstStyle/>
                    <a:p>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l-PL" b="1" dirty="0"/>
                        <a:t>Pył zaw. PM2,5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l-PL" b="1" dirty="0"/>
                        <a:t>0,575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l-PL" b="1" dirty="0"/>
                        <a:t>0,173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l-PL" b="1" dirty="0"/>
                        <a:t>0,748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07635">
                <a:tc vMerge="1">
                  <a:txBody>
                    <a:bodyPr/>
                    <a:lstStyle/>
                    <a:p>
                      <a:endParaRPr lang="pl-P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l-PL" b="1" dirty="0" err="1"/>
                        <a:t>Benzo</a:t>
                      </a:r>
                      <a:r>
                        <a:rPr lang="pl-PL" b="1" dirty="0"/>
                        <a:t>(a)</a:t>
                      </a:r>
                      <a:r>
                        <a:rPr lang="pl-PL" b="1" dirty="0" err="1"/>
                        <a:t>piren</a:t>
                      </a:r>
                      <a:endParaRPr lang="pl-PL"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l-PL" b="1" dirty="0"/>
                        <a:t>0,00030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l-PL" b="1" dirty="0"/>
                        <a:t>0,00009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l-PL" b="1" dirty="0"/>
                        <a:t>0,00039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669860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BC1631-D3BC-485F-BF51-10430748CA24}"/>
              </a:ext>
            </a:extLst>
          </p:cNvPr>
          <p:cNvSpPr>
            <a:spLocks noGrp="1"/>
          </p:cNvSpPr>
          <p:nvPr>
            <p:ph type="title"/>
          </p:nvPr>
        </p:nvSpPr>
        <p:spPr>
          <a:xfrm>
            <a:off x="346063" y="1155361"/>
            <a:ext cx="11702185" cy="4452947"/>
          </a:xfrm>
        </p:spPr>
        <p:txBody>
          <a:bodyPr>
            <a:normAutofit/>
          </a:bodyPr>
          <a:lstStyle/>
          <a:p>
            <a:r>
              <a:rPr lang="pl-PL" sz="2800" dirty="0">
                <a:latin typeface="+mn-lt"/>
              </a:rPr>
              <a:t>Art. 225 ust. 2 ustawy z dnia 27 kwietnia 2001 r. </a:t>
            </a:r>
            <a:r>
              <a:rPr lang="pl-PL" sz="2800" i="1" dirty="0">
                <a:latin typeface="+mn-lt"/>
              </a:rPr>
              <a:t>Prawo ochrony środowiska </a:t>
            </a:r>
            <a:br>
              <a:rPr lang="pl-PL" sz="2800" i="1" dirty="0">
                <a:latin typeface="+mn-lt"/>
              </a:rPr>
            </a:br>
            <a:r>
              <a:rPr lang="pl-PL" sz="2800" dirty="0">
                <a:latin typeface="+mn-lt"/>
              </a:rPr>
              <a:t>(Dz. U. z 2022 r. poz. 2556 z </a:t>
            </a:r>
            <a:r>
              <a:rPr lang="pl-PL" sz="2800" dirty="0" err="1">
                <a:latin typeface="+mn-lt"/>
              </a:rPr>
              <a:t>późn</a:t>
            </a:r>
            <a:r>
              <a:rPr lang="pl-PL" sz="2800" dirty="0">
                <a:latin typeface="+mn-lt"/>
              </a:rPr>
              <a:t>. zm.).</a:t>
            </a:r>
            <a:br>
              <a:rPr lang="pl-PL" sz="2800" dirty="0">
                <a:latin typeface="+mn-lt"/>
              </a:rPr>
            </a:br>
            <a:br>
              <a:rPr lang="pl-PL" sz="2800" dirty="0">
                <a:latin typeface="+mn-lt"/>
              </a:rPr>
            </a:br>
            <a:r>
              <a:rPr lang="pl-PL" sz="2800" dirty="0">
                <a:latin typeface="+mn-lt"/>
              </a:rPr>
              <a:t>Łączna redukcja ilości substancji, dla której zostały przekroczone standardy jakości powietrza, </a:t>
            </a:r>
            <a:r>
              <a:rPr lang="pl-PL" sz="2800" b="1" dirty="0">
                <a:latin typeface="+mn-lt"/>
              </a:rPr>
              <a:t>powinna być o co najmniej 30% większa niż ilość danej substancji wprowadzanej do powietrza z instalacji nowo budowanej</a:t>
            </a:r>
            <a:r>
              <a:rPr lang="pl-PL" sz="2800" dirty="0">
                <a:latin typeface="+mn-lt"/>
              </a:rPr>
              <a:t> lub zmienianej w sposób istotny.</a:t>
            </a:r>
            <a:endParaRPr lang="pl-PL" sz="2800" dirty="0">
              <a:solidFill>
                <a:srgbClr val="60A52B"/>
              </a:solidFill>
              <a:latin typeface="+mn-lt"/>
            </a:endParaRPr>
          </a:p>
        </p:txBody>
      </p:sp>
      <p:sp>
        <p:nvSpPr>
          <p:cNvPr id="8" name="TextShape 1"/>
          <p:cNvSpPr txBox="1"/>
          <p:nvPr/>
        </p:nvSpPr>
        <p:spPr>
          <a:xfrm>
            <a:off x="5588000" y="6237312"/>
            <a:ext cx="2720083" cy="384072"/>
          </a:xfrm>
          <a:prstGeom prst="rect">
            <a:avLst/>
          </a:prstGeom>
          <a:noFill/>
          <a:ln>
            <a:noFill/>
          </a:ln>
        </p:spPr>
        <p:txBody>
          <a:bodyPr anchor="ctr"/>
          <a:lstStyle/>
          <a:p>
            <a:pPr>
              <a:lnSpc>
                <a:spcPct val="100000"/>
              </a:lnSpc>
              <a:spcAft>
                <a:spcPts val="200"/>
              </a:spcAft>
            </a:pPr>
            <a:r>
              <a:rPr lang="pl-PL" sz="1200" b="1" dirty="0">
                <a:solidFill>
                  <a:srgbClr val="315D55"/>
                </a:solidFill>
                <a:uFill>
                  <a:solidFill>
                    <a:srgbClr val="FFFFFF"/>
                  </a:solidFill>
                </a:uFill>
                <a:latin typeface="+mj-lt"/>
              </a:rPr>
              <a:t>09 marca 2023 r.</a:t>
            </a:r>
          </a:p>
        </p:txBody>
      </p:sp>
      <p:sp>
        <p:nvSpPr>
          <p:cNvPr id="14" name="TextShape 1">
            <a:extLst>
              <a:ext uri="{FF2B5EF4-FFF2-40B4-BE49-F238E27FC236}">
                <a16:creationId xmlns:a16="http://schemas.microsoft.com/office/drawing/2014/main" id="{963D70C3-D710-4C39-A737-47D91A30C6C7}"/>
              </a:ext>
            </a:extLst>
          </p:cNvPr>
          <p:cNvSpPr txBox="1"/>
          <p:nvPr/>
        </p:nvSpPr>
        <p:spPr>
          <a:xfrm>
            <a:off x="6071286" y="161677"/>
            <a:ext cx="5791199" cy="364680"/>
          </a:xfrm>
          <a:prstGeom prst="rect">
            <a:avLst/>
          </a:prstGeom>
          <a:noFill/>
          <a:ln>
            <a:noFill/>
          </a:ln>
        </p:spPr>
        <p:txBody>
          <a:bodyPr anchor="ctr"/>
          <a:lstStyle/>
          <a:p>
            <a:pPr algn="r">
              <a:lnSpc>
                <a:spcPct val="100000"/>
              </a:lnSpc>
              <a:spcAft>
                <a:spcPts val="200"/>
              </a:spcAft>
            </a:pPr>
            <a:endParaRPr lang="pl-PL" sz="1200" b="1" dirty="0">
              <a:solidFill>
                <a:srgbClr val="315D55"/>
              </a:solidFill>
              <a:uFill>
                <a:solidFill>
                  <a:srgbClr val="FFFFFF"/>
                </a:solidFill>
              </a:uFill>
              <a:latin typeface="+mj-lt"/>
            </a:endParaRPr>
          </a:p>
        </p:txBody>
      </p:sp>
    </p:spTree>
    <p:extLst>
      <p:ext uri="{BB962C8B-B14F-4D97-AF65-F5344CB8AC3E}">
        <p14:creationId xmlns:p14="http://schemas.microsoft.com/office/powerpoint/2010/main" val="21078341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BC1631-D3BC-485F-BF51-10430748CA24}"/>
              </a:ext>
            </a:extLst>
          </p:cNvPr>
          <p:cNvSpPr>
            <a:spLocks noGrp="1"/>
          </p:cNvSpPr>
          <p:nvPr>
            <p:ph type="title"/>
          </p:nvPr>
        </p:nvSpPr>
        <p:spPr>
          <a:xfrm>
            <a:off x="346063" y="1155361"/>
            <a:ext cx="11702185" cy="4452947"/>
          </a:xfrm>
        </p:spPr>
        <p:txBody>
          <a:bodyPr>
            <a:normAutofit/>
          </a:bodyPr>
          <a:lstStyle/>
          <a:p>
            <a:r>
              <a:rPr lang="pl-PL" sz="2800" dirty="0">
                <a:latin typeface="+mn-lt"/>
              </a:rPr>
              <a:t>W ramach prowadzonego postępowania kompensacyjnego inwestor - Spółka </a:t>
            </a:r>
            <a:r>
              <a:rPr lang="pl-PL" sz="2800" dirty="0" err="1">
                <a:latin typeface="+mn-lt"/>
              </a:rPr>
              <a:t>Flukar</a:t>
            </a:r>
            <a:r>
              <a:rPr lang="pl-PL" sz="2800" dirty="0">
                <a:latin typeface="+mn-lt"/>
              </a:rPr>
              <a:t> Sp. z o.o. - podjął działania na rzecz wymiany </a:t>
            </a:r>
            <a:r>
              <a:rPr lang="pl-PL" sz="2800" dirty="0" err="1">
                <a:latin typeface="+mn-lt"/>
              </a:rPr>
              <a:t>nieekologicznych</a:t>
            </a:r>
            <a:r>
              <a:rPr lang="pl-PL" sz="2800" dirty="0">
                <a:latin typeface="+mn-lt"/>
              </a:rPr>
              <a:t> kotłów na paliwo stałe, eksploatowane przez osoby fizyczne, zamieszkałe na terenie gminy, w której planowana jest budowa nowej instalacji - na kotły gazowe.</a:t>
            </a:r>
            <a:br>
              <a:rPr lang="pl-PL" sz="2800" dirty="0">
                <a:latin typeface="+mn-lt"/>
              </a:rPr>
            </a:br>
            <a:br>
              <a:rPr lang="pl-PL" sz="2800" dirty="0">
                <a:latin typeface="+mn-lt"/>
              </a:rPr>
            </a:br>
            <a:r>
              <a:rPr lang="pl-PL" sz="2800" dirty="0">
                <a:latin typeface="+mn-lt"/>
              </a:rPr>
              <a:t>W celu określenia ilości węgla kamiennego, a co się z tym wiąże ilości kotłów podlegających wymianie – do obliczeń zastosowano wskaźniki wg poradnika KOBIZE </a:t>
            </a:r>
            <a:r>
              <a:rPr lang="pl-PL" sz="2800" b="1" dirty="0">
                <a:solidFill>
                  <a:srgbClr val="60A52B"/>
                </a:solidFill>
                <a:latin typeface="+mn-lt"/>
              </a:rPr>
              <a:t>„</a:t>
            </a:r>
            <a:r>
              <a:rPr lang="pl-PL" sz="2800" b="1" i="1" dirty="0">
                <a:solidFill>
                  <a:srgbClr val="60A52B"/>
                </a:solidFill>
                <a:latin typeface="+mn-lt"/>
              </a:rPr>
              <a:t>Wskaźniki emisji zanieczyszczeń ze spalania paliw – kotły </a:t>
            </a:r>
            <a:br>
              <a:rPr lang="pl-PL" sz="2800" b="1" i="1" dirty="0">
                <a:solidFill>
                  <a:srgbClr val="60A52B"/>
                </a:solidFill>
                <a:latin typeface="+mn-lt"/>
              </a:rPr>
            </a:br>
            <a:r>
              <a:rPr lang="pl-PL" sz="2800" b="1" i="1" dirty="0">
                <a:solidFill>
                  <a:srgbClr val="60A52B"/>
                </a:solidFill>
                <a:latin typeface="+mn-lt"/>
              </a:rPr>
              <a:t>o nominalnej mocy cieplnej do 5 MW</a:t>
            </a:r>
            <a:r>
              <a:rPr lang="pl-PL" sz="2800" b="1" dirty="0">
                <a:solidFill>
                  <a:srgbClr val="60A52B"/>
                </a:solidFill>
                <a:latin typeface="+mn-lt"/>
              </a:rPr>
              <a:t>”</a:t>
            </a:r>
            <a:r>
              <a:rPr lang="pl-PL" sz="2800" dirty="0">
                <a:latin typeface="+mn-lt"/>
              </a:rPr>
              <a:t>, rekomendowane przez Ministerstwo Klimatu i Środowiska.</a:t>
            </a:r>
            <a:endParaRPr lang="pl-PL" sz="2800" dirty="0">
              <a:solidFill>
                <a:srgbClr val="60A52B"/>
              </a:solidFill>
              <a:latin typeface="+mn-lt"/>
            </a:endParaRPr>
          </a:p>
        </p:txBody>
      </p:sp>
      <p:sp>
        <p:nvSpPr>
          <p:cNvPr id="8" name="TextShape 1"/>
          <p:cNvSpPr txBox="1"/>
          <p:nvPr/>
        </p:nvSpPr>
        <p:spPr>
          <a:xfrm>
            <a:off x="5588000" y="6237312"/>
            <a:ext cx="2720083" cy="384072"/>
          </a:xfrm>
          <a:prstGeom prst="rect">
            <a:avLst/>
          </a:prstGeom>
          <a:noFill/>
          <a:ln>
            <a:noFill/>
          </a:ln>
        </p:spPr>
        <p:txBody>
          <a:bodyPr anchor="ctr"/>
          <a:lstStyle/>
          <a:p>
            <a:pPr>
              <a:lnSpc>
                <a:spcPct val="100000"/>
              </a:lnSpc>
              <a:spcAft>
                <a:spcPts val="200"/>
              </a:spcAft>
            </a:pPr>
            <a:r>
              <a:rPr lang="pl-PL" sz="1200" b="1" dirty="0">
                <a:solidFill>
                  <a:srgbClr val="315D55"/>
                </a:solidFill>
                <a:uFill>
                  <a:solidFill>
                    <a:srgbClr val="FFFFFF"/>
                  </a:solidFill>
                </a:uFill>
                <a:latin typeface="+mj-lt"/>
              </a:rPr>
              <a:t>09 marca 2023 r.</a:t>
            </a:r>
          </a:p>
        </p:txBody>
      </p:sp>
      <p:sp>
        <p:nvSpPr>
          <p:cNvPr id="14" name="TextShape 1">
            <a:extLst>
              <a:ext uri="{FF2B5EF4-FFF2-40B4-BE49-F238E27FC236}">
                <a16:creationId xmlns:a16="http://schemas.microsoft.com/office/drawing/2014/main" id="{963D70C3-D710-4C39-A737-47D91A30C6C7}"/>
              </a:ext>
            </a:extLst>
          </p:cNvPr>
          <p:cNvSpPr txBox="1"/>
          <p:nvPr/>
        </p:nvSpPr>
        <p:spPr>
          <a:xfrm>
            <a:off x="6071286" y="161677"/>
            <a:ext cx="5791199" cy="364680"/>
          </a:xfrm>
          <a:prstGeom prst="rect">
            <a:avLst/>
          </a:prstGeom>
          <a:noFill/>
          <a:ln>
            <a:noFill/>
          </a:ln>
        </p:spPr>
        <p:txBody>
          <a:bodyPr anchor="ctr"/>
          <a:lstStyle/>
          <a:p>
            <a:pPr algn="r">
              <a:lnSpc>
                <a:spcPct val="100000"/>
              </a:lnSpc>
              <a:spcAft>
                <a:spcPts val="200"/>
              </a:spcAft>
            </a:pPr>
            <a:endParaRPr lang="pl-PL" sz="1200" b="1" dirty="0">
              <a:solidFill>
                <a:srgbClr val="315D55"/>
              </a:solidFill>
              <a:uFill>
                <a:solidFill>
                  <a:srgbClr val="FFFFFF"/>
                </a:solidFill>
              </a:uFill>
              <a:latin typeface="+mj-lt"/>
            </a:endParaRPr>
          </a:p>
        </p:txBody>
      </p:sp>
    </p:spTree>
    <p:extLst>
      <p:ext uri="{BB962C8B-B14F-4D97-AF65-F5344CB8AC3E}">
        <p14:creationId xmlns:p14="http://schemas.microsoft.com/office/powerpoint/2010/main" val="4520596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BC1631-D3BC-485F-BF51-10430748CA24}"/>
              </a:ext>
            </a:extLst>
          </p:cNvPr>
          <p:cNvSpPr>
            <a:spLocks noGrp="1"/>
          </p:cNvSpPr>
          <p:nvPr>
            <p:ph type="title"/>
          </p:nvPr>
        </p:nvSpPr>
        <p:spPr>
          <a:xfrm>
            <a:off x="346063" y="1155361"/>
            <a:ext cx="11702185" cy="4452947"/>
          </a:xfrm>
        </p:spPr>
        <p:txBody>
          <a:bodyPr>
            <a:normAutofit/>
          </a:bodyPr>
          <a:lstStyle/>
          <a:p>
            <a:r>
              <a:rPr lang="pl-PL" sz="2800" dirty="0">
                <a:latin typeface="+mn-lt"/>
              </a:rPr>
              <a:t>Na podstawie przyjętych wskaźników określono, że do wymiany zostaną przewidziane kotły węglowe spalające łącznie </a:t>
            </a:r>
            <a:r>
              <a:rPr lang="pl-PL" sz="2800" b="1" dirty="0">
                <a:solidFill>
                  <a:srgbClr val="60A52B"/>
                </a:solidFill>
                <a:latin typeface="+mn-lt"/>
              </a:rPr>
              <a:t>co najmniej 78 Mg </a:t>
            </a:r>
            <a:r>
              <a:rPr lang="pl-PL" sz="2800" b="1" dirty="0">
                <a:latin typeface="+mn-lt"/>
              </a:rPr>
              <a:t>węgla kamiennego rocznie</a:t>
            </a:r>
            <a:r>
              <a:rPr lang="pl-PL" sz="2800" dirty="0">
                <a:latin typeface="+mn-lt"/>
              </a:rPr>
              <a:t>.</a:t>
            </a:r>
            <a:endParaRPr lang="pl-PL" sz="2800" dirty="0">
              <a:solidFill>
                <a:srgbClr val="60A52B"/>
              </a:solidFill>
              <a:latin typeface="+mn-lt"/>
            </a:endParaRPr>
          </a:p>
        </p:txBody>
      </p:sp>
      <p:sp>
        <p:nvSpPr>
          <p:cNvPr id="8" name="TextShape 1"/>
          <p:cNvSpPr txBox="1"/>
          <p:nvPr/>
        </p:nvSpPr>
        <p:spPr>
          <a:xfrm>
            <a:off x="5588000" y="6237312"/>
            <a:ext cx="2720083" cy="384072"/>
          </a:xfrm>
          <a:prstGeom prst="rect">
            <a:avLst/>
          </a:prstGeom>
          <a:noFill/>
          <a:ln>
            <a:noFill/>
          </a:ln>
        </p:spPr>
        <p:txBody>
          <a:bodyPr anchor="ctr"/>
          <a:lstStyle/>
          <a:p>
            <a:pPr>
              <a:lnSpc>
                <a:spcPct val="100000"/>
              </a:lnSpc>
              <a:spcAft>
                <a:spcPts val="200"/>
              </a:spcAft>
            </a:pPr>
            <a:r>
              <a:rPr lang="pl-PL" sz="1200" b="1" dirty="0">
                <a:solidFill>
                  <a:srgbClr val="315D55"/>
                </a:solidFill>
                <a:uFill>
                  <a:solidFill>
                    <a:srgbClr val="FFFFFF"/>
                  </a:solidFill>
                </a:uFill>
                <a:latin typeface="+mj-lt"/>
              </a:rPr>
              <a:t>09 marca 2023 r.</a:t>
            </a:r>
          </a:p>
        </p:txBody>
      </p:sp>
      <p:sp>
        <p:nvSpPr>
          <p:cNvPr id="14" name="TextShape 1">
            <a:extLst>
              <a:ext uri="{FF2B5EF4-FFF2-40B4-BE49-F238E27FC236}">
                <a16:creationId xmlns:a16="http://schemas.microsoft.com/office/drawing/2014/main" id="{963D70C3-D710-4C39-A737-47D91A30C6C7}"/>
              </a:ext>
            </a:extLst>
          </p:cNvPr>
          <p:cNvSpPr txBox="1"/>
          <p:nvPr/>
        </p:nvSpPr>
        <p:spPr>
          <a:xfrm>
            <a:off x="6071286" y="161677"/>
            <a:ext cx="5791199" cy="364680"/>
          </a:xfrm>
          <a:prstGeom prst="rect">
            <a:avLst/>
          </a:prstGeom>
          <a:noFill/>
          <a:ln>
            <a:noFill/>
          </a:ln>
        </p:spPr>
        <p:txBody>
          <a:bodyPr anchor="ctr"/>
          <a:lstStyle/>
          <a:p>
            <a:pPr algn="r">
              <a:lnSpc>
                <a:spcPct val="100000"/>
              </a:lnSpc>
              <a:spcAft>
                <a:spcPts val="200"/>
              </a:spcAft>
            </a:pPr>
            <a:endParaRPr lang="pl-PL" sz="1200" b="1" dirty="0">
              <a:solidFill>
                <a:srgbClr val="315D55"/>
              </a:solidFill>
              <a:uFill>
                <a:solidFill>
                  <a:srgbClr val="FFFFFF"/>
                </a:solidFill>
              </a:uFill>
              <a:latin typeface="+mj-lt"/>
            </a:endParaRPr>
          </a:p>
        </p:txBody>
      </p:sp>
    </p:spTree>
    <p:extLst>
      <p:ext uri="{BB962C8B-B14F-4D97-AF65-F5344CB8AC3E}">
        <p14:creationId xmlns:p14="http://schemas.microsoft.com/office/powerpoint/2010/main" val="468430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BC1631-D3BC-485F-BF51-10430748CA24}"/>
              </a:ext>
            </a:extLst>
          </p:cNvPr>
          <p:cNvSpPr>
            <a:spLocks noGrp="1"/>
          </p:cNvSpPr>
          <p:nvPr>
            <p:ph type="title"/>
          </p:nvPr>
        </p:nvSpPr>
        <p:spPr>
          <a:xfrm>
            <a:off x="335046" y="1209723"/>
            <a:ext cx="11702185" cy="4452947"/>
          </a:xfrm>
        </p:spPr>
        <p:txBody>
          <a:bodyPr>
            <a:normAutofit fontScale="90000"/>
          </a:bodyPr>
          <a:lstStyle/>
          <a:p>
            <a:pPr marL="0" indent="0">
              <a:lnSpc>
                <a:spcPct val="100000"/>
              </a:lnSpc>
            </a:pPr>
            <a:r>
              <a:rPr lang="pl-PL" altLang="pl-PL" sz="3100" b="1" dirty="0"/>
              <a:t>Dyrektywę 96/61/WE w sprawie zintegrowanego zapobiegania i ograniczania zanieczyszczeń, zwaną dalej Dyrektywą IPPC (ang. </a:t>
            </a:r>
            <a:r>
              <a:rPr lang="pl-PL" altLang="pl-PL" sz="3100" b="1" i="1" dirty="0" err="1"/>
              <a:t>Integrated</a:t>
            </a:r>
            <a:r>
              <a:rPr lang="pl-PL" altLang="pl-PL" sz="3100" b="1" i="1" dirty="0"/>
              <a:t> </a:t>
            </a:r>
            <a:r>
              <a:rPr lang="pl-PL" altLang="pl-PL" sz="3100" b="1" i="1" dirty="0" err="1"/>
              <a:t>Pollution</a:t>
            </a:r>
            <a:r>
              <a:rPr lang="pl-PL" altLang="pl-PL" sz="3100" b="1" i="1" dirty="0"/>
              <a:t> </a:t>
            </a:r>
            <a:r>
              <a:rPr lang="pl-PL" altLang="pl-PL" sz="3100" b="1" i="1" dirty="0" err="1"/>
              <a:t>Prevention</a:t>
            </a:r>
            <a:r>
              <a:rPr lang="pl-PL" altLang="pl-PL" sz="3100" b="1" i="1" dirty="0"/>
              <a:t> and Control</a:t>
            </a:r>
            <a:r>
              <a:rPr lang="pl-PL" altLang="pl-PL" sz="3100" b="1" dirty="0"/>
              <a:t>) można zaklasyfikować do grupy tzw. ramowych unijnych aktów prawnych, które określają generalne zasady ochrony środowiska. </a:t>
            </a:r>
            <a:br>
              <a:rPr lang="pl-PL" altLang="pl-PL" sz="3100" b="1" dirty="0"/>
            </a:br>
            <a:br>
              <a:rPr lang="pl-PL" altLang="pl-PL" sz="3100" b="1" dirty="0"/>
            </a:br>
            <a:r>
              <a:rPr lang="pl-PL" altLang="pl-PL" sz="3100" b="1" dirty="0"/>
              <a:t>Dyrektywa ta później została zastąpiona Dyrektywą Parlamentu Europejskiego i Rady 2010/75/UE z dnia 24 listopada 2010 r. w sprawie emisji przemysłowych (zintegrowane zapobieganie zanieczyszczeniom i ich kontrola).</a:t>
            </a:r>
            <a:br>
              <a:rPr lang="pl-PL" altLang="pl-PL" sz="3200" b="1" dirty="0"/>
            </a:br>
            <a:endParaRPr lang="pl-PL" sz="3200" b="1" dirty="0">
              <a:solidFill>
                <a:srgbClr val="60A52B"/>
              </a:solidFill>
              <a:latin typeface="Montserrat" panose="00000500000000000000" pitchFamily="2" charset="-18"/>
            </a:endParaRPr>
          </a:p>
        </p:txBody>
      </p:sp>
      <p:sp>
        <p:nvSpPr>
          <p:cNvPr id="8" name="TextShape 1"/>
          <p:cNvSpPr txBox="1"/>
          <p:nvPr/>
        </p:nvSpPr>
        <p:spPr>
          <a:xfrm>
            <a:off x="5588000" y="6237312"/>
            <a:ext cx="2720083" cy="384072"/>
          </a:xfrm>
          <a:prstGeom prst="rect">
            <a:avLst/>
          </a:prstGeom>
          <a:noFill/>
          <a:ln>
            <a:noFill/>
          </a:ln>
        </p:spPr>
        <p:txBody>
          <a:bodyPr anchor="ctr"/>
          <a:lstStyle/>
          <a:p>
            <a:pPr>
              <a:lnSpc>
                <a:spcPct val="100000"/>
              </a:lnSpc>
              <a:spcAft>
                <a:spcPts val="200"/>
              </a:spcAft>
            </a:pPr>
            <a:r>
              <a:rPr lang="pl-PL" sz="1200" b="1" dirty="0">
                <a:solidFill>
                  <a:srgbClr val="315D55"/>
                </a:solidFill>
                <a:uFill>
                  <a:solidFill>
                    <a:srgbClr val="FFFFFF"/>
                  </a:solidFill>
                </a:uFill>
                <a:latin typeface="+mj-lt"/>
              </a:rPr>
              <a:t>09 marca 2023 r.</a:t>
            </a:r>
          </a:p>
        </p:txBody>
      </p:sp>
      <p:sp>
        <p:nvSpPr>
          <p:cNvPr id="14" name="TextShape 1">
            <a:extLst>
              <a:ext uri="{FF2B5EF4-FFF2-40B4-BE49-F238E27FC236}">
                <a16:creationId xmlns:a16="http://schemas.microsoft.com/office/drawing/2014/main" id="{963D70C3-D710-4C39-A737-47D91A30C6C7}"/>
              </a:ext>
            </a:extLst>
          </p:cNvPr>
          <p:cNvSpPr txBox="1"/>
          <p:nvPr/>
        </p:nvSpPr>
        <p:spPr>
          <a:xfrm>
            <a:off x="6071286" y="161677"/>
            <a:ext cx="5791199" cy="364680"/>
          </a:xfrm>
          <a:prstGeom prst="rect">
            <a:avLst/>
          </a:prstGeom>
          <a:noFill/>
          <a:ln>
            <a:noFill/>
          </a:ln>
        </p:spPr>
        <p:txBody>
          <a:bodyPr anchor="ctr"/>
          <a:lstStyle/>
          <a:p>
            <a:pPr algn="r">
              <a:lnSpc>
                <a:spcPct val="100000"/>
              </a:lnSpc>
              <a:spcAft>
                <a:spcPts val="200"/>
              </a:spcAft>
            </a:pPr>
            <a:endParaRPr lang="pl-PL" sz="1200" b="1" dirty="0">
              <a:solidFill>
                <a:srgbClr val="315D55"/>
              </a:solidFill>
              <a:uFill>
                <a:solidFill>
                  <a:srgbClr val="FFFFFF"/>
                </a:solidFill>
              </a:uFill>
              <a:latin typeface="+mj-lt"/>
            </a:endParaRPr>
          </a:p>
        </p:txBody>
      </p:sp>
    </p:spTree>
    <p:extLst>
      <p:ext uri="{BB962C8B-B14F-4D97-AF65-F5344CB8AC3E}">
        <p14:creationId xmlns:p14="http://schemas.microsoft.com/office/powerpoint/2010/main" val="9248265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Shape 1"/>
          <p:cNvSpPr txBox="1"/>
          <p:nvPr/>
        </p:nvSpPr>
        <p:spPr>
          <a:xfrm>
            <a:off x="5588000" y="6237312"/>
            <a:ext cx="2720083" cy="384072"/>
          </a:xfrm>
          <a:prstGeom prst="rect">
            <a:avLst/>
          </a:prstGeom>
          <a:noFill/>
          <a:ln>
            <a:noFill/>
          </a:ln>
        </p:spPr>
        <p:txBody>
          <a:bodyPr anchor="ctr"/>
          <a:lstStyle/>
          <a:p>
            <a:pPr>
              <a:lnSpc>
                <a:spcPct val="100000"/>
              </a:lnSpc>
              <a:spcAft>
                <a:spcPts val="200"/>
              </a:spcAft>
            </a:pPr>
            <a:r>
              <a:rPr lang="pl-PL" sz="1200" b="1" dirty="0">
                <a:solidFill>
                  <a:srgbClr val="315D55"/>
                </a:solidFill>
                <a:uFill>
                  <a:solidFill>
                    <a:srgbClr val="FFFFFF"/>
                  </a:solidFill>
                </a:uFill>
                <a:latin typeface="+mj-lt"/>
              </a:rPr>
              <a:t>09 marca 2023 r.</a:t>
            </a:r>
          </a:p>
        </p:txBody>
      </p:sp>
      <p:sp>
        <p:nvSpPr>
          <p:cNvPr id="14" name="TextShape 1">
            <a:extLst>
              <a:ext uri="{FF2B5EF4-FFF2-40B4-BE49-F238E27FC236}">
                <a16:creationId xmlns:a16="http://schemas.microsoft.com/office/drawing/2014/main" id="{963D70C3-D710-4C39-A737-47D91A30C6C7}"/>
              </a:ext>
            </a:extLst>
          </p:cNvPr>
          <p:cNvSpPr txBox="1"/>
          <p:nvPr/>
        </p:nvSpPr>
        <p:spPr>
          <a:xfrm>
            <a:off x="6071286" y="161677"/>
            <a:ext cx="5791199" cy="364680"/>
          </a:xfrm>
          <a:prstGeom prst="rect">
            <a:avLst/>
          </a:prstGeom>
          <a:noFill/>
          <a:ln>
            <a:noFill/>
          </a:ln>
        </p:spPr>
        <p:txBody>
          <a:bodyPr anchor="ctr"/>
          <a:lstStyle/>
          <a:p>
            <a:pPr algn="r">
              <a:lnSpc>
                <a:spcPct val="100000"/>
              </a:lnSpc>
              <a:spcAft>
                <a:spcPts val="200"/>
              </a:spcAft>
            </a:pPr>
            <a:endParaRPr lang="pl-PL" sz="1200" b="1" dirty="0">
              <a:solidFill>
                <a:srgbClr val="315D55"/>
              </a:solidFill>
              <a:uFill>
                <a:solidFill>
                  <a:srgbClr val="FFFFFF"/>
                </a:solidFill>
              </a:uFill>
              <a:latin typeface="+mj-lt"/>
            </a:endParaRPr>
          </a:p>
        </p:txBody>
      </p:sp>
      <p:graphicFrame>
        <p:nvGraphicFramePr>
          <p:cNvPr id="3" name="Tabela 2"/>
          <p:cNvGraphicFramePr>
            <a:graphicFrameLocks noGrp="1"/>
          </p:cNvGraphicFramePr>
          <p:nvPr>
            <p:extLst>
              <p:ext uri="{D42A27DB-BD31-4B8C-83A1-F6EECF244321}">
                <p14:modId xmlns:p14="http://schemas.microsoft.com/office/powerpoint/2010/main" val="605730370"/>
              </p:ext>
            </p:extLst>
          </p:nvPr>
        </p:nvGraphicFramePr>
        <p:xfrm>
          <a:off x="451690" y="1088122"/>
          <a:ext cx="10807548" cy="4587423"/>
        </p:xfrm>
        <a:graphic>
          <a:graphicData uri="http://schemas.openxmlformats.org/drawingml/2006/table">
            <a:tbl>
              <a:tblPr firstRow="1" bandRow="1">
                <a:tableStyleId>{5C22544A-7EE6-4342-B048-85BDC9FD1C3A}</a:tableStyleId>
              </a:tblPr>
              <a:tblGrid>
                <a:gridCol w="1586430">
                  <a:extLst>
                    <a:ext uri="{9D8B030D-6E8A-4147-A177-3AD203B41FA5}">
                      <a16:colId xmlns:a16="http://schemas.microsoft.com/office/drawing/2014/main" val="20000"/>
                    </a:ext>
                  </a:extLst>
                </a:gridCol>
                <a:gridCol w="2225407">
                  <a:extLst>
                    <a:ext uri="{9D8B030D-6E8A-4147-A177-3AD203B41FA5}">
                      <a16:colId xmlns:a16="http://schemas.microsoft.com/office/drawing/2014/main" val="20001"/>
                    </a:ext>
                  </a:extLst>
                </a:gridCol>
                <a:gridCol w="1189822">
                  <a:extLst>
                    <a:ext uri="{9D8B030D-6E8A-4147-A177-3AD203B41FA5}">
                      <a16:colId xmlns:a16="http://schemas.microsoft.com/office/drawing/2014/main" val="20002"/>
                    </a:ext>
                  </a:extLst>
                </a:gridCol>
                <a:gridCol w="2203373">
                  <a:extLst>
                    <a:ext uri="{9D8B030D-6E8A-4147-A177-3AD203B41FA5}">
                      <a16:colId xmlns:a16="http://schemas.microsoft.com/office/drawing/2014/main" val="20003"/>
                    </a:ext>
                  </a:extLst>
                </a:gridCol>
                <a:gridCol w="1801258">
                  <a:extLst>
                    <a:ext uri="{9D8B030D-6E8A-4147-A177-3AD203B41FA5}">
                      <a16:colId xmlns:a16="http://schemas.microsoft.com/office/drawing/2014/main" val="20004"/>
                    </a:ext>
                  </a:extLst>
                </a:gridCol>
                <a:gridCol w="1801258">
                  <a:extLst>
                    <a:ext uri="{9D8B030D-6E8A-4147-A177-3AD203B41FA5}">
                      <a16:colId xmlns:a16="http://schemas.microsoft.com/office/drawing/2014/main" val="20005"/>
                    </a:ext>
                  </a:extLst>
                </a:gridCol>
              </a:tblGrid>
              <a:tr h="1112703">
                <a:tc rowSpan="2">
                  <a:txBody>
                    <a:bodyPr/>
                    <a:lstStyle/>
                    <a:p>
                      <a:pPr algn="ctr"/>
                      <a:endParaRPr lang="pl-PL" b="1" dirty="0"/>
                    </a:p>
                    <a:p>
                      <a:pPr algn="ctr"/>
                      <a:endParaRPr lang="pl-PL" b="1" dirty="0"/>
                    </a:p>
                    <a:p>
                      <a:pPr algn="ctr"/>
                      <a:r>
                        <a:rPr lang="pl-PL" b="1" dirty="0"/>
                        <a:t>Substancja</a:t>
                      </a:r>
                    </a:p>
                  </a:txBody>
                  <a:tcPr/>
                </a:tc>
                <a:tc gridSpan="2">
                  <a:txBody>
                    <a:bodyPr/>
                    <a:lstStyle/>
                    <a:p>
                      <a:pPr algn="ctr"/>
                      <a:endParaRPr lang="pl-PL" b="1" dirty="0"/>
                    </a:p>
                    <a:p>
                      <a:pPr algn="ctr"/>
                      <a:r>
                        <a:rPr lang="pl-PL" b="1" dirty="0"/>
                        <a:t>Emisja ze spalania 78 Mg/rok węgla kamiennego</a:t>
                      </a:r>
                    </a:p>
                  </a:txBody>
                  <a:tcPr/>
                </a:tc>
                <a:tc hMerge="1">
                  <a:txBody>
                    <a:bodyPr/>
                    <a:lstStyle/>
                    <a:p>
                      <a:pPr algn="ctr"/>
                      <a:endParaRPr lang="pl-PL" b="1" dirty="0"/>
                    </a:p>
                  </a:txBody>
                  <a:tcPr/>
                </a:tc>
                <a:tc gridSpan="2">
                  <a:txBody>
                    <a:bodyPr/>
                    <a:lstStyle/>
                    <a:p>
                      <a:pPr algn="ctr"/>
                      <a:endParaRPr lang="pl-PL" b="1" dirty="0"/>
                    </a:p>
                    <a:p>
                      <a:pPr algn="ctr"/>
                      <a:r>
                        <a:rPr lang="pl-PL" b="1" dirty="0"/>
                        <a:t>Emisja ze spalania 520 m</a:t>
                      </a:r>
                      <a:r>
                        <a:rPr lang="pl-PL" b="1" baseline="30000" dirty="0"/>
                        <a:t>3</a:t>
                      </a:r>
                      <a:r>
                        <a:rPr lang="pl-PL" b="1" dirty="0"/>
                        <a:t>/rok</a:t>
                      </a:r>
                      <a:r>
                        <a:rPr lang="pl-PL" b="1" baseline="0" dirty="0"/>
                        <a:t> gazu ziemnego</a:t>
                      </a:r>
                      <a:endParaRPr lang="pl-PL" b="1" dirty="0"/>
                    </a:p>
                  </a:txBody>
                  <a:tcPr/>
                </a:tc>
                <a:tc hMerge="1">
                  <a:txBody>
                    <a:bodyPr/>
                    <a:lstStyle/>
                    <a:p>
                      <a:pPr algn="ctr"/>
                      <a:endParaRPr lang="pl-PL" b="1" dirty="0"/>
                    </a:p>
                  </a:txBody>
                  <a:tcPr/>
                </a:tc>
                <a:tc rowSpan="2">
                  <a:txBody>
                    <a:bodyPr/>
                    <a:lstStyle/>
                    <a:p>
                      <a:pPr algn="ctr"/>
                      <a:endParaRPr lang="pl-PL" b="1" dirty="0"/>
                    </a:p>
                    <a:p>
                      <a:pPr algn="ctr"/>
                      <a:r>
                        <a:rPr lang="pl-PL" b="1" dirty="0"/>
                        <a:t>Planowana redukcja </a:t>
                      </a:r>
                    </a:p>
                    <a:p>
                      <a:pPr algn="ctr"/>
                      <a:endParaRPr lang="pl-PL" b="1" dirty="0"/>
                    </a:p>
                    <a:p>
                      <a:pPr algn="ctr"/>
                      <a:r>
                        <a:rPr lang="pl-PL" b="1" dirty="0"/>
                        <a:t>[Mg/rok]</a:t>
                      </a:r>
                    </a:p>
                    <a:p>
                      <a:pPr algn="ctr"/>
                      <a:r>
                        <a:rPr lang="pl-PL" b="1" dirty="0"/>
                        <a:t>[%]</a:t>
                      </a:r>
                    </a:p>
                  </a:txBody>
                  <a:tcPr/>
                </a:tc>
                <a:extLst>
                  <a:ext uri="{0D108BD9-81ED-4DB2-BD59-A6C34878D82A}">
                    <a16:rowId xmlns:a16="http://schemas.microsoft.com/office/drawing/2014/main" val="10000"/>
                  </a:ext>
                </a:extLst>
              </a:tr>
              <a:tr h="471563">
                <a:tc vMerge="1">
                  <a:txBody>
                    <a:bodyPr/>
                    <a:lstStyle/>
                    <a:p>
                      <a:pPr algn="ctr"/>
                      <a:endParaRPr lang="pl-PL" b="1" dirty="0"/>
                    </a:p>
                  </a:txBody>
                  <a:tcPr/>
                </a:tc>
                <a:tc>
                  <a:txBody>
                    <a:bodyPr/>
                    <a:lstStyle/>
                    <a:p>
                      <a:pPr algn="ctr"/>
                      <a:r>
                        <a:rPr lang="pl-PL" b="1" dirty="0"/>
                        <a:t>Wskaźnik emisji dla węgla kamiennego</a:t>
                      </a:r>
                    </a:p>
                    <a:p>
                      <a:pPr algn="ctr"/>
                      <a:r>
                        <a:rPr lang="pl-PL" b="1" dirty="0"/>
                        <a:t>[g/Mg]</a:t>
                      </a:r>
                    </a:p>
                  </a:txBody>
                  <a:tcPr/>
                </a:tc>
                <a:tc>
                  <a:txBody>
                    <a:bodyPr/>
                    <a:lstStyle/>
                    <a:p>
                      <a:pPr algn="ctr"/>
                      <a:r>
                        <a:rPr lang="pl-PL" b="1" dirty="0"/>
                        <a:t>Emisja </a:t>
                      </a:r>
                    </a:p>
                    <a:p>
                      <a:pPr algn="ctr"/>
                      <a:r>
                        <a:rPr lang="pl-PL" b="1" dirty="0"/>
                        <a:t>[Mg/rok]</a:t>
                      </a:r>
                    </a:p>
                  </a:txBody>
                  <a:tcPr/>
                </a:tc>
                <a:tc>
                  <a:txBody>
                    <a:bodyPr/>
                    <a:lstStyle/>
                    <a:p>
                      <a:pPr algn="ctr"/>
                      <a:r>
                        <a:rPr lang="pl-PL" b="1" dirty="0"/>
                        <a:t>Wskaźnik emisji dla gazu ziemnego </a:t>
                      </a:r>
                    </a:p>
                    <a:p>
                      <a:pPr algn="ctr"/>
                      <a:r>
                        <a:rPr lang="pl-PL" b="1" dirty="0"/>
                        <a:t>[g/m3]</a:t>
                      </a:r>
                    </a:p>
                  </a:txBody>
                  <a:tcPr/>
                </a:tc>
                <a:tc>
                  <a:txBody>
                    <a:bodyPr/>
                    <a:lstStyle/>
                    <a:p>
                      <a:pPr algn="ctr"/>
                      <a:r>
                        <a:rPr lang="pl-PL" b="1" dirty="0"/>
                        <a:t>Emisja </a:t>
                      </a:r>
                    </a:p>
                    <a:p>
                      <a:pPr algn="ctr"/>
                      <a:r>
                        <a:rPr lang="pl-PL" b="1" dirty="0"/>
                        <a:t>[Mg/rok]</a:t>
                      </a:r>
                    </a:p>
                  </a:txBody>
                  <a:tcPr/>
                </a:tc>
                <a:tc vMerge="1">
                  <a:txBody>
                    <a:bodyPr/>
                    <a:lstStyle/>
                    <a:p>
                      <a:pPr algn="ctr"/>
                      <a:endParaRPr lang="pl-PL" b="1" dirty="0"/>
                    </a:p>
                  </a:txBody>
                  <a:tcPr/>
                </a:tc>
                <a:extLst>
                  <a:ext uri="{0D108BD9-81ED-4DB2-BD59-A6C34878D82A}">
                    <a16:rowId xmlns:a16="http://schemas.microsoft.com/office/drawing/2014/main" val="10001"/>
                  </a:ext>
                </a:extLst>
              </a:tr>
              <a:tr h="471563">
                <a:tc>
                  <a:txBody>
                    <a:bodyPr/>
                    <a:lstStyle/>
                    <a:p>
                      <a:r>
                        <a:rPr lang="pl-PL" dirty="0"/>
                        <a:t>Pył ogółem</a:t>
                      </a:r>
                    </a:p>
                  </a:txBody>
                  <a:tcPr/>
                </a:tc>
                <a:tc>
                  <a:txBody>
                    <a:bodyPr/>
                    <a:lstStyle/>
                    <a:p>
                      <a:r>
                        <a:rPr lang="pl-PL" dirty="0"/>
                        <a:t>1000*Ar</a:t>
                      </a:r>
                      <a:r>
                        <a:rPr lang="pl-PL" baseline="30000" dirty="0"/>
                        <a:t>(1)</a:t>
                      </a:r>
                      <a:r>
                        <a:rPr lang="pl-PL" baseline="0" dirty="0"/>
                        <a:t> = 10000</a:t>
                      </a:r>
                      <a:endParaRPr lang="pl-PL" dirty="0"/>
                    </a:p>
                  </a:txBody>
                  <a:tcPr/>
                </a:tc>
                <a:tc>
                  <a:txBody>
                    <a:bodyPr/>
                    <a:lstStyle/>
                    <a:p>
                      <a:r>
                        <a:rPr lang="pl-PL" dirty="0"/>
                        <a:t>0,780</a:t>
                      </a:r>
                    </a:p>
                  </a:txBody>
                  <a:tcPr/>
                </a:tc>
                <a:tc>
                  <a:txBody>
                    <a:bodyPr/>
                    <a:lstStyle/>
                    <a:p>
                      <a:r>
                        <a:rPr lang="pl-PL" dirty="0"/>
                        <a:t>0,0005</a:t>
                      </a:r>
                    </a:p>
                  </a:txBody>
                  <a:tcPr/>
                </a:tc>
                <a:tc>
                  <a:txBody>
                    <a:bodyPr/>
                    <a:lstStyle/>
                    <a:p>
                      <a:r>
                        <a:rPr lang="pl-PL" dirty="0"/>
                        <a:t>0,00000026</a:t>
                      </a:r>
                    </a:p>
                  </a:txBody>
                  <a:tcPr/>
                </a:tc>
                <a:tc>
                  <a:txBody>
                    <a:bodyPr/>
                    <a:lstStyle/>
                    <a:p>
                      <a:r>
                        <a:rPr lang="pl-PL" dirty="0"/>
                        <a:t>0,7799974</a:t>
                      </a:r>
                    </a:p>
                    <a:p>
                      <a:r>
                        <a:rPr lang="pl-PL" dirty="0"/>
                        <a:t>131,1%</a:t>
                      </a:r>
                    </a:p>
                  </a:txBody>
                  <a:tcPr/>
                </a:tc>
                <a:extLst>
                  <a:ext uri="{0D108BD9-81ED-4DB2-BD59-A6C34878D82A}">
                    <a16:rowId xmlns:a16="http://schemas.microsoft.com/office/drawing/2014/main" val="10002"/>
                  </a:ext>
                </a:extLst>
              </a:tr>
              <a:tr h="471563">
                <a:tc>
                  <a:txBody>
                    <a:bodyPr/>
                    <a:lstStyle/>
                    <a:p>
                      <a:r>
                        <a:rPr lang="pl-PL" dirty="0"/>
                        <a:t>Pył zaw. PM10</a:t>
                      </a:r>
                    </a:p>
                  </a:txBody>
                  <a:tcPr/>
                </a:tc>
                <a:tc>
                  <a:txBody>
                    <a:bodyPr/>
                    <a:lstStyle/>
                    <a:p>
                      <a:r>
                        <a:rPr lang="pl-PL" dirty="0"/>
                        <a:t>99,7%</a:t>
                      </a:r>
                      <a:r>
                        <a:rPr lang="pl-PL" baseline="0" dirty="0"/>
                        <a:t> pyłu ogółem</a:t>
                      </a:r>
                      <a:endParaRPr lang="pl-PL" dirty="0"/>
                    </a:p>
                  </a:txBody>
                  <a:tcPr/>
                </a:tc>
                <a:tc>
                  <a:txBody>
                    <a:bodyPr/>
                    <a:lstStyle/>
                    <a:p>
                      <a:r>
                        <a:rPr lang="pl-PL" dirty="0"/>
                        <a:t>0,778</a:t>
                      </a:r>
                    </a:p>
                  </a:txBody>
                  <a:tcPr/>
                </a:tc>
                <a:tc>
                  <a:txBody>
                    <a:bodyPr/>
                    <a:lstStyle/>
                    <a:p>
                      <a:r>
                        <a:rPr lang="pl-PL" dirty="0"/>
                        <a:t>99,4% pyłu ogółem</a:t>
                      </a:r>
                    </a:p>
                  </a:txBody>
                  <a:tcPr/>
                </a:tc>
                <a:tc>
                  <a:txBody>
                    <a:bodyPr/>
                    <a:lstStyle/>
                    <a:p>
                      <a:r>
                        <a:rPr lang="pl-PL" dirty="0"/>
                        <a:t>0,000000258</a:t>
                      </a:r>
                    </a:p>
                  </a:txBody>
                  <a:tcPr/>
                </a:tc>
                <a:tc>
                  <a:txBody>
                    <a:bodyPr/>
                    <a:lstStyle/>
                    <a:p>
                      <a:r>
                        <a:rPr lang="pl-PL" dirty="0"/>
                        <a:t>0,777997420</a:t>
                      </a:r>
                    </a:p>
                    <a:p>
                      <a:r>
                        <a:rPr lang="pl-PL" dirty="0"/>
                        <a:t>134,1%</a:t>
                      </a:r>
                    </a:p>
                  </a:txBody>
                  <a:tcPr/>
                </a:tc>
                <a:extLst>
                  <a:ext uri="{0D108BD9-81ED-4DB2-BD59-A6C34878D82A}">
                    <a16:rowId xmlns:a16="http://schemas.microsoft.com/office/drawing/2014/main" val="10003"/>
                  </a:ext>
                </a:extLst>
              </a:tr>
              <a:tr h="471563">
                <a:tc>
                  <a:txBody>
                    <a:bodyPr/>
                    <a:lstStyle/>
                    <a:p>
                      <a:r>
                        <a:rPr lang="pl-PL" dirty="0"/>
                        <a:t>Pył zaw.</a:t>
                      </a:r>
                      <a:r>
                        <a:rPr lang="pl-PL" baseline="0" dirty="0"/>
                        <a:t> PM2,5</a:t>
                      </a:r>
                      <a:endParaRPr lang="pl-PL" dirty="0"/>
                    </a:p>
                  </a:txBody>
                  <a:tcPr/>
                </a:tc>
                <a:tc>
                  <a:txBody>
                    <a:bodyPr/>
                    <a:lstStyle/>
                    <a:p>
                      <a:r>
                        <a:rPr lang="pl-PL" dirty="0"/>
                        <a:t>96,3% pyłu PM10</a:t>
                      </a:r>
                    </a:p>
                  </a:txBody>
                  <a:tcPr/>
                </a:tc>
                <a:tc>
                  <a:txBody>
                    <a:bodyPr/>
                    <a:lstStyle/>
                    <a:p>
                      <a:r>
                        <a:rPr lang="pl-PL" dirty="0"/>
                        <a:t>0,749</a:t>
                      </a:r>
                    </a:p>
                  </a:txBody>
                  <a:tcPr/>
                </a:tc>
                <a:tc>
                  <a:txBody>
                    <a:bodyPr/>
                    <a:lstStyle/>
                    <a:p>
                      <a:r>
                        <a:rPr lang="pl-PL" dirty="0"/>
                        <a:t>99,8% pyłu PM10</a:t>
                      </a:r>
                    </a:p>
                  </a:txBody>
                  <a:tcPr/>
                </a:tc>
                <a:tc>
                  <a:txBody>
                    <a:bodyPr/>
                    <a:lstStyle/>
                    <a:p>
                      <a:r>
                        <a:rPr lang="pl-PL" dirty="0"/>
                        <a:t>0,0000002579</a:t>
                      </a:r>
                    </a:p>
                  </a:txBody>
                  <a:tcPr/>
                </a:tc>
                <a:tc>
                  <a:txBody>
                    <a:bodyPr/>
                    <a:lstStyle/>
                    <a:p>
                      <a:r>
                        <a:rPr lang="pl-PL" dirty="0"/>
                        <a:t>0,749214</a:t>
                      </a:r>
                    </a:p>
                    <a:p>
                      <a:r>
                        <a:rPr lang="pl-PL" dirty="0"/>
                        <a:t>130,3%</a:t>
                      </a:r>
                    </a:p>
                  </a:txBody>
                  <a:tcPr/>
                </a:tc>
                <a:extLst>
                  <a:ext uri="{0D108BD9-81ED-4DB2-BD59-A6C34878D82A}">
                    <a16:rowId xmlns:a16="http://schemas.microsoft.com/office/drawing/2014/main" val="10004"/>
                  </a:ext>
                </a:extLst>
              </a:tr>
              <a:tr h="471563">
                <a:tc>
                  <a:txBody>
                    <a:bodyPr/>
                    <a:lstStyle/>
                    <a:p>
                      <a:r>
                        <a:rPr lang="pl-PL" dirty="0" err="1"/>
                        <a:t>Benzo</a:t>
                      </a:r>
                      <a:r>
                        <a:rPr lang="pl-PL" dirty="0"/>
                        <a:t>(a)</a:t>
                      </a:r>
                      <a:r>
                        <a:rPr lang="pl-PL" dirty="0" err="1"/>
                        <a:t>piren</a:t>
                      </a:r>
                      <a:endParaRPr lang="pl-PL" dirty="0"/>
                    </a:p>
                  </a:txBody>
                  <a:tcPr/>
                </a:tc>
                <a:tc>
                  <a:txBody>
                    <a:bodyPr/>
                    <a:lstStyle/>
                    <a:p>
                      <a:r>
                        <a:rPr lang="pl-PL" dirty="0"/>
                        <a:t>0,35 g/GJ</a:t>
                      </a:r>
                    </a:p>
                    <a:p>
                      <a:r>
                        <a:rPr lang="pl-PL" dirty="0"/>
                        <a:t>0,07792</a:t>
                      </a:r>
                      <a:r>
                        <a:rPr lang="pl-PL" baseline="0" dirty="0"/>
                        <a:t> g/kg</a:t>
                      </a:r>
                      <a:endParaRPr lang="pl-PL" dirty="0"/>
                    </a:p>
                  </a:txBody>
                  <a:tcPr/>
                </a:tc>
                <a:tc>
                  <a:txBody>
                    <a:bodyPr/>
                    <a:lstStyle/>
                    <a:p>
                      <a:r>
                        <a:rPr lang="pl-PL" dirty="0"/>
                        <a:t>0,06078</a:t>
                      </a:r>
                    </a:p>
                  </a:txBody>
                  <a:tcPr/>
                </a:tc>
                <a:tc>
                  <a:txBody>
                    <a:bodyPr/>
                    <a:lstStyle/>
                    <a:p>
                      <a:r>
                        <a:rPr lang="pl-PL" dirty="0"/>
                        <a:t>8*10</a:t>
                      </a:r>
                      <a:r>
                        <a:rPr lang="pl-PL" baseline="30000" dirty="0"/>
                        <a:t>-7</a:t>
                      </a:r>
                      <a:r>
                        <a:rPr lang="pl-PL" baseline="0" dirty="0"/>
                        <a:t> g/GJ</a:t>
                      </a:r>
                    </a:p>
                    <a:p>
                      <a:r>
                        <a:rPr lang="pl-PL" baseline="0" dirty="0"/>
                        <a:t>0,000416 g/m</a:t>
                      </a:r>
                      <a:r>
                        <a:rPr lang="pl-PL" baseline="30000" dirty="0"/>
                        <a:t>3</a:t>
                      </a:r>
                    </a:p>
                  </a:txBody>
                  <a:tcPr/>
                </a:tc>
                <a:tc>
                  <a:txBody>
                    <a:bodyPr/>
                    <a:lstStyle/>
                    <a:p>
                      <a:r>
                        <a:rPr lang="pl-PL" dirty="0"/>
                        <a:t>0,00000022</a:t>
                      </a:r>
                    </a:p>
                  </a:txBody>
                  <a:tcPr/>
                </a:tc>
                <a:tc>
                  <a:txBody>
                    <a:bodyPr/>
                    <a:lstStyle/>
                    <a:p>
                      <a:r>
                        <a:rPr lang="pl-PL" dirty="0"/>
                        <a:t>0,0607778</a:t>
                      </a:r>
                    </a:p>
                    <a:p>
                      <a:r>
                        <a:rPr lang="pl-PL" dirty="0"/>
                        <a:t>20259,9%</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782564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BC1631-D3BC-485F-BF51-10430748CA24}"/>
              </a:ext>
            </a:extLst>
          </p:cNvPr>
          <p:cNvSpPr>
            <a:spLocks noGrp="1"/>
          </p:cNvSpPr>
          <p:nvPr>
            <p:ph type="title"/>
          </p:nvPr>
        </p:nvSpPr>
        <p:spPr>
          <a:xfrm>
            <a:off x="346063" y="1155361"/>
            <a:ext cx="11702185" cy="4452947"/>
          </a:xfrm>
        </p:spPr>
        <p:txBody>
          <a:bodyPr>
            <a:normAutofit/>
          </a:bodyPr>
          <a:lstStyle/>
          <a:p>
            <a:pPr marL="342900" indent="-342900"/>
            <a:r>
              <a:rPr lang="pl-PL" sz="2800" b="1" dirty="0">
                <a:latin typeface="+mn-lt"/>
              </a:rPr>
              <a:t>4. Weryfikacja przedstawionego rozliczenia redukcji ilości substancji objętych  postępowaniem kompensacyjnym. </a:t>
            </a:r>
            <a:br>
              <a:rPr lang="pl-PL" sz="2800" b="1" dirty="0">
                <a:latin typeface="+mn-lt"/>
              </a:rPr>
            </a:br>
            <a:br>
              <a:rPr lang="pl-PL" sz="2800" b="1" dirty="0">
                <a:latin typeface="+mn-lt"/>
              </a:rPr>
            </a:br>
            <a:r>
              <a:rPr lang="pl-PL" sz="2800" dirty="0">
                <a:latin typeface="+mn-lt"/>
              </a:rPr>
              <a:t>W przedmiotowym postępowaniu kompensacyjnym, dokonano redukcji ilości substancji zanieczyszczających powietrze, dla których standard jakości powietrza został przekroczony, (tj. pyłu PM10 i PM2,5 oraz </a:t>
            </a:r>
            <a:r>
              <a:rPr lang="pl-PL" sz="2800" dirty="0" err="1">
                <a:latin typeface="+mn-lt"/>
              </a:rPr>
              <a:t>benzo</a:t>
            </a:r>
            <a:r>
              <a:rPr lang="pl-PL" sz="2800" dirty="0">
                <a:latin typeface="+mn-lt"/>
              </a:rPr>
              <a:t>(a)</a:t>
            </a:r>
            <a:r>
              <a:rPr lang="pl-PL" sz="2800" dirty="0" err="1">
                <a:latin typeface="+mn-lt"/>
              </a:rPr>
              <a:t>pirenu</a:t>
            </a:r>
            <a:r>
              <a:rPr lang="pl-PL" sz="2800" dirty="0">
                <a:latin typeface="+mn-lt"/>
              </a:rPr>
              <a:t>)), </a:t>
            </a:r>
            <a:r>
              <a:rPr lang="pl-PL" sz="2800" b="1" dirty="0">
                <a:latin typeface="+mn-lt"/>
              </a:rPr>
              <a:t>poprzez zredukowanie ilości tych substancji wprowadzanych do powietrza z instalacji spalania paliw stałych eksploatowanych w ramach zwykłego korzystania ze środowiska przez osoby fizyczne niebędące przedsiębiorcami, usytuowanych na terenie gminy, w której planowana jest eksploatacja przedmiotowej instalacji do produkcji olejów bazowych.</a:t>
            </a:r>
            <a:endParaRPr lang="pl-PL" sz="2800" dirty="0">
              <a:latin typeface="+mn-lt"/>
            </a:endParaRPr>
          </a:p>
        </p:txBody>
      </p:sp>
      <p:sp>
        <p:nvSpPr>
          <p:cNvPr id="8" name="TextShape 1"/>
          <p:cNvSpPr txBox="1"/>
          <p:nvPr/>
        </p:nvSpPr>
        <p:spPr>
          <a:xfrm>
            <a:off x="5588000" y="6237312"/>
            <a:ext cx="2720083" cy="384072"/>
          </a:xfrm>
          <a:prstGeom prst="rect">
            <a:avLst/>
          </a:prstGeom>
          <a:noFill/>
          <a:ln>
            <a:noFill/>
          </a:ln>
        </p:spPr>
        <p:txBody>
          <a:bodyPr anchor="ctr"/>
          <a:lstStyle/>
          <a:p>
            <a:pPr>
              <a:lnSpc>
                <a:spcPct val="100000"/>
              </a:lnSpc>
              <a:spcAft>
                <a:spcPts val="200"/>
              </a:spcAft>
            </a:pPr>
            <a:r>
              <a:rPr lang="pl-PL" sz="1200" b="1" dirty="0">
                <a:solidFill>
                  <a:srgbClr val="315D55"/>
                </a:solidFill>
                <a:uFill>
                  <a:solidFill>
                    <a:srgbClr val="FFFFFF"/>
                  </a:solidFill>
                </a:uFill>
                <a:latin typeface="+mj-lt"/>
              </a:rPr>
              <a:t>09 marca 2023 r.</a:t>
            </a:r>
          </a:p>
        </p:txBody>
      </p:sp>
      <p:sp>
        <p:nvSpPr>
          <p:cNvPr id="14" name="TextShape 1">
            <a:extLst>
              <a:ext uri="{FF2B5EF4-FFF2-40B4-BE49-F238E27FC236}">
                <a16:creationId xmlns:a16="http://schemas.microsoft.com/office/drawing/2014/main" id="{963D70C3-D710-4C39-A737-47D91A30C6C7}"/>
              </a:ext>
            </a:extLst>
          </p:cNvPr>
          <p:cNvSpPr txBox="1"/>
          <p:nvPr/>
        </p:nvSpPr>
        <p:spPr>
          <a:xfrm>
            <a:off x="6071286" y="161677"/>
            <a:ext cx="5791199" cy="364680"/>
          </a:xfrm>
          <a:prstGeom prst="rect">
            <a:avLst/>
          </a:prstGeom>
          <a:noFill/>
          <a:ln>
            <a:noFill/>
          </a:ln>
        </p:spPr>
        <p:txBody>
          <a:bodyPr anchor="ctr"/>
          <a:lstStyle/>
          <a:p>
            <a:pPr algn="r">
              <a:lnSpc>
                <a:spcPct val="100000"/>
              </a:lnSpc>
              <a:spcAft>
                <a:spcPts val="200"/>
              </a:spcAft>
            </a:pPr>
            <a:endParaRPr lang="pl-PL" sz="1200" b="1" dirty="0">
              <a:solidFill>
                <a:srgbClr val="315D55"/>
              </a:solidFill>
              <a:uFill>
                <a:solidFill>
                  <a:srgbClr val="FFFFFF"/>
                </a:solidFill>
              </a:uFill>
              <a:latin typeface="+mj-lt"/>
            </a:endParaRPr>
          </a:p>
        </p:txBody>
      </p:sp>
    </p:spTree>
    <p:extLst>
      <p:ext uri="{BB962C8B-B14F-4D97-AF65-F5344CB8AC3E}">
        <p14:creationId xmlns:p14="http://schemas.microsoft.com/office/powerpoint/2010/main" val="13178328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BC1631-D3BC-485F-BF51-10430748CA24}"/>
              </a:ext>
            </a:extLst>
          </p:cNvPr>
          <p:cNvSpPr>
            <a:spLocks noGrp="1"/>
          </p:cNvSpPr>
          <p:nvPr>
            <p:ph type="title"/>
          </p:nvPr>
        </p:nvSpPr>
        <p:spPr>
          <a:xfrm>
            <a:off x="346063" y="1155361"/>
            <a:ext cx="11702185" cy="4452947"/>
          </a:xfrm>
        </p:spPr>
        <p:txBody>
          <a:bodyPr>
            <a:normAutofit/>
          </a:bodyPr>
          <a:lstStyle/>
          <a:p>
            <a:r>
              <a:rPr lang="pl-PL" sz="2800" b="1" dirty="0">
                <a:latin typeface="+mn-lt"/>
              </a:rPr>
              <a:t>5. Potwierdzenie redukcji ilości pyłu zawieszonego PM10, pyłu zawieszonego PM2,5 oraz </a:t>
            </a:r>
            <a:r>
              <a:rPr lang="pl-PL" sz="2800" b="1" dirty="0" err="1">
                <a:latin typeface="+mn-lt"/>
              </a:rPr>
              <a:t>benzo</a:t>
            </a:r>
            <a:r>
              <a:rPr lang="pl-PL" sz="2800" b="1" dirty="0">
                <a:latin typeface="+mn-lt"/>
              </a:rPr>
              <a:t>(a)</a:t>
            </a:r>
            <a:r>
              <a:rPr lang="pl-PL" sz="2800" b="1" dirty="0" err="1">
                <a:latin typeface="+mn-lt"/>
              </a:rPr>
              <a:t>pirenu</a:t>
            </a:r>
            <a:r>
              <a:rPr lang="pl-PL" sz="2800" b="1" dirty="0">
                <a:latin typeface="+mn-lt"/>
              </a:rPr>
              <a:t>, wprowadzanych do powietrza z instalacji spalania paliw stałych w ramach zwykłego korzystania ze środowiska zaświadczeniem Prezydent Miasta Kędzierzyn-Koźle.</a:t>
            </a:r>
            <a:endParaRPr lang="pl-PL" sz="2800" dirty="0">
              <a:solidFill>
                <a:srgbClr val="60A52B"/>
              </a:solidFill>
              <a:latin typeface="+mn-lt"/>
            </a:endParaRPr>
          </a:p>
        </p:txBody>
      </p:sp>
      <p:sp>
        <p:nvSpPr>
          <p:cNvPr id="8" name="TextShape 1"/>
          <p:cNvSpPr txBox="1"/>
          <p:nvPr/>
        </p:nvSpPr>
        <p:spPr>
          <a:xfrm>
            <a:off x="5588000" y="6237312"/>
            <a:ext cx="2720083" cy="384072"/>
          </a:xfrm>
          <a:prstGeom prst="rect">
            <a:avLst/>
          </a:prstGeom>
          <a:noFill/>
          <a:ln>
            <a:noFill/>
          </a:ln>
        </p:spPr>
        <p:txBody>
          <a:bodyPr anchor="ctr"/>
          <a:lstStyle/>
          <a:p>
            <a:pPr>
              <a:lnSpc>
                <a:spcPct val="100000"/>
              </a:lnSpc>
              <a:spcAft>
                <a:spcPts val="200"/>
              </a:spcAft>
            </a:pPr>
            <a:r>
              <a:rPr lang="pl-PL" sz="1200" b="1" dirty="0">
                <a:solidFill>
                  <a:srgbClr val="315D55"/>
                </a:solidFill>
                <a:uFill>
                  <a:solidFill>
                    <a:srgbClr val="FFFFFF"/>
                  </a:solidFill>
                </a:uFill>
                <a:latin typeface="+mj-lt"/>
              </a:rPr>
              <a:t>09 marca 2023 r.</a:t>
            </a:r>
          </a:p>
        </p:txBody>
      </p:sp>
      <p:sp>
        <p:nvSpPr>
          <p:cNvPr id="14" name="TextShape 1">
            <a:extLst>
              <a:ext uri="{FF2B5EF4-FFF2-40B4-BE49-F238E27FC236}">
                <a16:creationId xmlns:a16="http://schemas.microsoft.com/office/drawing/2014/main" id="{963D70C3-D710-4C39-A737-47D91A30C6C7}"/>
              </a:ext>
            </a:extLst>
          </p:cNvPr>
          <p:cNvSpPr txBox="1"/>
          <p:nvPr/>
        </p:nvSpPr>
        <p:spPr>
          <a:xfrm>
            <a:off x="6071286" y="161677"/>
            <a:ext cx="5791199" cy="364680"/>
          </a:xfrm>
          <a:prstGeom prst="rect">
            <a:avLst/>
          </a:prstGeom>
          <a:noFill/>
          <a:ln>
            <a:noFill/>
          </a:ln>
        </p:spPr>
        <p:txBody>
          <a:bodyPr anchor="ctr"/>
          <a:lstStyle/>
          <a:p>
            <a:pPr algn="r">
              <a:lnSpc>
                <a:spcPct val="100000"/>
              </a:lnSpc>
              <a:spcAft>
                <a:spcPts val="200"/>
              </a:spcAft>
            </a:pPr>
            <a:endParaRPr lang="pl-PL" sz="1200" b="1" dirty="0">
              <a:solidFill>
                <a:srgbClr val="315D55"/>
              </a:solidFill>
              <a:uFill>
                <a:solidFill>
                  <a:srgbClr val="FFFFFF"/>
                </a:solidFill>
              </a:uFill>
              <a:latin typeface="+mj-lt"/>
            </a:endParaRPr>
          </a:p>
        </p:txBody>
      </p:sp>
    </p:spTree>
    <p:extLst>
      <p:ext uri="{BB962C8B-B14F-4D97-AF65-F5344CB8AC3E}">
        <p14:creationId xmlns:p14="http://schemas.microsoft.com/office/powerpoint/2010/main" val="19658875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BC1631-D3BC-485F-BF51-10430748CA24}"/>
              </a:ext>
            </a:extLst>
          </p:cNvPr>
          <p:cNvSpPr>
            <a:spLocks noGrp="1"/>
          </p:cNvSpPr>
          <p:nvPr>
            <p:ph type="title"/>
          </p:nvPr>
        </p:nvSpPr>
        <p:spPr>
          <a:xfrm>
            <a:off x="346063" y="1155361"/>
            <a:ext cx="11702185" cy="4452947"/>
          </a:xfrm>
        </p:spPr>
        <p:txBody>
          <a:bodyPr>
            <a:normAutofit/>
          </a:bodyPr>
          <a:lstStyle/>
          <a:p>
            <a:r>
              <a:rPr lang="pl-PL" sz="2800" b="1" u="sng" dirty="0">
                <a:latin typeface="+mn-lt"/>
              </a:rPr>
              <a:t>Zaświadczenie organu potwierdzające</a:t>
            </a:r>
            <a:r>
              <a:rPr lang="pl-PL" sz="2800" dirty="0">
                <a:latin typeface="+mn-lt"/>
              </a:rPr>
              <a:t>, że:</a:t>
            </a:r>
            <a:br>
              <a:rPr lang="pl-PL" sz="2800" dirty="0">
                <a:latin typeface="+mn-lt"/>
              </a:rPr>
            </a:br>
            <a:br>
              <a:rPr lang="pl-PL" sz="2800" dirty="0">
                <a:latin typeface="+mn-lt"/>
              </a:rPr>
            </a:br>
            <a:r>
              <a:rPr lang="pl-PL" sz="2800" dirty="0">
                <a:latin typeface="+mn-lt"/>
              </a:rPr>
              <a:t>1) 	nastąpiła trwała redukcja ilości substancji, dla której standard jakości 	powietrza został przekroczony, wprowadzanej do powietrza z instalacji 	spalania paliw stałych eksploatowanych w ramach zwykłego korzystania 	ze środowiska przez osoby fizyczne niebędące przedsiębiorcami – trwała 	redukcja pyłów PM10 i PM2,5 oraz </a:t>
            </a:r>
            <a:r>
              <a:rPr lang="pl-PL" sz="2800" dirty="0" err="1">
                <a:latin typeface="+mn-lt"/>
              </a:rPr>
              <a:t>benzo</a:t>
            </a:r>
            <a:r>
              <a:rPr lang="pl-PL" sz="2800" dirty="0">
                <a:latin typeface="+mn-lt"/>
              </a:rPr>
              <a:t>(a)</a:t>
            </a:r>
            <a:r>
              <a:rPr lang="pl-PL" sz="2800" dirty="0" err="1">
                <a:latin typeface="+mn-lt"/>
              </a:rPr>
              <a:t>pirenu</a:t>
            </a:r>
            <a:r>
              <a:rPr lang="pl-PL" sz="2800" dirty="0">
                <a:latin typeface="+mn-lt"/>
              </a:rPr>
              <a:t> wprowadzanych do 	powietrza, </a:t>
            </a:r>
          </a:p>
        </p:txBody>
      </p:sp>
      <p:sp>
        <p:nvSpPr>
          <p:cNvPr id="8" name="TextShape 1"/>
          <p:cNvSpPr txBox="1"/>
          <p:nvPr/>
        </p:nvSpPr>
        <p:spPr>
          <a:xfrm>
            <a:off x="5588000" y="6237312"/>
            <a:ext cx="2720083" cy="384072"/>
          </a:xfrm>
          <a:prstGeom prst="rect">
            <a:avLst/>
          </a:prstGeom>
          <a:noFill/>
          <a:ln>
            <a:noFill/>
          </a:ln>
        </p:spPr>
        <p:txBody>
          <a:bodyPr anchor="ctr"/>
          <a:lstStyle/>
          <a:p>
            <a:pPr>
              <a:lnSpc>
                <a:spcPct val="100000"/>
              </a:lnSpc>
              <a:spcAft>
                <a:spcPts val="200"/>
              </a:spcAft>
            </a:pPr>
            <a:r>
              <a:rPr lang="pl-PL" sz="1200" b="1" dirty="0">
                <a:solidFill>
                  <a:srgbClr val="315D55"/>
                </a:solidFill>
                <a:uFill>
                  <a:solidFill>
                    <a:srgbClr val="FFFFFF"/>
                  </a:solidFill>
                </a:uFill>
                <a:latin typeface="+mj-lt"/>
              </a:rPr>
              <a:t>09 marca 2023 r.</a:t>
            </a:r>
          </a:p>
        </p:txBody>
      </p:sp>
      <p:sp>
        <p:nvSpPr>
          <p:cNvPr id="14" name="TextShape 1">
            <a:extLst>
              <a:ext uri="{FF2B5EF4-FFF2-40B4-BE49-F238E27FC236}">
                <a16:creationId xmlns:a16="http://schemas.microsoft.com/office/drawing/2014/main" id="{963D70C3-D710-4C39-A737-47D91A30C6C7}"/>
              </a:ext>
            </a:extLst>
          </p:cNvPr>
          <p:cNvSpPr txBox="1"/>
          <p:nvPr/>
        </p:nvSpPr>
        <p:spPr>
          <a:xfrm>
            <a:off x="6071286" y="161677"/>
            <a:ext cx="5791199" cy="364680"/>
          </a:xfrm>
          <a:prstGeom prst="rect">
            <a:avLst/>
          </a:prstGeom>
          <a:noFill/>
          <a:ln>
            <a:noFill/>
          </a:ln>
        </p:spPr>
        <p:txBody>
          <a:bodyPr anchor="ctr"/>
          <a:lstStyle/>
          <a:p>
            <a:pPr algn="r">
              <a:lnSpc>
                <a:spcPct val="100000"/>
              </a:lnSpc>
              <a:spcAft>
                <a:spcPts val="200"/>
              </a:spcAft>
            </a:pPr>
            <a:endParaRPr lang="pl-PL" sz="1200" b="1" dirty="0">
              <a:solidFill>
                <a:srgbClr val="315D55"/>
              </a:solidFill>
              <a:uFill>
                <a:solidFill>
                  <a:srgbClr val="FFFFFF"/>
                </a:solidFill>
              </a:uFill>
              <a:latin typeface="+mj-lt"/>
            </a:endParaRPr>
          </a:p>
        </p:txBody>
      </p:sp>
    </p:spTree>
    <p:extLst>
      <p:ext uri="{BB962C8B-B14F-4D97-AF65-F5344CB8AC3E}">
        <p14:creationId xmlns:p14="http://schemas.microsoft.com/office/powerpoint/2010/main" val="13160300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BC1631-D3BC-485F-BF51-10430748CA24}"/>
              </a:ext>
            </a:extLst>
          </p:cNvPr>
          <p:cNvSpPr>
            <a:spLocks noGrp="1"/>
          </p:cNvSpPr>
          <p:nvPr>
            <p:ph type="title"/>
          </p:nvPr>
        </p:nvSpPr>
        <p:spPr>
          <a:xfrm>
            <a:off x="346063" y="1155361"/>
            <a:ext cx="11702185" cy="4452947"/>
          </a:xfrm>
        </p:spPr>
        <p:txBody>
          <a:bodyPr>
            <a:normAutofit/>
          </a:bodyPr>
          <a:lstStyle/>
          <a:p>
            <a:r>
              <a:rPr lang="pl-PL" sz="2800" dirty="0">
                <a:latin typeface="+mn-lt"/>
              </a:rPr>
              <a:t>2)	Redukcję uzyskano poprzez trwałą likwidację 5 instalacji spalania paliw 	stałych, eksploatowanych w ramach zwykłego korzystania ze środowiska 	przez osoby fizyczne niebędące przedsiębiorstwami usytuowanych na 	terenie miasta Kędzierzyn-Koźle, w następującej lokalizacji: </a:t>
            </a:r>
            <a:br>
              <a:rPr lang="pl-PL" sz="2800" dirty="0">
                <a:latin typeface="+mn-lt"/>
              </a:rPr>
            </a:br>
            <a:br>
              <a:rPr lang="pl-PL" sz="2800" dirty="0">
                <a:latin typeface="+mn-lt"/>
              </a:rPr>
            </a:br>
            <a:r>
              <a:rPr lang="pl-PL" sz="2800" dirty="0">
                <a:latin typeface="+mn-lt"/>
              </a:rPr>
              <a:t>	- ul. Staszica….</a:t>
            </a:r>
            <a:br>
              <a:rPr lang="pl-PL" sz="2800" dirty="0">
                <a:latin typeface="+mn-lt"/>
              </a:rPr>
            </a:br>
            <a:r>
              <a:rPr lang="pl-PL" sz="2800" dirty="0">
                <a:latin typeface="+mn-lt"/>
              </a:rPr>
              <a:t>	- ul. Emilii Plater ….</a:t>
            </a:r>
            <a:br>
              <a:rPr lang="pl-PL" sz="2800" dirty="0">
                <a:latin typeface="+mn-lt"/>
              </a:rPr>
            </a:br>
            <a:r>
              <a:rPr lang="pl-PL" sz="2800" dirty="0">
                <a:latin typeface="+mn-lt"/>
              </a:rPr>
              <a:t>	- ul. Ks. Droni ….</a:t>
            </a:r>
            <a:br>
              <a:rPr lang="pl-PL" sz="2800" dirty="0">
                <a:latin typeface="+mn-lt"/>
              </a:rPr>
            </a:br>
            <a:r>
              <a:rPr lang="pl-PL" sz="2800" dirty="0">
                <a:latin typeface="+mn-lt"/>
              </a:rPr>
              <a:t>	- ul. Piękna ….</a:t>
            </a:r>
            <a:br>
              <a:rPr lang="pl-PL" sz="2800" dirty="0">
                <a:latin typeface="+mn-lt"/>
              </a:rPr>
            </a:br>
            <a:r>
              <a:rPr lang="pl-PL" sz="2800" dirty="0">
                <a:latin typeface="+mn-lt"/>
              </a:rPr>
              <a:t>	- ul. Topolowa ….</a:t>
            </a:r>
          </a:p>
        </p:txBody>
      </p:sp>
      <p:sp>
        <p:nvSpPr>
          <p:cNvPr id="8" name="TextShape 1"/>
          <p:cNvSpPr txBox="1"/>
          <p:nvPr/>
        </p:nvSpPr>
        <p:spPr>
          <a:xfrm>
            <a:off x="5588000" y="6237312"/>
            <a:ext cx="2720083" cy="384072"/>
          </a:xfrm>
          <a:prstGeom prst="rect">
            <a:avLst/>
          </a:prstGeom>
          <a:noFill/>
          <a:ln>
            <a:noFill/>
          </a:ln>
        </p:spPr>
        <p:txBody>
          <a:bodyPr anchor="ctr"/>
          <a:lstStyle/>
          <a:p>
            <a:pPr>
              <a:lnSpc>
                <a:spcPct val="100000"/>
              </a:lnSpc>
              <a:spcAft>
                <a:spcPts val="200"/>
              </a:spcAft>
            </a:pPr>
            <a:r>
              <a:rPr lang="pl-PL" sz="1200" b="1" dirty="0">
                <a:solidFill>
                  <a:srgbClr val="315D55"/>
                </a:solidFill>
                <a:uFill>
                  <a:solidFill>
                    <a:srgbClr val="FFFFFF"/>
                  </a:solidFill>
                </a:uFill>
                <a:latin typeface="+mj-lt"/>
              </a:rPr>
              <a:t>09 marca 2023 r.</a:t>
            </a:r>
          </a:p>
        </p:txBody>
      </p:sp>
      <p:sp>
        <p:nvSpPr>
          <p:cNvPr id="14" name="TextShape 1">
            <a:extLst>
              <a:ext uri="{FF2B5EF4-FFF2-40B4-BE49-F238E27FC236}">
                <a16:creationId xmlns:a16="http://schemas.microsoft.com/office/drawing/2014/main" id="{963D70C3-D710-4C39-A737-47D91A30C6C7}"/>
              </a:ext>
            </a:extLst>
          </p:cNvPr>
          <p:cNvSpPr txBox="1"/>
          <p:nvPr/>
        </p:nvSpPr>
        <p:spPr>
          <a:xfrm>
            <a:off x="6071286" y="161677"/>
            <a:ext cx="5791199" cy="364680"/>
          </a:xfrm>
          <a:prstGeom prst="rect">
            <a:avLst/>
          </a:prstGeom>
          <a:noFill/>
          <a:ln>
            <a:noFill/>
          </a:ln>
        </p:spPr>
        <p:txBody>
          <a:bodyPr anchor="ctr"/>
          <a:lstStyle/>
          <a:p>
            <a:pPr algn="r">
              <a:lnSpc>
                <a:spcPct val="100000"/>
              </a:lnSpc>
              <a:spcAft>
                <a:spcPts val="200"/>
              </a:spcAft>
            </a:pPr>
            <a:endParaRPr lang="pl-PL" sz="1200" b="1" dirty="0">
              <a:solidFill>
                <a:srgbClr val="315D55"/>
              </a:solidFill>
              <a:uFill>
                <a:solidFill>
                  <a:srgbClr val="FFFFFF"/>
                </a:solidFill>
              </a:uFill>
              <a:latin typeface="+mj-lt"/>
            </a:endParaRPr>
          </a:p>
        </p:txBody>
      </p:sp>
    </p:spTree>
    <p:extLst>
      <p:ext uri="{BB962C8B-B14F-4D97-AF65-F5344CB8AC3E}">
        <p14:creationId xmlns:p14="http://schemas.microsoft.com/office/powerpoint/2010/main" val="7775368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BC1631-D3BC-485F-BF51-10430748CA24}"/>
              </a:ext>
            </a:extLst>
          </p:cNvPr>
          <p:cNvSpPr>
            <a:spLocks noGrp="1"/>
          </p:cNvSpPr>
          <p:nvPr>
            <p:ph type="title"/>
          </p:nvPr>
        </p:nvSpPr>
        <p:spPr>
          <a:xfrm>
            <a:off x="346063" y="1155361"/>
            <a:ext cx="11702185" cy="4452947"/>
          </a:xfrm>
        </p:spPr>
        <p:txBody>
          <a:bodyPr>
            <a:normAutofit/>
          </a:bodyPr>
          <a:lstStyle/>
          <a:p>
            <a:r>
              <a:rPr lang="pl-PL" sz="2800" dirty="0">
                <a:latin typeface="+mn-lt"/>
              </a:rPr>
              <a:t>3) Inwestycje zostały sfinansowane przez </a:t>
            </a:r>
            <a:r>
              <a:rPr lang="pl-PL" sz="2800" dirty="0" err="1">
                <a:latin typeface="+mn-lt"/>
              </a:rPr>
              <a:t>Flukar</a:t>
            </a:r>
            <a:r>
              <a:rPr lang="pl-PL" sz="2800" dirty="0">
                <a:latin typeface="+mn-lt"/>
              </a:rPr>
              <a:t> Sp. z o.o. z siedzibą w Katowicach, </a:t>
            </a:r>
            <a:br>
              <a:rPr lang="pl-PL" sz="2800" dirty="0">
                <a:latin typeface="+mn-lt"/>
              </a:rPr>
            </a:br>
            <a:br>
              <a:rPr lang="pl-PL" sz="2800" dirty="0">
                <a:latin typeface="+mn-lt"/>
              </a:rPr>
            </a:br>
            <a:r>
              <a:rPr lang="pl-PL" sz="2800" dirty="0">
                <a:latin typeface="+mn-lt"/>
              </a:rPr>
              <a:t>4) Kotły opalane węglem kamiennym we wszystkich lokalizacjach zostały zastąpione kotłami gazowymi. </a:t>
            </a:r>
            <a:br>
              <a:rPr lang="pl-PL" sz="2800" dirty="0">
                <a:latin typeface="+mn-lt"/>
              </a:rPr>
            </a:br>
            <a:endParaRPr lang="pl-PL" sz="2800" dirty="0">
              <a:latin typeface="+mn-lt"/>
            </a:endParaRPr>
          </a:p>
        </p:txBody>
      </p:sp>
      <p:sp>
        <p:nvSpPr>
          <p:cNvPr id="8" name="TextShape 1"/>
          <p:cNvSpPr txBox="1"/>
          <p:nvPr/>
        </p:nvSpPr>
        <p:spPr>
          <a:xfrm>
            <a:off x="5588000" y="6237312"/>
            <a:ext cx="2720083" cy="384072"/>
          </a:xfrm>
          <a:prstGeom prst="rect">
            <a:avLst/>
          </a:prstGeom>
          <a:noFill/>
          <a:ln>
            <a:noFill/>
          </a:ln>
        </p:spPr>
        <p:txBody>
          <a:bodyPr anchor="ctr"/>
          <a:lstStyle/>
          <a:p>
            <a:pPr>
              <a:lnSpc>
                <a:spcPct val="100000"/>
              </a:lnSpc>
              <a:spcAft>
                <a:spcPts val="200"/>
              </a:spcAft>
            </a:pPr>
            <a:r>
              <a:rPr lang="pl-PL" sz="1200" b="1" dirty="0">
                <a:solidFill>
                  <a:srgbClr val="315D55"/>
                </a:solidFill>
                <a:uFill>
                  <a:solidFill>
                    <a:srgbClr val="FFFFFF"/>
                  </a:solidFill>
                </a:uFill>
                <a:latin typeface="+mj-lt"/>
              </a:rPr>
              <a:t>09 marca 2023 r.</a:t>
            </a:r>
          </a:p>
        </p:txBody>
      </p:sp>
      <p:sp>
        <p:nvSpPr>
          <p:cNvPr id="14" name="TextShape 1">
            <a:extLst>
              <a:ext uri="{FF2B5EF4-FFF2-40B4-BE49-F238E27FC236}">
                <a16:creationId xmlns:a16="http://schemas.microsoft.com/office/drawing/2014/main" id="{963D70C3-D710-4C39-A737-47D91A30C6C7}"/>
              </a:ext>
            </a:extLst>
          </p:cNvPr>
          <p:cNvSpPr txBox="1"/>
          <p:nvPr/>
        </p:nvSpPr>
        <p:spPr>
          <a:xfrm>
            <a:off x="6071286" y="161677"/>
            <a:ext cx="5791199" cy="364680"/>
          </a:xfrm>
          <a:prstGeom prst="rect">
            <a:avLst/>
          </a:prstGeom>
          <a:noFill/>
          <a:ln>
            <a:noFill/>
          </a:ln>
        </p:spPr>
        <p:txBody>
          <a:bodyPr anchor="ctr"/>
          <a:lstStyle/>
          <a:p>
            <a:pPr algn="r">
              <a:lnSpc>
                <a:spcPct val="100000"/>
              </a:lnSpc>
              <a:spcAft>
                <a:spcPts val="200"/>
              </a:spcAft>
            </a:pPr>
            <a:endParaRPr lang="pl-PL" sz="1200" b="1" dirty="0">
              <a:solidFill>
                <a:srgbClr val="315D55"/>
              </a:solidFill>
              <a:uFill>
                <a:solidFill>
                  <a:srgbClr val="FFFFFF"/>
                </a:solidFill>
              </a:uFill>
              <a:latin typeface="+mj-lt"/>
            </a:endParaRPr>
          </a:p>
        </p:txBody>
      </p:sp>
    </p:spTree>
    <p:extLst>
      <p:ext uri="{BB962C8B-B14F-4D97-AF65-F5344CB8AC3E}">
        <p14:creationId xmlns:p14="http://schemas.microsoft.com/office/powerpoint/2010/main" val="29797350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BC1631-D3BC-485F-BF51-10430748CA24}"/>
              </a:ext>
            </a:extLst>
          </p:cNvPr>
          <p:cNvSpPr>
            <a:spLocks noGrp="1"/>
          </p:cNvSpPr>
          <p:nvPr>
            <p:ph type="title"/>
          </p:nvPr>
        </p:nvSpPr>
        <p:spPr>
          <a:xfrm>
            <a:off x="346063" y="1155361"/>
            <a:ext cx="11702185" cy="4452947"/>
          </a:xfrm>
        </p:spPr>
        <p:txBody>
          <a:bodyPr>
            <a:normAutofit/>
          </a:bodyPr>
          <a:lstStyle/>
          <a:p>
            <a:r>
              <a:rPr lang="pl-PL" sz="2800" b="1" dirty="0">
                <a:latin typeface="+mn-lt"/>
              </a:rPr>
              <a:t>6. Wydanie pozwolenia zintegrowanego, które zgodnie z art. 229 ust. 1 pkt 3 ustawy POŚ  mogło być wykonalne z dniem wydania.</a:t>
            </a:r>
            <a:br>
              <a:rPr lang="pl-PL" sz="2800" b="1" dirty="0">
                <a:latin typeface="+mn-lt"/>
              </a:rPr>
            </a:br>
            <a:br>
              <a:rPr lang="pl-PL" sz="2800" b="1" dirty="0">
                <a:latin typeface="+mn-lt"/>
              </a:rPr>
            </a:br>
            <a:r>
              <a:rPr lang="pl-PL" sz="2800" dirty="0">
                <a:latin typeface="+mn-lt"/>
              </a:rPr>
              <a:t>Co nie oznacza, że z tym dniem było ostateczne i prawomocne. </a:t>
            </a:r>
            <a:br>
              <a:rPr lang="pl-PL" sz="2800" dirty="0">
                <a:latin typeface="+mn-lt"/>
              </a:rPr>
            </a:br>
            <a:br>
              <a:rPr lang="pl-PL" sz="2800" dirty="0">
                <a:latin typeface="+mn-lt"/>
              </a:rPr>
            </a:br>
            <a:r>
              <a:rPr lang="pl-PL" sz="2800" dirty="0">
                <a:latin typeface="+mn-lt"/>
              </a:rPr>
              <a:t>W tym przypadku wnioskujący zgodnie z art. 127a ustawy z dnia 14 czerwca 1960 r. </a:t>
            </a:r>
            <a:r>
              <a:rPr lang="pl-PL" sz="2800" i="1" dirty="0">
                <a:latin typeface="+mn-lt"/>
              </a:rPr>
              <a:t>Kodeks postępowania administracyjnego </a:t>
            </a:r>
            <a:r>
              <a:rPr lang="pl-PL" sz="2800" dirty="0">
                <a:latin typeface="+mn-lt"/>
              </a:rPr>
              <a:t>(Dz. U. z 2022 r. poz. 2000) zrzekł się prawa do wniesienia odwołania od decyzji Marszałka Województwa Opolskiego, tym samym decyzja stała się ostateczna i prawomocna.</a:t>
            </a:r>
            <a:endParaRPr lang="pl-PL" sz="2800" dirty="0">
              <a:solidFill>
                <a:srgbClr val="60A52B"/>
              </a:solidFill>
              <a:latin typeface="+mn-lt"/>
            </a:endParaRPr>
          </a:p>
        </p:txBody>
      </p:sp>
      <p:sp>
        <p:nvSpPr>
          <p:cNvPr id="8" name="TextShape 1"/>
          <p:cNvSpPr txBox="1"/>
          <p:nvPr/>
        </p:nvSpPr>
        <p:spPr>
          <a:xfrm>
            <a:off x="5588000" y="6237312"/>
            <a:ext cx="2720083" cy="384072"/>
          </a:xfrm>
          <a:prstGeom prst="rect">
            <a:avLst/>
          </a:prstGeom>
          <a:noFill/>
          <a:ln>
            <a:noFill/>
          </a:ln>
        </p:spPr>
        <p:txBody>
          <a:bodyPr anchor="ctr"/>
          <a:lstStyle/>
          <a:p>
            <a:pPr>
              <a:lnSpc>
                <a:spcPct val="100000"/>
              </a:lnSpc>
              <a:spcAft>
                <a:spcPts val="200"/>
              </a:spcAft>
            </a:pPr>
            <a:r>
              <a:rPr lang="pl-PL" sz="1200" b="1" dirty="0">
                <a:solidFill>
                  <a:srgbClr val="315D55"/>
                </a:solidFill>
                <a:uFill>
                  <a:solidFill>
                    <a:srgbClr val="FFFFFF"/>
                  </a:solidFill>
                </a:uFill>
                <a:latin typeface="+mj-lt"/>
              </a:rPr>
              <a:t>09 marca 2023 r.</a:t>
            </a:r>
          </a:p>
        </p:txBody>
      </p:sp>
      <p:sp>
        <p:nvSpPr>
          <p:cNvPr id="14" name="TextShape 1">
            <a:extLst>
              <a:ext uri="{FF2B5EF4-FFF2-40B4-BE49-F238E27FC236}">
                <a16:creationId xmlns:a16="http://schemas.microsoft.com/office/drawing/2014/main" id="{963D70C3-D710-4C39-A737-47D91A30C6C7}"/>
              </a:ext>
            </a:extLst>
          </p:cNvPr>
          <p:cNvSpPr txBox="1"/>
          <p:nvPr/>
        </p:nvSpPr>
        <p:spPr>
          <a:xfrm>
            <a:off x="6071286" y="161677"/>
            <a:ext cx="5791199" cy="364680"/>
          </a:xfrm>
          <a:prstGeom prst="rect">
            <a:avLst/>
          </a:prstGeom>
          <a:noFill/>
          <a:ln>
            <a:noFill/>
          </a:ln>
        </p:spPr>
        <p:txBody>
          <a:bodyPr anchor="ctr"/>
          <a:lstStyle/>
          <a:p>
            <a:pPr algn="r">
              <a:lnSpc>
                <a:spcPct val="100000"/>
              </a:lnSpc>
              <a:spcAft>
                <a:spcPts val="200"/>
              </a:spcAft>
            </a:pPr>
            <a:endParaRPr lang="pl-PL" sz="1200" b="1" dirty="0">
              <a:solidFill>
                <a:srgbClr val="315D55"/>
              </a:solidFill>
              <a:uFill>
                <a:solidFill>
                  <a:srgbClr val="FFFFFF"/>
                </a:solidFill>
              </a:uFill>
              <a:latin typeface="+mj-lt"/>
            </a:endParaRPr>
          </a:p>
        </p:txBody>
      </p:sp>
    </p:spTree>
    <p:extLst>
      <p:ext uri="{BB962C8B-B14F-4D97-AF65-F5344CB8AC3E}">
        <p14:creationId xmlns:p14="http://schemas.microsoft.com/office/powerpoint/2010/main" val="24960617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rostokąt 8"/>
          <p:cNvSpPr/>
          <p:nvPr/>
        </p:nvSpPr>
        <p:spPr>
          <a:xfrm>
            <a:off x="3111796" y="2092044"/>
            <a:ext cx="6096000" cy="2585323"/>
          </a:xfrm>
          <a:prstGeom prst="rect">
            <a:avLst/>
          </a:prstGeom>
        </p:spPr>
        <p:txBody>
          <a:bodyPr wrap="square">
            <a:spAutoFit/>
          </a:bodyPr>
          <a:lstStyle/>
          <a:p>
            <a:pPr algn="ctr"/>
            <a:r>
              <a:rPr lang="pl-PL" sz="3600" b="1" dirty="0">
                <a:solidFill>
                  <a:srgbClr val="81B643"/>
                </a:solidFill>
                <a:ea typeface="ＭＳ Ｐゴシック" pitchFamily="-109" charset="-128"/>
              </a:rPr>
              <a:t>Dziękuję za uwagę</a:t>
            </a:r>
            <a:endParaRPr lang="en-US" sz="3600" b="1" dirty="0">
              <a:solidFill>
                <a:srgbClr val="81B643"/>
              </a:solidFill>
              <a:ea typeface="ＭＳ Ｐゴシック" pitchFamily="-109" charset="-128"/>
            </a:endParaRPr>
          </a:p>
          <a:p>
            <a:endParaRPr lang="pl-PL" b="1" dirty="0">
              <a:solidFill>
                <a:srgbClr val="81B643"/>
              </a:solidFill>
              <a:ea typeface="ＭＳ Ｐゴシック" pitchFamily="-109" charset="-128"/>
            </a:endParaRPr>
          </a:p>
          <a:p>
            <a:pPr algn="ctr"/>
            <a:r>
              <a:rPr lang="pl-PL" b="1" dirty="0">
                <a:solidFill>
                  <a:srgbClr val="014526"/>
                </a:solidFill>
                <a:ea typeface="ＭＳ Ｐゴシック" pitchFamily="-109" charset="-128"/>
              </a:rPr>
              <a:t>Małgorzata Juszczyszyn-Pieczonka</a:t>
            </a:r>
          </a:p>
          <a:p>
            <a:pPr algn="ctr"/>
            <a:r>
              <a:rPr lang="pl-PL" b="1" dirty="0">
                <a:solidFill>
                  <a:srgbClr val="014526"/>
                </a:solidFill>
                <a:ea typeface="ＭＳ Ｐゴシック" pitchFamily="-109" charset="-128"/>
              </a:rPr>
              <a:t>Marta Wróbel</a:t>
            </a:r>
          </a:p>
          <a:p>
            <a:pPr algn="ctr"/>
            <a:endParaRPr lang="pl-PL" b="1" dirty="0">
              <a:solidFill>
                <a:srgbClr val="014526"/>
              </a:solidFill>
              <a:ea typeface="ＭＳ Ｐゴシック" pitchFamily="-109" charset="-128"/>
            </a:endParaRPr>
          </a:p>
          <a:p>
            <a:pPr marL="343080" indent="-342720" algn="ctr">
              <a:lnSpc>
                <a:spcPct val="100000"/>
              </a:lnSpc>
            </a:pPr>
            <a:r>
              <a:rPr lang="pl-PL" b="1" dirty="0">
                <a:solidFill>
                  <a:srgbClr val="014526"/>
                </a:solidFill>
                <a:ea typeface="ＭＳ Ｐゴシック" pitchFamily="-109" charset="-128"/>
              </a:rPr>
              <a:t>nr tel. 77/ 44 29 310, 77/44 29 358</a:t>
            </a:r>
          </a:p>
          <a:p>
            <a:pPr marL="343080" indent="-342720" algn="ctr">
              <a:lnSpc>
                <a:spcPct val="100000"/>
              </a:lnSpc>
            </a:pPr>
            <a:r>
              <a:rPr lang="pl-PL" b="1" dirty="0">
                <a:solidFill>
                  <a:srgbClr val="014526"/>
                </a:solidFill>
                <a:ea typeface="ＭＳ Ｐゴシック" pitchFamily="-109" charset="-128"/>
              </a:rPr>
              <a:t>e-mail: </a:t>
            </a:r>
            <a:r>
              <a:rPr lang="pl-PL" b="1" dirty="0">
                <a:solidFill>
                  <a:srgbClr val="014526"/>
                </a:solidFill>
                <a:ea typeface="ＭＳ Ｐゴシック" pitchFamily="-109" charset="-128"/>
                <a:hlinkClick r:id="rId3"/>
              </a:rPr>
              <a:t>m.pieczonka@opolskie.pl</a:t>
            </a:r>
            <a:r>
              <a:rPr lang="pl-PL" b="1" dirty="0">
                <a:solidFill>
                  <a:srgbClr val="014526"/>
                </a:solidFill>
                <a:ea typeface="ＭＳ Ｐゴシック" pitchFamily="-109" charset="-128"/>
              </a:rPr>
              <a:t>, </a:t>
            </a:r>
            <a:r>
              <a:rPr lang="pl-PL" b="1" dirty="0">
                <a:solidFill>
                  <a:srgbClr val="014526"/>
                </a:solidFill>
                <a:ea typeface="ＭＳ Ｐゴシック" pitchFamily="-109" charset="-128"/>
                <a:hlinkClick r:id="rId4"/>
              </a:rPr>
              <a:t>marta.wrobel@opolskie.pl</a:t>
            </a:r>
            <a:r>
              <a:rPr lang="pl-PL" b="1" dirty="0">
                <a:solidFill>
                  <a:srgbClr val="014526"/>
                </a:solidFill>
                <a:ea typeface="ＭＳ Ｐゴシック" pitchFamily="-109" charset="-128"/>
              </a:rPr>
              <a:t> </a:t>
            </a:r>
          </a:p>
          <a:p>
            <a:pPr algn="ctr"/>
            <a:endParaRPr lang="pl-PL" b="1" dirty="0">
              <a:solidFill>
                <a:srgbClr val="014526"/>
              </a:solidFill>
              <a:ea typeface="ＭＳ Ｐゴシック" pitchFamily="-109" charset="-128"/>
            </a:endParaRPr>
          </a:p>
        </p:txBody>
      </p:sp>
    </p:spTree>
    <p:extLst>
      <p:ext uri="{BB962C8B-B14F-4D97-AF65-F5344CB8AC3E}">
        <p14:creationId xmlns:p14="http://schemas.microsoft.com/office/powerpoint/2010/main" val="1055683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BC1631-D3BC-485F-BF51-10430748CA24}"/>
              </a:ext>
            </a:extLst>
          </p:cNvPr>
          <p:cNvSpPr>
            <a:spLocks noGrp="1"/>
          </p:cNvSpPr>
          <p:nvPr>
            <p:ph type="title"/>
          </p:nvPr>
        </p:nvSpPr>
        <p:spPr>
          <a:xfrm>
            <a:off x="335046" y="1209723"/>
            <a:ext cx="11702185" cy="4452947"/>
          </a:xfrm>
        </p:spPr>
        <p:txBody>
          <a:bodyPr>
            <a:normAutofit/>
          </a:bodyPr>
          <a:lstStyle/>
          <a:p>
            <a:pPr marL="0" indent="0"/>
            <a:r>
              <a:rPr lang="pl-PL" altLang="pl-PL" sz="2800" b="1" dirty="0"/>
              <a:t>Dyrektywa IPPC wprowadza  jednolite w skali Unii Europejskiej instrumenty zapobiegania i utrzymywania pod pełną kontrolą procesów oddziaływania na środowisko związanych z niektórymi rodzajami działalności gospodarczej, wskazanymi w jej Aneksie I.</a:t>
            </a:r>
            <a:br>
              <a:rPr lang="pl-PL" altLang="pl-PL" sz="2800" b="1" dirty="0"/>
            </a:br>
            <a:br>
              <a:rPr lang="pl-PL" altLang="pl-PL" sz="2800" b="1" dirty="0"/>
            </a:br>
            <a:r>
              <a:rPr lang="pl-PL" altLang="pl-PL" sz="2800" b="1" dirty="0"/>
              <a:t>Dyrektywa uważana jest jednocześnie za jeden z najbardziej znaczących i najtrudniejszych do wdrożenia aktów prawnych Unii Europejskiej.</a:t>
            </a:r>
            <a:endParaRPr lang="pl-PL" sz="2800" b="1" dirty="0">
              <a:solidFill>
                <a:srgbClr val="60A52B"/>
              </a:solidFill>
              <a:latin typeface="Montserrat" panose="00000500000000000000" pitchFamily="2" charset="-18"/>
            </a:endParaRPr>
          </a:p>
        </p:txBody>
      </p:sp>
      <p:sp>
        <p:nvSpPr>
          <p:cNvPr id="8" name="TextShape 1"/>
          <p:cNvSpPr txBox="1"/>
          <p:nvPr/>
        </p:nvSpPr>
        <p:spPr>
          <a:xfrm>
            <a:off x="5588000" y="6237312"/>
            <a:ext cx="2720083" cy="384072"/>
          </a:xfrm>
          <a:prstGeom prst="rect">
            <a:avLst/>
          </a:prstGeom>
          <a:noFill/>
          <a:ln>
            <a:noFill/>
          </a:ln>
        </p:spPr>
        <p:txBody>
          <a:bodyPr anchor="ctr"/>
          <a:lstStyle/>
          <a:p>
            <a:pPr>
              <a:lnSpc>
                <a:spcPct val="100000"/>
              </a:lnSpc>
              <a:spcAft>
                <a:spcPts val="200"/>
              </a:spcAft>
            </a:pPr>
            <a:r>
              <a:rPr lang="pl-PL" sz="1200" b="1" dirty="0">
                <a:solidFill>
                  <a:srgbClr val="315D55"/>
                </a:solidFill>
                <a:uFill>
                  <a:solidFill>
                    <a:srgbClr val="FFFFFF"/>
                  </a:solidFill>
                </a:uFill>
                <a:latin typeface="+mj-lt"/>
              </a:rPr>
              <a:t>09 marca 2023 r.</a:t>
            </a:r>
          </a:p>
        </p:txBody>
      </p:sp>
      <p:sp>
        <p:nvSpPr>
          <p:cNvPr id="14" name="TextShape 1">
            <a:extLst>
              <a:ext uri="{FF2B5EF4-FFF2-40B4-BE49-F238E27FC236}">
                <a16:creationId xmlns:a16="http://schemas.microsoft.com/office/drawing/2014/main" id="{963D70C3-D710-4C39-A737-47D91A30C6C7}"/>
              </a:ext>
            </a:extLst>
          </p:cNvPr>
          <p:cNvSpPr txBox="1"/>
          <p:nvPr/>
        </p:nvSpPr>
        <p:spPr>
          <a:xfrm>
            <a:off x="6071286" y="161677"/>
            <a:ext cx="5791199" cy="364680"/>
          </a:xfrm>
          <a:prstGeom prst="rect">
            <a:avLst/>
          </a:prstGeom>
          <a:noFill/>
          <a:ln>
            <a:noFill/>
          </a:ln>
        </p:spPr>
        <p:txBody>
          <a:bodyPr anchor="ctr"/>
          <a:lstStyle/>
          <a:p>
            <a:pPr algn="r">
              <a:lnSpc>
                <a:spcPct val="100000"/>
              </a:lnSpc>
              <a:spcAft>
                <a:spcPts val="200"/>
              </a:spcAft>
            </a:pPr>
            <a:endParaRPr lang="pl-PL" sz="1200" b="1" dirty="0">
              <a:solidFill>
                <a:srgbClr val="315D55"/>
              </a:solidFill>
              <a:uFill>
                <a:solidFill>
                  <a:srgbClr val="FFFFFF"/>
                </a:solidFill>
              </a:uFill>
              <a:latin typeface="+mj-lt"/>
            </a:endParaRPr>
          </a:p>
        </p:txBody>
      </p:sp>
    </p:spTree>
    <p:extLst>
      <p:ext uri="{BB962C8B-B14F-4D97-AF65-F5344CB8AC3E}">
        <p14:creationId xmlns:p14="http://schemas.microsoft.com/office/powerpoint/2010/main" val="3876882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BC1631-D3BC-485F-BF51-10430748CA24}"/>
              </a:ext>
            </a:extLst>
          </p:cNvPr>
          <p:cNvSpPr>
            <a:spLocks noGrp="1"/>
          </p:cNvSpPr>
          <p:nvPr>
            <p:ph type="title"/>
          </p:nvPr>
        </p:nvSpPr>
        <p:spPr>
          <a:xfrm>
            <a:off x="335046" y="1209723"/>
            <a:ext cx="11702185" cy="4452947"/>
          </a:xfrm>
        </p:spPr>
        <p:txBody>
          <a:bodyPr>
            <a:normAutofit/>
          </a:bodyPr>
          <a:lstStyle/>
          <a:p>
            <a:pPr marL="0" indent="0">
              <a:lnSpc>
                <a:spcPct val="100000"/>
              </a:lnSpc>
            </a:pPr>
            <a:r>
              <a:rPr lang="pl-PL" sz="2800" b="1" dirty="0"/>
              <a:t>Transpozycja prawa wspólnotowego jako element procesu dostosowania polskiego prawa wewnętrznego, regulującego kwestie związane z ochroną środowiska do wymagań prawa unijnego realizowany był w latach 1997-2004. </a:t>
            </a:r>
            <a:br>
              <a:rPr lang="pl-PL" sz="2800" b="1" dirty="0"/>
            </a:br>
            <a:br>
              <a:rPr lang="pl-PL" sz="2800" b="1" dirty="0"/>
            </a:br>
            <a:r>
              <a:rPr lang="pl-PL" sz="2800" b="1" dirty="0"/>
              <a:t>Przepisy ustawy z dnia 27 kwietnia 2001 r. Prawo ochrony środowiska stanowią implementację przepisy </a:t>
            </a:r>
            <a:r>
              <a:rPr lang="pl-PL" altLang="pl-PL" sz="2800" b="1" dirty="0"/>
              <a:t>Dyrektywy 96/61/WE w sprawie zintegrowanego zapobiegania i ograniczania zanieczyszczeń.</a:t>
            </a:r>
            <a:endParaRPr lang="pl-PL" sz="2800" b="1" dirty="0">
              <a:solidFill>
                <a:srgbClr val="60A52B"/>
              </a:solidFill>
              <a:latin typeface="Montserrat" panose="00000500000000000000" pitchFamily="2" charset="-18"/>
            </a:endParaRPr>
          </a:p>
        </p:txBody>
      </p:sp>
      <p:sp>
        <p:nvSpPr>
          <p:cNvPr id="8" name="TextShape 1"/>
          <p:cNvSpPr txBox="1"/>
          <p:nvPr/>
        </p:nvSpPr>
        <p:spPr>
          <a:xfrm>
            <a:off x="5588000" y="6237312"/>
            <a:ext cx="2720083" cy="384072"/>
          </a:xfrm>
          <a:prstGeom prst="rect">
            <a:avLst/>
          </a:prstGeom>
          <a:noFill/>
          <a:ln>
            <a:noFill/>
          </a:ln>
        </p:spPr>
        <p:txBody>
          <a:bodyPr anchor="ctr"/>
          <a:lstStyle/>
          <a:p>
            <a:pPr>
              <a:lnSpc>
                <a:spcPct val="100000"/>
              </a:lnSpc>
              <a:spcAft>
                <a:spcPts val="200"/>
              </a:spcAft>
            </a:pPr>
            <a:r>
              <a:rPr lang="pl-PL" sz="1200" b="1" dirty="0">
                <a:solidFill>
                  <a:srgbClr val="315D55"/>
                </a:solidFill>
                <a:uFill>
                  <a:solidFill>
                    <a:srgbClr val="FFFFFF"/>
                  </a:solidFill>
                </a:uFill>
                <a:latin typeface="+mj-lt"/>
              </a:rPr>
              <a:t>09 marca 2023 r.</a:t>
            </a:r>
          </a:p>
        </p:txBody>
      </p:sp>
      <p:sp>
        <p:nvSpPr>
          <p:cNvPr id="14" name="TextShape 1">
            <a:extLst>
              <a:ext uri="{FF2B5EF4-FFF2-40B4-BE49-F238E27FC236}">
                <a16:creationId xmlns:a16="http://schemas.microsoft.com/office/drawing/2014/main" id="{963D70C3-D710-4C39-A737-47D91A30C6C7}"/>
              </a:ext>
            </a:extLst>
          </p:cNvPr>
          <p:cNvSpPr txBox="1"/>
          <p:nvPr/>
        </p:nvSpPr>
        <p:spPr>
          <a:xfrm>
            <a:off x="6071286" y="161677"/>
            <a:ext cx="5791199" cy="364680"/>
          </a:xfrm>
          <a:prstGeom prst="rect">
            <a:avLst/>
          </a:prstGeom>
          <a:noFill/>
          <a:ln>
            <a:noFill/>
          </a:ln>
        </p:spPr>
        <p:txBody>
          <a:bodyPr anchor="ctr"/>
          <a:lstStyle/>
          <a:p>
            <a:pPr algn="r">
              <a:lnSpc>
                <a:spcPct val="100000"/>
              </a:lnSpc>
              <a:spcAft>
                <a:spcPts val="200"/>
              </a:spcAft>
            </a:pPr>
            <a:endParaRPr lang="pl-PL" sz="1200" b="1" dirty="0">
              <a:solidFill>
                <a:srgbClr val="315D55"/>
              </a:solidFill>
              <a:uFill>
                <a:solidFill>
                  <a:srgbClr val="FFFFFF"/>
                </a:solidFill>
              </a:uFill>
              <a:latin typeface="+mj-lt"/>
            </a:endParaRPr>
          </a:p>
        </p:txBody>
      </p:sp>
    </p:spTree>
    <p:extLst>
      <p:ext uri="{BB962C8B-B14F-4D97-AF65-F5344CB8AC3E}">
        <p14:creationId xmlns:p14="http://schemas.microsoft.com/office/powerpoint/2010/main" val="3011120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BC1631-D3BC-485F-BF51-10430748CA24}"/>
              </a:ext>
            </a:extLst>
          </p:cNvPr>
          <p:cNvSpPr>
            <a:spLocks noGrp="1"/>
          </p:cNvSpPr>
          <p:nvPr>
            <p:ph type="title"/>
          </p:nvPr>
        </p:nvSpPr>
        <p:spPr>
          <a:xfrm>
            <a:off x="335046" y="1209723"/>
            <a:ext cx="11702185" cy="4452947"/>
          </a:xfrm>
        </p:spPr>
        <p:txBody>
          <a:bodyPr>
            <a:normAutofit/>
          </a:bodyPr>
          <a:lstStyle/>
          <a:p>
            <a:pPr lvl="0">
              <a:lnSpc>
                <a:spcPct val="100000"/>
              </a:lnSpc>
            </a:pPr>
            <a:r>
              <a:rPr lang="pl-PL" sz="2800" b="1" dirty="0"/>
              <a:t>Zgodnie z przepisami ustawy z dnia 27 kwietnia 2001 r. Prawo ochrony środowiska (Dz. U. z 2022 r. poz. 2556 z </a:t>
            </a:r>
            <a:r>
              <a:rPr lang="pl-PL" sz="2800" b="1" dirty="0" err="1"/>
              <a:t>późn</a:t>
            </a:r>
            <a:r>
              <a:rPr lang="pl-PL" sz="2800" b="1" dirty="0"/>
              <a:t>. zm.) organ ochrony środowiska może udzielić pozwolenia:</a:t>
            </a:r>
            <a:br>
              <a:rPr lang="pl-PL" sz="2800" b="1" dirty="0"/>
            </a:br>
            <a:br>
              <a:rPr lang="pl-PL" sz="2800" b="1" dirty="0"/>
            </a:br>
            <a:r>
              <a:rPr lang="pl-PL" sz="2800" b="1" dirty="0"/>
              <a:t>	•  zintegrowanego, </a:t>
            </a:r>
            <a:br>
              <a:rPr lang="pl-PL" sz="2800" b="1" dirty="0"/>
            </a:br>
            <a:r>
              <a:rPr lang="pl-PL" sz="2800" b="1" dirty="0"/>
              <a:t>	•  na wprowadzanie gazów i pyłów do powietrza, </a:t>
            </a:r>
            <a:br>
              <a:rPr lang="pl-PL" sz="2800" b="1" dirty="0"/>
            </a:br>
            <a:r>
              <a:rPr lang="pl-PL" sz="2800" b="1" dirty="0"/>
              <a:t>	•  na wytwarzanie odpadów.</a:t>
            </a:r>
            <a:br>
              <a:rPr lang="pl-PL" sz="2800" b="1" dirty="0"/>
            </a:br>
            <a:endParaRPr lang="pl-PL" sz="2800" b="1" dirty="0"/>
          </a:p>
        </p:txBody>
      </p:sp>
      <p:sp>
        <p:nvSpPr>
          <p:cNvPr id="8" name="TextShape 1"/>
          <p:cNvSpPr txBox="1"/>
          <p:nvPr/>
        </p:nvSpPr>
        <p:spPr>
          <a:xfrm>
            <a:off x="5588000" y="6237312"/>
            <a:ext cx="2720083" cy="384072"/>
          </a:xfrm>
          <a:prstGeom prst="rect">
            <a:avLst/>
          </a:prstGeom>
          <a:noFill/>
          <a:ln>
            <a:noFill/>
          </a:ln>
        </p:spPr>
        <p:txBody>
          <a:bodyPr anchor="ctr"/>
          <a:lstStyle/>
          <a:p>
            <a:pPr>
              <a:lnSpc>
                <a:spcPct val="100000"/>
              </a:lnSpc>
              <a:spcAft>
                <a:spcPts val="200"/>
              </a:spcAft>
            </a:pPr>
            <a:r>
              <a:rPr lang="pl-PL" sz="1200" b="1" dirty="0">
                <a:solidFill>
                  <a:srgbClr val="315D55"/>
                </a:solidFill>
                <a:uFill>
                  <a:solidFill>
                    <a:srgbClr val="FFFFFF"/>
                  </a:solidFill>
                </a:uFill>
                <a:latin typeface="+mj-lt"/>
              </a:rPr>
              <a:t>09 marca 2023 r.</a:t>
            </a:r>
          </a:p>
        </p:txBody>
      </p:sp>
      <p:sp>
        <p:nvSpPr>
          <p:cNvPr id="14" name="TextShape 1">
            <a:extLst>
              <a:ext uri="{FF2B5EF4-FFF2-40B4-BE49-F238E27FC236}">
                <a16:creationId xmlns:a16="http://schemas.microsoft.com/office/drawing/2014/main" id="{963D70C3-D710-4C39-A737-47D91A30C6C7}"/>
              </a:ext>
            </a:extLst>
          </p:cNvPr>
          <p:cNvSpPr txBox="1"/>
          <p:nvPr/>
        </p:nvSpPr>
        <p:spPr>
          <a:xfrm>
            <a:off x="6071286" y="161677"/>
            <a:ext cx="5791199" cy="364680"/>
          </a:xfrm>
          <a:prstGeom prst="rect">
            <a:avLst/>
          </a:prstGeom>
          <a:noFill/>
          <a:ln>
            <a:noFill/>
          </a:ln>
        </p:spPr>
        <p:txBody>
          <a:bodyPr anchor="ctr"/>
          <a:lstStyle/>
          <a:p>
            <a:pPr algn="r">
              <a:lnSpc>
                <a:spcPct val="100000"/>
              </a:lnSpc>
              <a:spcAft>
                <a:spcPts val="200"/>
              </a:spcAft>
            </a:pPr>
            <a:endParaRPr lang="pl-PL" sz="1200" b="1" dirty="0">
              <a:solidFill>
                <a:srgbClr val="315D55"/>
              </a:solidFill>
              <a:uFill>
                <a:solidFill>
                  <a:srgbClr val="FFFFFF"/>
                </a:solidFill>
              </a:uFill>
              <a:latin typeface="+mj-lt"/>
            </a:endParaRPr>
          </a:p>
        </p:txBody>
      </p:sp>
    </p:spTree>
    <p:extLst>
      <p:ext uri="{BB962C8B-B14F-4D97-AF65-F5344CB8AC3E}">
        <p14:creationId xmlns:p14="http://schemas.microsoft.com/office/powerpoint/2010/main" val="2892645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BC1631-D3BC-485F-BF51-10430748CA24}"/>
              </a:ext>
            </a:extLst>
          </p:cNvPr>
          <p:cNvSpPr>
            <a:spLocks noGrp="1"/>
          </p:cNvSpPr>
          <p:nvPr>
            <p:ph type="title"/>
          </p:nvPr>
        </p:nvSpPr>
        <p:spPr>
          <a:xfrm>
            <a:off x="335046" y="1209723"/>
            <a:ext cx="11702185" cy="4452947"/>
          </a:xfrm>
        </p:spPr>
        <p:txBody>
          <a:bodyPr>
            <a:normAutofit/>
          </a:bodyPr>
          <a:lstStyle/>
          <a:p>
            <a:r>
              <a:rPr lang="pl-PL" sz="2800" b="1" dirty="0"/>
              <a:t>Pozwolenie zintegrowane wymagane jest dla instalacji, których funkcjonowanie ze względu na rodzaj i skalę prowadzonej w niej działalności, może powodować znaczne zanieczyszczenie poszczególnych elementów przyrodniczych albo środowiska jako całości, z wyłączeniem instalacji stosowanych do badania, rozwoju lub testowania nowych produktów lub procesów technologicznych.</a:t>
            </a:r>
            <a:endParaRPr lang="pl-PL" sz="2800" b="1" dirty="0">
              <a:solidFill>
                <a:srgbClr val="60A52B"/>
              </a:solidFill>
              <a:latin typeface="Montserrat" panose="00000500000000000000" pitchFamily="2" charset="-18"/>
            </a:endParaRPr>
          </a:p>
        </p:txBody>
      </p:sp>
      <p:sp>
        <p:nvSpPr>
          <p:cNvPr id="8" name="TextShape 1"/>
          <p:cNvSpPr txBox="1"/>
          <p:nvPr/>
        </p:nvSpPr>
        <p:spPr>
          <a:xfrm>
            <a:off x="5588000" y="6237312"/>
            <a:ext cx="2720083" cy="384072"/>
          </a:xfrm>
          <a:prstGeom prst="rect">
            <a:avLst/>
          </a:prstGeom>
          <a:noFill/>
          <a:ln>
            <a:noFill/>
          </a:ln>
        </p:spPr>
        <p:txBody>
          <a:bodyPr anchor="ctr"/>
          <a:lstStyle/>
          <a:p>
            <a:pPr>
              <a:lnSpc>
                <a:spcPct val="100000"/>
              </a:lnSpc>
              <a:spcAft>
                <a:spcPts val="200"/>
              </a:spcAft>
            </a:pPr>
            <a:r>
              <a:rPr lang="pl-PL" sz="1200" b="1" dirty="0">
                <a:solidFill>
                  <a:srgbClr val="315D55"/>
                </a:solidFill>
                <a:uFill>
                  <a:solidFill>
                    <a:srgbClr val="FFFFFF"/>
                  </a:solidFill>
                </a:uFill>
                <a:latin typeface="+mj-lt"/>
              </a:rPr>
              <a:t>09 marca 2023 r.</a:t>
            </a:r>
          </a:p>
        </p:txBody>
      </p:sp>
      <p:sp>
        <p:nvSpPr>
          <p:cNvPr id="14" name="TextShape 1">
            <a:extLst>
              <a:ext uri="{FF2B5EF4-FFF2-40B4-BE49-F238E27FC236}">
                <a16:creationId xmlns:a16="http://schemas.microsoft.com/office/drawing/2014/main" id="{963D70C3-D710-4C39-A737-47D91A30C6C7}"/>
              </a:ext>
            </a:extLst>
          </p:cNvPr>
          <p:cNvSpPr txBox="1"/>
          <p:nvPr/>
        </p:nvSpPr>
        <p:spPr>
          <a:xfrm>
            <a:off x="6071286" y="161677"/>
            <a:ext cx="5791199" cy="364680"/>
          </a:xfrm>
          <a:prstGeom prst="rect">
            <a:avLst/>
          </a:prstGeom>
          <a:noFill/>
          <a:ln>
            <a:noFill/>
          </a:ln>
        </p:spPr>
        <p:txBody>
          <a:bodyPr anchor="ctr"/>
          <a:lstStyle/>
          <a:p>
            <a:pPr algn="r">
              <a:lnSpc>
                <a:spcPct val="100000"/>
              </a:lnSpc>
              <a:spcAft>
                <a:spcPts val="200"/>
              </a:spcAft>
            </a:pPr>
            <a:endParaRPr lang="pl-PL" sz="1200" b="1" dirty="0">
              <a:solidFill>
                <a:srgbClr val="315D55"/>
              </a:solidFill>
              <a:uFill>
                <a:solidFill>
                  <a:srgbClr val="FFFFFF"/>
                </a:solidFill>
              </a:uFill>
              <a:latin typeface="+mj-lt"/>
            </a:endParaRPr>
          </a:p>
        </p:txBody>
      </p:sp>
    </p:spTree>
    <p:extLst>
      <p:ext uri="{BB962C8B-B14F-4D97-AF65-F5344CB8AC3E}">
        <p14:creationId xmlns:p14="http://schemas.microsoft.com/office/powerpoint/2010/main" val="3022555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BC1631-D3BC-485F-BF51-10430748CA24}"/>
              </a:ext>
            </a:extLst>
          </p:cNvPr>
          <p:cNvSpPr>
            <a:spLocks noGrp="1"/>
          </p:cNvSpPr>
          <p:nvPr>
            <p:ph type="title"/>
          </p:nvPr>
        </p:nvSpPr>
        <p:spPr>
          <a:xfrm>
            <a:off x="335046" y="1209723"/>
            <a:ext cx="11702185" cy="4452947"/>
          </a:xfrm>
        </p:spPr>
        <p:txBody>
          <a:bodyPr>
            <a:normAutofit/>
          </a:bodyPr>
          <a:lstStyle/>
          <a:p>
            <a:r>
              <a:rPr lang="pl-PL" sz="2800" b="1" dirty="0"/>
              <a:t>Rodzaje takich instalacji określone zostały w załączniku do rozporządzenia Ministra Środowiska z dnia 27 sierpnia 2014 r. </a:t>
            </a:r>
            <a:r>
              <a:rPr lang="pl-PL" sz="2800" b="1" i="1" dirty="0">
                <a:solidFill>
                  <a:srgbClr val="60A52B"/>
                </a:solidFill>
              </a:rPr>
              <a:t>w sprawie rodzajów instalacji mogących powodować znaczne zanieczyszczenie poszczególnych elementów przyrodniczych albo środowiska jako całości</a:t>
            </a:r>
            <a:r>
              <a:rPr lang="pl-PL" sz="2800" b="1" dirty="0">
                <a:solidFill>
                  <a:srgbClr val="FF0000"/>
                </a:solidFill>
              </a:rPr>
              <a:t> </a:t>
            </a:r>
            <a:r>
              <a:rPr lang="pl-PL" sz="2800" b="1" dirty="0"/>
              <a:t>(Dz.U. z 2014 r. poz. 1169).</a:t>
            </a:r>
            <a:br>
              <a:rPr lang="pl-PL" sz="2800" b="1" dirty="0"/>
            </a:br>
            <a:br>
              <a:rPr lang="pl-PL" sz="1600" dirty="0"/>
            </a:br>
            <a:br>
              <a:rPr lang="pl-PL" sz="1600" dirty="0"/>
            </a:br>
            <a:r>
              <a:rPr lang="pl-PL" sz="2800" b="1" dirty="0"/>
              <a:t>Kwalifikacja właściwości organów w oparciu o rozporządzenie Rady Ministrów</a:t>
            </a:r>
            <a:br>
              <a:rPr lang="pl-PL" sz="2800" b="1" dirty="0"/>
            </a:br>
            <a:r>
              <a:rPr lang="pl-PL" sz="2800" b="1" dirty="0"/>
              <a:t>z dnia 10 września 2019 r. </a:t>
            </a:r>
            <a:r>
              <a:rPr lang="pl-PL" sz="2800" b="1" i="1" dirty="0">
                <a:solidFill>
                  <a:srgbClr val="60A52B"/>
                </a:solidFill>
              </a:rPr>
              <a:t>w sprawie przedsięwzięć mogących znacząco oddziaływać na środowisko </a:t>
            </a:r>
            <a:r>
              <a:rPr lang="pl-PL" sz="2800" b="1" dirty="0"/>
              <a:t>(Dz. U. z 2019 r. poz. 1839).</a:t>
            </a:r>
            <a:endParaRPr lang="pl-PL" sz="2800" b="1" dirty="0">
              <a:latin typeface="Montserrat" panose="00000500000000000000" pitchFamily="2" charset="-18"/>
            </a:endParaRPr>
          </a:p>
        </p:txBody>
      </p:sp>
      <p:sp>
        <p:nvSpPr>
          <p:cNvPr id="8" name="TextShape 1"/>
          <p:cNvSpPr txBox="1"/>
          <p:nvPr/>
        </p:nvSpPr>
        <p:spPr>
          <a:xfrm>
            <a:off x="5588000" y="6237312"/>
            <a:ext cx="2720083" cy="384072"/>
          </a:xfrm>
          <a:prstGeom prst="rect">
            <a:avLst/>
          </a:prstGeom>
          <a:noFill/>
          <a:ln>
            <a:noFill/>
          </a:ln>
        </p:spPr>
        <p:txBody>
          <a:bodyPr anchor="ctr"/>
          <a:lstStyle/>
          <a:p>
            <a:pPr>
              <a:lnSpc>
                <a:spcPct val="100000"/>
              </a:lnSpc>
              <a:spcAft>
                <a:spcPts val="200"/>
              </a:spcAft>
            </a:pPr>
            <a:r>
              <a:rPr lang="pl-PL" sz="1200" b="1" dirty="0">
                <a:solidFill>
                  <a:srgbClr val="315D55"/>
                </a:solidFill>
                <a:uFill>
                  <a:solidFill>
                    <a:srgbClr val="FFFFFF"/>
                  </a:solidFill>
                </a:uFill>
                <a:latin typeface="+mj-lt"/>
              </a:rPr>
              <a:t>09 marca 2023 r.</a:t>
            </a:r>
          </a:p>
        </p:txBody>
      </p:sp>
      <p:sp>
        <p:nvSpPr>
          <p:cNvPr id="14" name="TextShape 1">
            <a:extLst>
              <a:ext uri="{FF2B5EF4-FFF2-40B4-BE49-F238E27FC236}">
                <a16:creationId xmlns:a16="http://schemas.microsoft.com/office/drawing/2014/main" id="{963D70C3-D710-4C39-A737-47D91A30C6C7}"/>
              </a:ext>
            </a:extLst>
          </p:cNvPr>
          <p:cNvSpPr txBox="1"/>
          <p:nvPr/>
        </p:nvSpPr>
        <p:spPr>
          <a:xfrm>
            <a:off x="6071286" y="161677"/>
            <a:ext cx="5791199" cy="364680"/>
          </a:xfrm>
          <a:prstGeom prst="rect">
            <a:avLst/>
          </a:prstGeom>
          <a:noFill/>
          <a:ln>
            <a:noFill/>
          </a:ln>
        </p:spPr>
        <p:txBody>
          <a:bodyPr anchor="ctr"/>
          <a:lstStyle/>
          <a:p>
            <a:pPr algn="r">
              <a:lnSpc>
                <a:spcPct val="100000"/>
              </a:lnSpc>
              <a:spcAft>
                <a:spcPts val="200"/>
              </a:spcAft>
            </a:pPr>
            <a:endParaRPr lang="pl-PL" sz="1200" b="1" dirty="0">
              <a:solidFill>
                <a:srgbClr val="315D55"/>
              </a:solidFill>
              <a:uFill>
                <a:solidFill>
                  <a:srgbClr val="FFFFFF"/>
                </a:solidFill>
              </a:uFill>
              <a:latin typeface="+mj-lt"/>
            </a:endParaRPr>
          </a:p>
        </p:txBody>
      </p:sp>
    </p:spTree>
    <p:extLst>
      <p:ext uri="{BB962C8B-B14F-4D97-AF65-F5344CB8AC3E}">
        <p14:creationId xmlns:p14="http://schemas.microsoft.com/office/powerpoint/2010/main" val="2676928948"/>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3069</TotalTime>
  <Words>3242</Words>
  <Application>Microsoft Office PowerPoint</Application>
  <PresentationFormat>Panoramiczny</PresentationFormat>
  <Paragraphs>231</Paragraphs>
  <Slides>47</Slides>
  <Notes>46</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47</vt:i4>
      </vt:variant>
    </vt:vector>
  </HeadingPairs>
  <TitlesOfParts>
    <vt:vector size="52" baseType="lpstr">
      <vt:lpstr>Arial</vt:lpstr>
      <vt:lpstr>Montserrat</vt:lpstr>
      <vt:lpstr>Calibri</vt:lpstr>
      <vt:lpstr>Calibri Light</vt:lpstr>
      <vt:lpstr>Motyw pakietu Office</vt:lpstr>
      <vt:lpstr>Pozwolenia emisyjne  z postępowaniem kompensacyjnym</vt:lpstr>
      <vt:lpstr>Ochrona środowiska wiąże się nierozerwalnie z regulacjami odnoszącymi się do ochrony dóbr szczególnie cennych i wartościowych – wszystkich elementów środowiska.   Działania ochronne realizowane są m.in. poprzez reglamentowanie emisji wprowadzanej do środowiska z prowadzonych działalności mogących powodować negatywne konsekwencje dla środowiska. </vt:lpstr>
      <vt:lpstr>Eksploatacja instalacji powodująca:   1)  wprowadzanie gazów lub pyłów do powietrza, 2)  wprowadzanie ścieków do wód lub do ziemi, 3)  wytwarzanie odpadów,  jest dozwolona po uzyskaniu pozwolenia, jeżeli jest ono wymagane. </vt:lpstr>
      <vt:lpstr>Dyrektywę 96/61/WE w sprawie zintegrowanego zapobiegania i ograniczania zanieczyszczeń, zwaną dalej Dyrektywą IPPC (ang. Integrated Pollution Prevention and Control) można zaklasyfikować do grupy tzw. ramowych unijnych aktów prawnych, które określają generalne zasady ochrony środowiska.   Dyrektywa ta później została zastąpiona Dyrektywą Parlamentu Europejskiego i Rady 2010/75/UE z dnia 24 listopada 2010 r. w sprawie emisji przemysłowych (zintegrowane zapobieganie zanieczyszczeniom i ich kontrola). </vt:lpstr>
      <vt:lpstr>Dyrektywa IPPC wprowadza  jednolite w skali Unii Europejskiej instrumenty zapobiegania i utrzymywania pod pełną kontrolą procesów oddziaływania na środowisko związanych z niektórymi rodzajami działalności gospodarczej, wskazanymi w jej Aneksie I.  Dyrektywa uważana jest jednocześnie za jeden z najbardziej znaczących i najtrudniejszych do wdrożenia aktów prawnych Unii Europejskiej.</vt:lpstr>
      <vt:lpstr>Transpozycja prawa wspólnotowego jako element procesu dostosowania polskiego prawa wewnętrznego, regulującego kwestie związane z ochroną środowiska do wymagań prawa unijnego realizowany był w latach 1997-2004.   Przepisy ustawy z dnia 27 kwietnia 2001 r. Prawo ochrony środowiska stanowią implementację przepisy Dyrektywy 96/61/WE w sprawie zintegrowanego zapobiegania i ograniczania zanieczyszczeń.</vt:lpstr>
      <vt:lpstr>Zgodnie z przepisami ustawy z dnia 27 kwietnia 2001 r. Prawo ochrony środowiska (Dz. U. z 2022 r. poz. 2556 z późn. zm.) organ ochrony środowiska może udzielić pozwolenia:   •  zintegrowanego,   •  na wprowadzanie gazów i pyłów do powietrza,   •  na wytwarzanie odpadów. </vt:lpstr>
      <vt:lpstr>Pozwolenie zintegrowane wymagane jest dla instalacji, których funkcjonowanie ze względu na rodzaj i skalę prowadzonej w niej działalności, może powodować znaczne zanieczyszczenie poszczególnych elementów przyrodniczych albo środowiska jako całości, z wyłączeniem instalacji stosowanych do badania, rozwoju lub testowania nowych produktów lub procesów technologicznych.</vt:lpstr>
      <vt:lpstr>Rodzaje takich instalacji określone zostały w załączniku do rozporządzenia Ministra Środowiska z dnia 27 sierpnia 2014 r. w sprawie rodzajów instalacji mogących powodować znaczne zanieczyszczenie poszczególnych elementów przyrodniczych albo środowiska jako całości (Dz.U. z 2014 r. poz. 1169).   Kwalifikacja właściwości organów w oparciu o rozporządzenie Rady Ministrów z dnia 10 września 2019 r. w sprawie przedsięwzięć mogących znacząco oddziaływać na środowisko (Dz. U. z 2019 r. poz. 1839).</vt:lpstr>
      <vt:lpstr>Ogólny zakres pozwolenia zintegrowanego:  1. rodzaj i parametry instalacji istotne z punktu widzenia przeciwdziałania  zanieczyszczeniom; 2. wielkość dopuszczalnej emisji w warunkach normalnego funkcjonowania  instalacji, nie większa niż wynikająca z prawidłowej eksploatacji instalacji,  dla poszczególnych wariantów funkcjonowania; </vt:lpstr>
      <vt:lpstr> 3. maksymalny dopuszczalny czas utrzymywania się uzasadnionych technologicznie warunków  eksploatacyjnych odbiegających od normalnych, w szczególności w przypadku rozruchu i  wyłączania instalacji, a także warunki lub parametry charakteryzujące pracę instalacji,  określające moment zakończenia rozruchu i moment rozpoczęcia wyłączania instalacji oraz  warunki wprowadzania do środowiska substancji lub energii w takich przypadkach;  4. źródła powstawania albo miejsca wprowadzania do środowiska substancji lub energii;  5. wyszczególnienie rodzajów odpadów przewidzianych do wytwarzania, z uwzględnieniem ich  podstawowego składu chemicznego i właściwości;   </vt:lpstr>
      <vt:lpstr>6. określenie ilości odpadów poszczególnych rodzajów przewidzianych do wytwarzania w  ciągu roku; 7. wskazanie sposobów zapobiegania powstawaniu odpadów lub ograniczania ilości  odpadów i ich negatywnego oddziaływania na środowisko; 8. opis sposobu dalszego gospodarowania odpadami, z uwzględnieniem zbierania,  transportu, odzysku i unieszkodliwiania odpadów; </vt:lpstr>
      <vt:lpstr>9. wskazanie miejsca i sposobu oraz rodzaju magazynowanych odpadów;  warunki przeciwpożarowe wynikające z operatu przeciwpożarowego,    o ile przemawiają za tym szczególne względy ochrony środowiska:  10. sposób postępowania w razie zakończenia eksploatacji instalacji;  11. wymagane działania, w tym wyszczególnienie środków technicznych mających na celu  zapobieganie lub ograniczanie emisji, a jeżeli działania mają być realizowane w okresie,  na który jest wydane pozwolenie - również termin realizacji tych działań; </vt:lpstr>
      <vt:lpstr>12. rodzaj i ilość wykorzystywanej energii, materiałów, surowców i paliw, biorąc pod uwagę  wymagania, o których mowa w art. 143 pkt 1-5;   13. zakres i sposób monitorowania procesów technologicznych, w tym pomiaru i  ewidencjonowania wielkości emisji w zakresie, w jakim wykraczają one poza wymagania,  o których mowa w art. 147 i 148 ust. 1;  14. sposób postępowania w przypadku uszkodzenia aparatury pomiarowej służącej do  monitorowania procesów technologicznych, jeżeli jej zastosowanie jest wymagane;</vt:lpstr>
      <vt:lpstr>15. sposób i częstotliwość przekazywania informacji i danych dotyczących monitorowania  organowi właściwemu do wydania pozwolenia i wojewódzkiemu inspektorowi ochrony  środowiska.</vt:lpstr>
      <vt:lpstr>Marszałek Województwa Opolskiego jest organem ochrony środowiska dla 175 instalacji IPPC, kwalifikowanych do 24 rodzajów instalacji.   Do tej pory opublikowano 20 decyzji wykonawczych Komisji Europejskiej ustanawiających konkluzje dotyczące najlepszych dostępnych technik. </vt:lpstr>
      <vt:lpstr>Do instalacji eksploatowanych w województwie opolskim mają zastosowanie decyzje ustanawiające konkluzje dotyczące najlepszych dostępnych technik (BAT) w odniesieniu do:  1.  produkcji żelaza i stali,  2.  produkcji cementu, wapna i tlenku magnezu,  3.  produkcji masy włóknistej, papieru i tektury,</vt:lpstr>
      <vt:lpstr>4.  wspólnych systemów oczyszczania ścieków/gazów odlotowych i zarządzania  nimi w sektorze chemicznym (horyzontalna),  5.  przemysłu metali nieżelaznych,  6.  intensywnego chowu drobiu lub świń,</vt:lpstr>
      <vt:lpstr>7. dużych obiektów energetycznego spalania  8. produkcji wielkotonażowych organicznych substancji chemicznych  9. przetwarzania odpadów  10. przetwórstwa metali żelaznych (publ. 4.11.2022 r.)  11. wspólnych systemów gospodarowania gazami odlotowymi i oczyszczania  gazów odlotowych w sektorze chemicznym (publ. 12.12.2022 r.)</vt:lpstr>
      <vt:lpstr>Treść pozwoleń zintegrowanych wydanych po 5 września 2014 r. można znaleźć w Biuletynie Informacji Publicznej Samorządu Województwa Opolskiego pod adresem:  https://bip.opolskie.pl/typy-tresci/pozwolenia-zintegrowane/</vt:lpstr>
      <vt:lpstr>Postępowanie kompensacyjne prowadzone  w ramach postępowania w sprawie udzielenia pozwolenia zintegrowanego dla instalacji do produkcji olejów bazowych eksploatowanej przez Flukar Sp. z o.o. w Kędzierzynie-Koźlu - studium przypadku</vt:lpstr>
      <vt:lpstr>Zgodnie z art. 225 ustawy z dnia 27 kwietnia 2001 r. Prawo ochrony środowiska  (Dz. U. z 2022 r. poz. 2556 z późn. zm.), wydanie pozwolenia na wprowadzanie do powietrza substancji, dla której normy jakości powietrza zostały przekroczone z nowo budowanej  instalacji (lub zmienianej w sposób istotny), jest możliwe, pod warunkiem zapewnienia odpowiedniej redukcji ilości tej substancji wprowadzanej do powietrza z innych instalacji usytuowanych na obszarze gminy, w której planowana jest budowa nowej instalacji (lub dokonanie istotnej zmiany instalacji).</vt:lpstr>
      <vt:lpstr>Etapy prowadzonego postępowania:  1.  Analiza „Rocznej oceny jakości powietrza w województwie opolskim. Raport  wojewódzki za rok 2018”, sporządzonej przez Główny Inspektorat Ochrony  Środowiska Departament Monitoringu Środowiska Regionalny Wydział  Monitoringu Środowiska w Opolu, w odniesieniu do wnioskowanych przez  Flukar Sp. z o.o. substancji.</vt:lpstr>
      <vt:lpstr> </vt:lpstr>
      <vt:lpstr>Prezentacja programu PowerPoint</vt:lpstr>
      <vt:lpstr>Wniosek końcowy analizy:   Konieczność przeprowadzenia postępowania kompensacyjnego!!! </vt:lpstr>
      <vt:lpstr>2.  Wezwanie prowadzącego instalację do wystąpienia z wnioskiem o  przeprowadzenie postępowania kompensacyjnego dla instalacji do  produkcji olejów bazowych, zlokalizowanej w Kędzierzynie-Koźlu, ze  wskazaniem zakresu i konieczności wykazania, że na terenie gminy, w której  planowana jest eksploatacja instalacji, nastąpi redukcja ww. substancji  zanieczyszczających powietrze - pyłu i benzo(a)pirenu. .  </vt:lpstr>
      <vt:lpstr> Z aktualnego stanu jakości powietrza dokonanego przez WIOŚ w Opolu wynikało, że na terenie Kędzierzyna-Koźla, na którym zlokalizowana ma być instalacja Flukar Sp. z o.o., występują przekroczenia dopuszczalnych wartości stężeń średniorocznych dla pyłu zawieszonego PM 2,5 - stężenie kształtowało się na poziomie 30 µg/m3.   Zgodnie z art. 225 ust. 1 ustawy Poś, na obszarze, na którym zostały przekroczone standardy jakości powietrza, wydanie pozwolenia na wprowadzanie gazów lub pyłów do powietrza dla nowo budowanej instalacji lub zmienianej w istotny sposób jest możliwe, jeżeli zostanie zapewniona odpowiednia redukcja ilości tej substancji wprowadzanej do powietrza z innych instalacji usytuowanych na obszarze gminy, w której planowana jest budowa nowej instalacji lub dokonanie istotnej zmiany instalacji. </vt:lpstr>
      <vt:lpstr>Z ww. przepisu wynika więc, że jeśli taka redukcja emisji nie zostanie osiągnięta, to organ administracji nie będzie mógł wydać decyzji udzielającej pozwolenia zintegrowanego.  Łączna redukcja ilości wprowadzanych do powietrza substancji, w tym przypadku pyłu powinna być o co najmniej 30% większa niż ilość substancji dopuszczona do wprowadzania do powietrza z nowo zbudowanej instalacji lub z instalacji zmienionej w sposób istotny. Jednocześnie zgodnie z art. 225 ust. 5 ustawy Poś wydanie pozwolenia jest możliwe, gdy nie spowoduje to zwiększenia zagrożenia zdrowia ludzi.</vt:lpstr>
      <vt:lpstr>Wydanie pozwolenia w przypadku przekroczeń standardów jakości powietrza - zgodnie z art. 226 ust. 1 ustawy Poś - wiąże się z koniecznością przeprowadzenia postępowania kompensacyjnego, o którym mowa w art. 227-229 ww. ustawy. Postępowanie kompensacyjne wszczyna się na wniosek prowadzącego instalację. </vt:lpstr>
      <vt:lpstr>Do wniosku o wszczęcie postępowania kompensacyjnego, zgodnie z brzmieniem art. 228  ustawy Poś, dołącza się:  a.   wniosek o wydanie pozwolenia na wprowadzanie gazów lub pyłów do     powietrza/pozwolenia zintegrowanego;   b.  zgodę uczestników postępowania lub osób fizycznych niebędących przedsiębiorcami,   o których mowa w art. 225 ust. 2, na dokonanie odpowiedniej redukcji ilości  substancji wprowadzanej do powietrza, dla której standard jakości powietrza został  przekroczony;  c.  rozliczenie łącznej redukcji ilości substancji dotyczące wszystkich instalacji objętych  postępowaniem kompensacyjnym.</vt:lpstr>
      <vt:lpstr>3.  Złożenie przez Flukar Sp. z o.o. wniosku o przeprowadzenie postępowania  kompensacyjnego, którego celem była redukcja ilości substancji pyłowych  (pył PM10 i pył PM2,5) oraz benzo(a)pirenu.  </vt:lpstr>
      <vt:lpstr>Zaproponowano, by redukcja emisji nastąpiła poprzez wymianę 5 kotłów c.o. opalanych węglem kamiennym, eksploatowanych w ramach zwykłego korzystania ze środowiska.   </vt:lpstr>
      <vt:lpstr>Wniosek zawierał wymagane prawem załączniki, tj.:  -  wniosek o wydanie pozwolenia zintegrowanego (w tym na wprowadzanie gazów lub pyłów do powietrza);  -  oświadczenia i umowy osób fizycznych niebędących przedsiębiorcami, na dokonanie odpowiedniej redukcji ilości substancji wprowadzanej do powietrza, dla której standard jakości powietrza został przekroczony, poprzez wymianę kotłów opalanych węglem kamiennym na kotły gazowe;  -  rozliczenie łącznej redukcji ilości substancji dotyczące wszystkich instalacji objętych postępowaniem kompensacyjnym.</vt:lpstr>
      <vt:lpstr>Źródłem emisji zanieczyszczeń podlegających kompensacji w zakładzie jest dopalacz termiczny (emitor E-032), zasilany lekkim olejem opałowym, wyposażonym w palnik o mocy 120 KW i sprawności 88%.  W dopalaczu termicznym spalane są gazy z regeneracji oraz gazy pochodzące z węzła rafinacji olejów smarowych.</vt:lpstr>
      <vt:lpstr>Prezentacja programu PowerPoint</vt:lpstr>
      <vt:lpstr>Art. 225 ust. 2 ustawy z dnia 27 kwietnia 2001 r. Prawo ochrony środowiska  (Dz. U. z 2022 r. poz. 2556 z późn. zm.).  Łączna redukcja ilości substancji, dla której zostały przekroczone standardy jakości powietrza, powinna być o co najmniej 30% większa niż ilość danej substancji wprowadzanej do powietrza z instalacji nowo budowanej lub zmienianej w sposób istotny.</vt:lpstr>
      <vt:lpstr>W ramach prowadzonego postępowania kompensacyjnego inwestor - Spółka Flukar Sp. z o.o. - podjął działania na rzecz wymiany nieekologicznych kotłów na paliwo stałe, eksploatowane przez osoby fizyczne, zamieszkałe na terenie gminy, w której planowana jest budowa nowej instalacji - na kotły gazowe.  W celu określenia ilości węgla kamiennego, a co się z tym wiąże ilości kotłów podlegających wymianie – do obliczeń zastosowano wskaźniki wg poradnika KOBIZE „Wskaźniki emisji zanieczyszczeń ze spalania paliw – kotły  o nominalnej mocy cieplnej do 5 MW”, rekomendowane przez Ministerstwo Klimatu i Środowiska.</vt:lpstr>
      <vt:lpstr>Na podstawie przyjętych wskaźników określono, że do wymiany zostaną przewidziane kotły węglowe spalające łącznie co najmniej 78 Mg węgla kamiennego rocznie.</vt:lpstr>
      <vt:lpstr>Prezentacja programu PowerPoint</vt:lpstr>
      <vt:lpstr>4. Weryfikacja przedstawionego rozliczenia redukcji ilości substancji objętych  postępowaniem kompensacyjnym.   W przedmiotowym postępowaniu kompensacyjnym, dokonano redukcji ilości substancji zanieczyszczających powietrze, dla których standard jakości powietrza został przekroczony, (tj. pyłu PM10 i PM2,5 oraz benzo(a)pirenu)), poprzez zredukowanie ilości tych substancji wprowadzanych do powietrza z instalacji spalania paliw stałych eksploatowanych w ramach zwykłego korzystania ze środowiska przez osoby fizyczne niebędące przedsiębiorcami, usytuowanych na terenie gminy, w której planowana jest eksploatacja przedmiotowej instalacji do produkcji olejów bazowych.</vt:lpstr>
      <vt:lpstr>5. Potwierdzenie redukcji ilości pyłu zawieszonego PM10, pyłu zawieszonego PM2,5 oraz benzo(a)pirenu, wprowadzanych do powietrza z instalacji spalania paliw stałych w ramach zwykłego korzystania ze środowiska zaświadczeniem Prezydent Miasta Kędzierzyn-Koźle.</vt:lpstr>
      <vt:lpstr>Zaświadczenie organu potwierdzające, że:  1)  nastąpiła trwała redukcja ilości substancji, dla której standard jakości  powietrza został przekroczony, wprowadzanej do powietrza z instalacji  spalania paliw stałych eksploatowanych w ramach zwykłego korzystania  ze środowiska przez osoby fizyczne niebędące przedsiębiorcami – trwała  redukcja pyłów PM10 i PM2,5 oraz benzo(a)pirenu wprowadzanych do  powietrza, </vt:lpstr>
      <vt:lpstr>2) Redukcję uzyskano poprzez trwałą likwidację 5 instalacji spalania paliw  stałych, eksploatowanych w ramach zwykłego korzystania ze środowiska  przez osoby fizyczne niebędące przedsiębiorstwami usytuowanych na  terenie miasta Kędzierzyn-Koźle, w następującej lokalizacji:    - ul. Staszica….  - ul. Emilii Plater ….  - ul. Ks. Droni ….  - ul. Piękna ….  - ul. Topolowa ….</vt:lpstr>
      <vt:lpstr>3) Inwestycje zostały sfinansowane przez Flukar Sp. z o.o. z siedzibą w Katowicach,   4) Kotły opalane węglem kamiennym we wszystkich lokalizacjach zostały zastąpione kotłami gazowymi.  </vt:lpstr>
      <vt:lpstr>6. Wydanie pozwolenia zintegrowanego, które zgodnie z art. 229 ust. 1 pkt 3 ustawy POŚ  mogło być wykonalne z dniem wydania.  Co nie oznacza, że z tym dniem było ostateczne i prawomocne.   W tym przypadku wnioskujący zgodnie z art. 127a ustawy z dnia 14 czerwca 1960 r. Kodeks postępowania administracyjnego (Dz. U. z 2022 r. poz. 2000) zrzekł się prawa do wniesienia odwołania od decyzji Marszałka Województwa Opolskiego, tym samym decyzja stała się ostateczna i prawomocna.</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TYTUŁ PREZENTACJI</dc:title>
  <dc:creator>Łukasz Szpak</dc:creator>
  <cp:lastModifiedBy>Patrycja Wojciechowska</cp:lastModifiedBy>
  <cp:revision>224</cp:revision>
  <dcterms:created xsi:type="dcterms:W3CDTF">2021-04-08T08:39:33Z</dcterms:created>
  <dcterms:modified xsi:type="dcterms:W3CDTF">2023-03-09T07:53:03Z</dcterms:modified>
</cp:coreProperties>
</file>