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9"/>
  </p:notesMasterIdLst>
  <p:sldIdLst>
    <p:sldId id="256" r:id="rId2"/>
    <p:sldId id="784" r:id="rId3"/>
    <p:sldId id="785" r:id="rId4"/>
    <p:sldId id="786" r:id="rId5"/>
    <p:sldId id="787" r:id="rId6"/>
    <p:sldId id="788" r:id="rId7"/>
    <p:sldId id="789" r:id="rId8"/>
    <p:sldId id="790" r:id="rId9"/>
    <p:sldId id="791" r:id="rId10"/>
    <p:sldId id="792" r:id="rId11"/>
    <p:sldId id="793" r:id="rId12"/>
    <p:sldId id="794" r:id="rId13"/>
    <p:sldId id="795" r:id="rId14"/>
    <p:sldId id="796" r:id="rId15"/>
    <p:sldId id="797" r:id="rId16"/>
    <p:sldId id="798" r:id="rId17"/>
    <p:sldId id="799" r:id="rId18"/>
    <p:sldId id="800" r:id="rId19"/>
    <p:sldId id="801" r:id="rId20"/>
    <p:sldId id="802" r:id="rId21"/>
    <p:sldId id="803" r:id="rId22"/>
    <p:sldId id="804" r:id="rId23"/>
    <p:sldId id="805" r:id="rId24"/>
    <p:sldId id="806" r:id="rId25"/>
    <p:sldId id="807" r:id="rId26"/>
    <p:sldId id="752" r:id="rId27"/>
    <p:sldId id="754" r:id="rId28"/>
    <p:sldId id="511" r:id="rId29"/>
    <p:sldId id="724" r:id="rId30"/>
    <p:sldId id="755" r:id="rId31"/>
    <p:sldId id="726" r:id="rId32"/>
    <p:sldId id="727" r:id="rId33"/>
    <p:sldId id="680" r:id="rId34"/>
    <p:sldId id="661" r:id="rId35"/>
    <p:sldId id="662" r:id="rId36"/>
    <p:sldId id="693" r:id="rId37"/>
    <p:sldId id="694" r:id="rId38"/>
    <p:sldId id="695" r:id="rId39"/>
    <p:sldId id="758" r:id="rId40"/>
    <p:sldId id="594" r:id="rId41"/>
    <p:sldId id="524" r:id="rId42"/>
    <p:sldId id="525" r:id="rId43"/>
    <p:sldId id="596" r:id="rId44"/>
    <p:sldId id="597" r:id="rId45"/>
    <p:sldId id="717" r:id="rId46"/>
    <p:sldId id="714" r:id="rId47"/>
    <p:sldId id="715" r:id="rId48"/>
    <p:sldId id="527" r:id="rId49"/>
    <p:sldId id="528" r:id="rId50"/>
    <p:sldId id="718" r:id="rId51"/>
    <p:sldId id="719" r:id="rId52"/>
    <p:sldId id="720" r:id="rId53"/>
    <p:sldId id="721" r:id="rId54"/>
    <p:sldId id="722" r:id="rId55"/>
    <p:sldId id="588" r:id="rId56"/>
    <p:sldId id="589" r:id="rId57"/>
    <p:sldId id="656" r:id="rId58"/>
    <p:sldId id="590" r:id="rId59"/>
    <p:sldId id="574" r:id="rId60"/>
    <p:sldId id="759" r:id="rId61"/>
    <p:sldId id="602" r:id="rId62"/>
    <p:sldId id="604" r:id="rId63"/>
    <p:sldId id="606" r:id="rId64"/>
    <p:sldId id="607" r:id="rId65"/>
    <p:sldId id="608" r:id="rId66"/>
    <p:sldId id="728" r:id="rId67"/>
    <p:sldId id="729" r:id="rId68"/>
    <p:sldId id="696" r:id="rId69"/>
    <p:sldId id="609" r:id="rId70"/>
    <p:sldId id="766" r:id="rId71"/>
    <p:sldId id="530" r:id="rId72"/>
    <p:sldId id="760" r:id="rId73"/>
    <p:sldId id="767" r:id="rId74"/>
    <p:sldId id="768" r:id="rId75"/>
    <p:sldId id="775" r:id="rId76"/>
    <p:sldId id="610" r:id="rId77"/>
    <p:sldId id="611" r:id="rId78"/>
    <p:sldId id="612" r:id="rId79"/>
    <p:sldId id="808" r:id="rId80"/>
    <p:sldId id="809" r:id="rId81"/>
    <p:sldId id="810" r:id="rId82"/>
    <p:sldId id="536" r:id="rId83"/>
    <p:sldId id="537" r:id="rId84"/>
    <p:sldId id="811" r:id="rId85"/>
    <p:sldId id="812" r:id="rId86"/>
    <p:sldId id="813" r:id="rId87"/>
    <p:sldId id="814" r:id="rId88"/>
  </p:sldIdLst>
  <p:sldSz cx="12192000" cy="6858000"/>
  <p:notesSz cx="6858000" cy="9144000"/>
  <p:embeddedFontLst>
    <p:embeddedFont>
      <p:font typeface="Calibri" panose="020F0502020204030204" pitchFamily="34" charset="0"/>
      <p:regular r:id="rId90"/>
      <p:bold r:id="rId91"/>
      <p:italic r:id="rId92"/>
      <p:boldItalic r:id="rId93"/>
    </p:embeddedFont>
    <p:embeddedFont>
      <p:font typeface="Calibri Light" panose="020F0302020204030204" pitchFamily="34" charset="0"/>
      <p:regular r:id="rId94"/>
      <p:italic r:id="rId95"/>
    </p:embeddedFont>
    <p:embeddedFont>
      <p:font typeface="Montserrat" panose="00000500000000000000" pitchFamily="2" charset="-18"/>
      <p:regular r:id="rId96"/>
      <p:bold r:id="rId97"/>
      <p:italic r:id="rId98"/>
      <p:boldItalic r:id="rId99"/>
    </p:embeddedFont>
  </p:embeddedFontLst>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94"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A52B"/>
    <a:srgbClr val="315D55"/>
    <a:srgbClr val="48887C"/>
    <a:srgbClr val="2C4E4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Styl jasny 2 — Ak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51" autoAdjust="0"/>
    <p:restoredTop sz="86481" autoAdjust="0"/>
  </p:normalViewPr>
  <p:slideViewPr>
    <p:cSldViewPr snapToGrid="0">
      <p:cViewPr varScale="1">
        <p:scale>
          <a:sx n="114" d="100"/>
          <a:sy n="114" d="100"/>
        </p:scale>
        <p:origin x="834" y="114"/>
      </p:cViewPr>
      <p:guideLst>
        <p:guide orient="horz" pos="3294"/>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font" Target="fonts/font1.fntdata"/><Relationship Id="rId95" Type="http://schemas.openxmlformats.org/officeDocument/2006/relationships/font" Target="fonts/font6.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font" Target="fonts/font2.fntdata"/><Relationship Id="rId96"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5.fntdata"/><Relationship Id="rId99" Type="http://schemas.openxmlformats.org/officeDocument/2006/relationships/font" Target="fonts/font10.fntdata"/><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3.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4.fntdata"/><Relationship Id="rId98" Type="http://schemas.openxmlformats.org/officeDocument/2006/relationships/font" Target="fonts/font9.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3E715F-0B9B-4F7B-ABAB-BEBE7888E5B4}" type="datetimeFigureOut">
              <a:rPr lang="pl-PL" smtClean="0"/>
              <a:t>09.03.2023</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24D8B1-6BBC-434A-9891-A4A650C85B06}" type="slidenum">
              <a:rPr lang="pl-PL" smtClean="0"/>
              <a:t>‹#›</a:t>
            </a:fld>
            <a:endParaRPr lang="pl-PL"/>
          </a:p>
        </p:txBody>
      </p:sp>
    </p:spTree>
    <p:extLst>
      <p:ext uri="{BB962C8B-B14F-4D97-AF65-F5344CB8AC3E}">
        <p14:creationId xmlns:p14="http://schemas.microsoft.com/office/powerpoint/2010/main" val="3127332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1</a:t>
            </a:fld>
            <a:endParaRPr lang="pl-PL"/>
          </a:p>
        </p:txBody>
      </p:sp>
    </p:spTree>
    <p:extLst>
      <p:ext uri="{BB962C8B-B14F-4D97-AF65-F5344CB8AC3E}">
        <p14:creationId xmlns:p14="http://schemas.microsoft.com/office/powerpoint/2010/main" val="2206819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(wejście w życie 28 kwietnia 2021 R</a:t>
            </a:r>
          </a:p>
        </p:txBody>
      </p:sp>
      <p:sp>
        <p:nvSpPr>
          <p:cNvPr id="4" name="Symbol zastępczy numeru slajdu 3"/>
          <p:cNvSpPr>
            <a:spLocks noGrp="1"/>
          </p:cNvSpPr>
          <p:nvPr>
            <p:ph type="sldNum" sz="quarter" idx="5"/>
          </p:nvPr>
        </p:nvSpPr>
        <p:spPr/>
        <p:txBody>
          <a:bodyPr/>
          <a:lstStyle/>
          <a:p>
            <a:fld id="{DBD1418F-0B95-4AAF-B692-38628B68C734}" type="slidenum">
              <a:rPr lang="pl-PL" smtClean="0"/>
              <a:t>2</a:t>
            </a:fld>
            <a:endParaRPr lang="pl-PL"/>
          </a:p>
        </p:txBody>
      </p:sp>
    </p:spTree>
    <p:extLst>
      <p:ext uri="{BB962C8B-B14F-4D97-AF65-F5344CB8AC3E}">
        <p14:creationId xmlns:p14="http://schemas.microsoft.com/office/powerpoint/2010/main" val="2221695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B024F7-2AB7-456A-B015-CAC48F8C178C}"/>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8FD5C0A4-2264-4DDE-AF3A-E7391B8F2C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2AEF85EF-4ADC-49DE-B1CF-6988F866182E}"/>
              </a:ext>
            </a:extLst>
          </p:cNvPr>
          <p:cNvSpPr>
            <a:spLocks noGrp="1"/>
          </p:cNvSpPr>
          <p:nvPr>
            <p:ph type="dt" sz="half" idx="10"/>
          </p:nvPr>
        </p:nvSpPr>
        <p:spPr/>
        <p:txBody>
          <a:bodyPr/>
          <a:lstStyle/>
          <a:p>
            <a:fld id="{369458A7-2FFA-4A44-85E7-8B4977E75982}" type="datetimeFigureOut">
              <a:rPr lang="pl-PL" smtClean="0"/>
              <a:t>09.03.2023</a:t>
            </a:fld>
            <a:endParaRPr lang="pl-PL"/>
          </a:p>
        </p:txBody>
      </p:sp>
      <p:sp>
        <p:nvSpPr>
          <p:cNvPr id="5" name="Symbol zastępczy stopki 4">
            <a:extLst>
              <a:ext uri="{FF2B5EF4-FFF2-40B4-BE49-F238E27FC236}">
                <a16:creationId xmlns:a16="http://schemas.microsoft.com/office/drawing/2014/main" id="{9DC7EC38-1A44-40F6-BA09-DF24CCCDE75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93B671E-F12D-4DBD-ADB4-9707160AA9AA}"/>
              </a:ext>
            </a:extLst>
          </p:cNvPr>
          <p:cNvSpPr>
            <a:spLocks noGrp="1"/>
          </p:cNvSpPr>
          <p:nvPr>
            <p:ph type="sldNum" sz="quarter" idx="12"/>
          </p:nvPr>
        </p:nvSpPr>
        <p:spPr/>
        <p:txBody>
          <a:bodyPr/>
          <a:lstStyle/>
          <a:p>
            <a:fld id="{5847EA6C-00BD-4C17-B673-46EEC9B755A4}" type="slidenum">
              <a:rPr lang="pl-PL" smtClean="0"/>
              <a:t>‹#›</a:t>
            </a:fld>
            <a:endParaRPr lang="pl-PL"/>
          </a:p>
        </p:txBody>
      </p:sp>
    </p:spTree>
    <p:extLst>
      <p:ext uri="{BB962C8B-B14F-4D97-AF65-F5344CB8AC3E}">
        <p14:creationId xmlns:p14="http://schemas.microsoft.com/office/powerpoint/2010/main" val="1334665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285A57-2E79-4203-B730-88D415F89B1E}"/>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7847F7E8-F327-46C0-BEE0-D909812A456A}"/>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E28D8D1-82FD-474A-90CD-A7B484C96915}"/>
              </a:ext>
            </a:extLst>
          </p:cNvPr>
          <p:cNvSpPr>
            <a:spLocks noGrp="1"/>
          </p:cNvSpPr>
          <p:nvPr>
            <p:ph type="dt" sz="half" idx="10"/>
          </p:nvPr>
        </p:nvSpPr>
        <p:spPr/>
        <p:txBody>
          <a:bodyPr/>
          <a:lstStyle/>
          <a:p>
            <a:fld id="{369458A7-2FFA-4A44-85E7-8B4977E75982}" type="datetimeFigureOut">
              <a:rPr lang="pl-PL" smtClean="0"/>
              <a:t>09.03.2023</a:t>
            </a:fld>
            <a:endParaRPr lang="pl-PL"/>
          </a:p>
        </p:txBody>
      </p:sp>
      <p:sp>
        <p:nvSpPr>
          <p:cNvPr id="5" name="Symbol zastępczy stopki 4">
            <a:extLst>
              <a:ext uri="{FF2B5EF4-FFF2-40B4-BE49-F238E27FC236}">
                <a16:creationId xmlns:a16="http://schemas.microsoft.com/office/drawing/2014/main" id="{79C00B4A-ABB4-41FD-958B-AC7ED9576F1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49C5B91-E55E-4D08-B62A-B07568295181}"/>
              </a:ext>
            </a:extLst>
          </p:cNvPr>
          <p:cNvSpPr>
            <a:spLocks noGrp="1"/>
          </p:cNvSpPr>
          <p:nvPr>
            <p:ph type="sldNum" sz="quarter" idx="12"/>
          </p:nvPr>
        </p:nvSpPr>
        <p:spPr/>
        <p:txBody>
          <a:bodyPr/>
          <a:lstStyle/>
          <a:p>
            <a:fld id="{5847EA6C-00BD-4C17-B673-46EEC9B755A4}" type="slidenum">
              <a:rPr lang="pl-PL" smtClean="0"/>
              <a:t>‹#›</a:t>
            </a:fld>
            <a:endParaRPr lang="pl-PL"/>
          </a:p>
        </p:txBody>
      </p:sp>
    </p:spTree>
    <p:extLst>
      <p:ext uri="{BB962C8B-B14F-4D97-AF65-F5344CB8AC3E}">
        <p14:creationId xmlns:p14="http://schemas.microsoft.com/office/powerpoint/2010/main" val="6290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979B060E-9B5E-4A72-9E2D-3979E8790E0F}"/>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E713AB4B-CBC1-4563-8A83-5468C7114B71}"/>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2BEC43D-3980-4396-9088-CAE6C6C5F43C}"/>
              </a:ext>
            </a:extLst>
          </p:cNvPr>
          <p:cNvSpPr>
            <a:spLocks noGrp="1"/>
          </p:cNvSpPr>
          <p:nvPr>
            <p:ph type="dt" sz="half" idx="10"/>
          </p:nvPr>
        </p:nvSpPr>
        <p:spPr/>
        <p:txBody>
          <a:bodyPr/>
          <a:lstStyle/>
          <a:p>
            <a:fld id="{369458A7-2FFA-4A44-85E7-8B4977E75982}" type="datetimeFigureOut">
              <a:rPr lang="pl-PL" smtClean="0"/>
              <a:t>09.03.2023</a:t>
            </a:fld>
            <a:endParaRPr lang="pl-PL"/>
          </a:p>
        </p:txBody>
      </p:sp>
      <p:sp>
        <p:nvSpPr>
          <p:cNvPr id="5" name="Symbol zastępczy stopki 4">
            <a:extLst>
              <a:ext uri="{FF2B5EF4-FFF2-40B4-BE49-F238E27FC236}">
                <a16:creationId xmlns:a16="http://schemas.microsoft.com/office/drawing/2014/main" id="{611F47A7-CECA-46E6-BE12-1A842AA0759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451DC28-FFEE-4011-BD89-B50B6F34C12D}"/>
              </a:ext>
            </a:extLst>
          </p:cNvPr>
          <p:cNvSpPr>
            <a:spLocks noGrp="1"/>
          </p:cNvSpPr>
          <p:nvPr>
            <p:ph type="sldNum" sz="quarter" idx="12"/>
          </p:nvPr>
        </p:nvSpPr>
        <p:spPr/>
        <p:txBody>
          <a:bodyPr/>
          <a:lstStyle/>
          <a:p>
            <a:fld id="{5847EA6C-00BD-4C17-B673-46EEC9B755A4}" type="slidenum">
              <a:rPr lang="pl-PL" smtClean="0"/>
              <a:t>‹#›</a:t>
            </a:fld>
            <a:endParaRPr lang="pl-PL"/>
          </a:p>
        </p:txBody>
      </p:sp>
    </p:spTree>
    <p:extLst>
      <p:ext uri="{BB962C8B-B14F-4D97-AF65-F5344CB8AC3E}">
        <p14:creationId xmlns:p14="http://schemas.microsoft.com/office/powerpoint/2010/main" val="100983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98684A-A681-48E6-8CDD-79197B6CB998}"/>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914773FE-F92F-45DA-8FAA-689854C00E4A}"/>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35759DA-9F02-425F-9B53-9ACAA5D88B30}"/>
              </a:ext>
            </a:extLst>
          </p:cNvPr>
          <p:cNvSpPr>
            <a:spLocks noGrp="1"/>
          </p:cNvSpPr>
          <p:nvPr>
            <p:ph type="dt" sz="half" idx="10"/>
          </p:nvPr>
        </p:nvSpPr>
        <p:spPr/>
        <p:txBody>
          <a:bodyPr/>
          <a:lstStyle/>
          <a:p>
            <a:fld id="{369458A7-2FFA-4A44-85E7-8B4977E75982}" type="datetimeFigureOut">
              <a:rPr lang="pl-PL" smtClean="0"/>
              <a:t>09.03.2023</a:t>
            </a:fld>
            <a:endParaRPr lang="pl-PL"/>
          </a:p>
        </p:txBody>
      </p:sp>
      <p:sp>
        <p:nvSpPr>
          <p:cNvPr id="5" name="Symbol zastępczy stopki 4">
            <a:extLst>
              <a:ext uri="{FF2B5EF4-FFF2-40B4-BE49-F238E27FC236}">
                <a16:creationId xmlns:a16="http://schemas.microsoft.com/office/drawing/2014/main" id="{D8699C68-C09A-4D6B-BE4E-EAD5C85498E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0D2CD76-8B94-4FEA-8C4B-1839DE42429D}"/>
              </a:ext>
            </a:extLst>
          </p:cNvPr>
          <p:cNvSpPr>
            <a:spLocks noGrp="1"/>
          </p:cNvSpPr>
          <p:nvPr>
            <p:ph type="sldNum" sz="quarter" idx="12"/>
          </p:nvPr>
        </p:nvSpPr>
        <p:spPr/>
        <p:txBody>
          <a:bodyPr/>
          <a:lstStyle/>
          <a:p>
            <a:fld id="{5847EA6C-00BD-4C17-B673-46EEC9B755A4}" type="slidenum">
              <a:rPr lang="pl-PL" smtClean="0"/>
              <a:t>‹#›</a:t>
            </a:fld>
            <a:endParaRPr lang="pl-PL"/>
          </a:p>
        </p:txBody>
      </p:sp>
    </p:spTree>
    <p:extLst>
      <p:ext uri="{BB962C8B-B14F-4D97-AF65-F5344CB8AC3E}">
        <p14:creationId xmlns:p14="http://schemas.microsoft.com/office/powerpoint/2010/main" val="404008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B2BAAC-A8F7-4A17-B030-69291BF7DEE4}"/>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FA0DBD2B-EFEC-41E4-BA0D-6E4F735375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A5508876-E1F9-40C2-8079-0AF35A1592A9}"/>
              </a:ext>
            </a:extLst>
          </p:cNvPr>
          <p:cNvSpPr>
            <a:spLocks noGrp="1"/>
          </p:cNvSpPr>
          <p:nvPr>
            <p:ph type="dt" sz="half" idx="10"/>
          </p:nvPr>
        </p:nvSpPr>
        <p:spPr/>
        <p:txBody>
          <a:bodyPr/>
          <a:lstStyle/>
          <a:p>
            <a:fld id="{369458A7-2FFA-4A44-85E7-8B4977E75982}" type="datetimeFigureOut">
              <a:rPr lang="pl-PL" smtClean="0"/>
              <a:t>09.03.2023</a:t>
            </a:fld>
            <a:endParaRPr lang="pl-PL"/>
          </a:p>
        </p:txBody>
      </p:sp>
      <p:sp>
        <p:nvSpPr>
          <p:cNvPr id="5" name="Symbol zastępczy stopki 4">
            <a:extLst>
              <a:ext uri="{FF2B5EF4-FFF2-40B4-BE49-F238E27FC236}">
                <a16:creationId xmlns:a16="http://schemas.microsoft.com/office/drawing/2014/main" id="{51629D5B-A50A-4905-8A5E-712D5BCD03C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DD28CE9-51B1-4CBA-81F9-20E4F66A8AC4}"/>
              </a:ext>
            </a:extLst>
          </p:cNvPr>
          <p:cNvSpPr>
            <a:spLocks noGrp="1"/>
          </p:cNvSpPr>
          <p:nvPr>
            <p:ph type="sldNum" sz="quarter" idx="12"/>
          </p:nvPr>
        </p:nvSpPr>
        <p:spPr/>
        <p:txBody>
          <a:bodyPr/>
          <a:lstStyle/>
          <a:p>
            <a:fld id="{5847EA6C-00BD-4C17-B673-46EEC9B755A4}" type="slidenum">
              <a:rPr lang="pl-PL" smtClean="0"/>
              <a:t>‹#›</a:t>
            </a:fld>
            <a:endParaRPr lang="pl-PL"/>
          </a:p>
        </p:txBody>
      </p:sp>
    </p:spTree>
    <p:extLst>
      <p:ext uri="{BB962C8B-B14F-4D97-AF65-F5344CB8AC3E}">
        <p14:creationId xmlns:p14="http://schemas.microsoft.com/office/powerpoint/2010/main" val="923029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A8FC2E-0BA1-4A62-8515-EC56671E0F3E}"/>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37BFA37A-8299-424D-A0B2-96A938B021D1}"/>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CAEBCB7B-11B6-48FF-97E4-84E76C0BF01B}"/>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D8561132-BFB5-4B8D-987D-58F9DC6C533D}"/>
              </a:ext>
            </a:extLst>
          </p:cNvPr>
          <p:cNvSpPr>
            <a:spLocks noGrp="1"/>
          </p:cNvSpPr>
          <p:nvPr>
            <p:ph type="dt" sz="half" idx="10"/>
          </p:nvPr>
        </p:nvSpPr>
        <p:spPr/>
        <p:txBody>
          <a:bodyPr/>
          <a:lstStyle/>
          <a:p>
            <a:fld id="{369458A7-2FFA-4A44-85E7-8B4977E75982}" type="datetimeFigureOut">
              <a:rPr lang="pl-PL" smtClean="0"/>
              <a:t>09.03.2023</a:t>
            </a:fld>
            <a:endParaRPr lang="pl-PL"/>
          </a:p>
        </p:txBody>
      </p:sp>
      <p:sp>
        <p:nvSpPr>
          <p:cNvPr id="6" name="Symbol zastępczy stopki 5">
            <a:extLst>
              <a:ext uri="{FF2B5EF4-FFF2-40B4-BE49-F238E27FC236}">
                <a16:creationId xmlns:a16="http://schemas.microsoft.com/office/drawing/2014/main" id="{97F8D5C8-CA60-4D28-8C3C-20A4D320FE3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25163296-20EE-4EBD-A465-4E2A2249EDD0}"/>
              </a:ext>
            </a:extLst>
          </p:cNvPr>
          <p:cNvSpPr>
            <a:spLocks noGrp="1"/>
          </p:cNvSpPr>
          <p:nvPr>
            <p:ph type="sldNum" sz="quarter" idx="12"/>
          </p:nvPr>
        </p:nvSpPr>
        <p:spPr/>
        <p:txBody>
          <a:bodyPr/>
          <a:lstStyle/>
          <a:p>
            <a:fld id="{5847EA6C-00BD-4C17-B673-46EEC9B755A4}" type="slidenum">
              <a:rPr lang="pl-PL" smtClean="0"/>
              <a:t>‹#›</a:t>
            </a:fld>
            <a:endParaRPr lang="pl-PL"/>
          </a:p>
        </p:txBody>
      </p:sp>
    </p:spTree>
    <p:extLst>
      <p:ext uri="{BB962C8B-B14F-4D97-AF65-F5344CB8AC3E}">
        <p14:creationId xmlns:p14="http://schemas.microsoft.com/office/powerpoint/2010/main" val="4067683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BBAB0B-7F2B-42F9-A241-8BD70D8F0A96}"/>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CEAA9967-939A-4D0C-BB06-F61FFD72F4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41A6B0F4-DD00-4DF6-8D51-CA8F358314C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DA7256B5-F3B4-43E3-97BF-220B9066AF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5DA231D9-4E44-4489-BD43-59B7D9B0EEC1}"/>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56E76581-564D-40C5-B0BD-FA33805624F6}"/>
              </a:ext>
            </a:extLst>
          </p:cNvPr>
          <p:cNvSpPr>
            <a:spLocks noGrp="1"/>
          </p:cNvSpPr>
          <p:nvPr>
            <p:ph type="dt" sz="half" idx="10"/>
          </p:nvPr>
        </p:nvSpPr>
        <p:spPr/>
        <p:txBody>
          <a:bodyPr/>
          <a:lstStyle/>
          <a:p>
            <a:fld id="{369458A7-2FFA-4A44-85E7-8B4977E75982}" type="datetimeFigureOut">
              <a:rPr lang="pl-PL" smtClean="0"/>
              <a:t>09.03.2023</a:t>
            </a:fld>
            <a:endParaRPr lang="pl-PL"/>
          </a:p>
        </p:txBody>
      </p:sp>
      <p:sp>
        <p:nvSpPr>
          <p:cNvPr id="8" name="Symbol zastępczy stopki 7">
            <a:extLst>
              <a:ext uri="{FF2B5EF4-FFF2-40B4-BE49-F238E27FC236}">
                <a16:creationId xmlns:a16="http://schemas.microsoft.com/office/drawing/2014/main" id="{2351B3A4-4076-4CB3-91F5-0BACC788DDFB}"/>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6E9F13EA-CC59-4AEB-9EDE-75F12BFAEAB6}"/>
              </a:ext>
            </a:extLst>
          </p:cNvPr>
          <p:cNvSpPr>
            <a:spLocks noGrp="1"/>
          </p:cNvSpPr>
          <p:nvPr>
            <p:ph type="sldNum" sz="quarter" idx="12"/>
          </p:nvPr>
        </p:nvSpPr>
        <p:spPr/>
        <p:txBody>
          <a:bodyPr/>
          <a:lstStyle/>
          <a:p>
            <a:fld id="{5847EA6C-00BD-4C17-B673-46EEC9B755A4}" type="slidenum">
              <a:rPr lang="pl-PL" smtClean="0"/>
              <a:t>‹#›</a:t>
            </a:fld>
            <a:endParaRPr lang="pl-PL"/>
          </a:p>
        </p:txBody>
      </p:sp>
    </p:spTree>
    <p:extLst>
      <p:ext uri="{BB962C8B-B14F-4D97-AF65-F5344CB8AC3E}">
        <p14:creationId xmlns:p14="http://schemas.microsoft.com/office/powerpoint/2010/main" val="286950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6637C8-DA99-47C5-8152-FAACAFB328AB}"/>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EA836A3B-5290-4CB7-8236-AFA0874E051A}"/>
              </a:ext>
            </a:extLst>
          </p:cNvPr>
          <p:cNvSpPr>
            <a:spLocks noGrp="1"/>
          </p:cNvSpPr>
          <p:nvPr>
            <p:ph type="dt" sz="half" idx="10"/>
          </p:nvPr>
        </p:nvSpPr>
        <p:spPr/>
        <p:txBody>
          <a:bodyPr/>
          <a:lstStyle/>
          <a:p>
            <a:fld id="{369458A7-2FFA-4A44-85E7-8B4977E75982}" type="datetimeFigureOut">
              <a:rPr lang="pl-PL" smtClean="0"/>
              <a:t>09.03.2023</a:t>
            </a:fld>
            <a:endParaRPr lang="pl-PL"/>
          </a:p>
        </p:txBody>
      </p:sp>
      <p:sp>
        <p:nvSpPr>
          <p:cNvPr id="4" name="Symbol zastępczy stopki 3">
            <a:extLst>
              <a:ext uri="{FF2B5EF4-FFF2-40B4-BE49-F238E27FC236}">
                <a16:creationId xmlns:a16="http://schemas.microsoft.com/office/drawing/2014/main" id="{EF36CF84-4AD6-4C3F-A60C-59D72EB4D1A5}"/>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D293A1CF-DC54-42A2-8503-C18A8220E9C7}"/>
              </a:ext>
            </a:extLst>
          </p:cNvPr>
          <p:cNvSpPr>
            <a:spLocks noGrp="1"/>
          </p:cNvSpPr>
          <p:nvPr>
            <p:ph type="sldNum" sz="quarter" idx="12"/>
          </p:nvPr>
        </p:nvSpPr>
        <p:spPr/>
        <p:txBody>
          <a:bodyPr/>
          <a:lstStyle/>
          <a:p>
            <a:fld id="{5847EA6C-00BD-4C17-B673-46EEC9B755A4}" type="slidenum">
              <a:rPr lang="pl-PL" smtClean="0"/>
              <a:t>‹#›</a:t>
            </a:fld>
            <a:endParaRPr lang="pl-PL"/>
          </a:p>
        </p:txBody>
      </p:sp>
    </p:spTree>
    <p:extLst>
      <p:ext uri="{BB962C8B-B14F-4D97-AF65-F5344CB8AC3E}">
        <p14:creationId xmlns:p14="http://schemas.microsoft.com/office/powerpoint/2010/main" val="3109280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316D713E-DEAD-43A0-83D0-BD27C7CBB0E3}"/>
              </a:ext>
            </a:extLst>
          </p:cNvPr>
          <p:cNvSpPr>
            <a:spLocks noGrp="1"/>
          </p:cNvSpPr>
          <p:nvPr>
            <p:ph type="dt" sz="half" idx="10"/>
          </p:nvPr>
        </p:nvSpPr>
        <p:spPr/>
        <p:txBody>
          <a:bodyPr/>
          <a:lstStyle/>
          <a:p>
            <a:fld id="{369458A7-2FFA-4A44-85E7-8B4977E75982}" type="datetimeFigureOut">
              <a:rPr lang="pl-PL" smtClean="0"/>
              <a:t>09.03.2023</a:t>
            </a:fld>
            <a:endParaRPr lang="pl-PL"/>
          </a:p>
        </p:txBody>
      </p:sp>
      <p:sp>
        <p:nvSpPr>
          <p:cNvPr id="3" name="Symbol zastępczy stopki 2">
            <a:extLst>
              <a:ext uri="{FF2B5EF4-FFF2-40B4-BE49-F238E27FC236}">
                <a16:creationId xmlns:a16="http://schemas.microsoft.com/office/drawing/2014/main" id="{38B73795-1404-40C9-B1CA-48BDBFCA6FB2}"/>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716F86C0-FA4B-492A-B946-7EFB1DA86DAA}"/>
              </a:ext>
            </a:extLst>
          </p:cNvPr>
          <p:cNvSpPr>
            <a:spLocks noGrp="1"/>
          </p:cNvSpPr>
          <p:nvPr>
            <p:ph type="sldNum" sz="quarter" idx="12"/>
          </p:nvPr>
        </p:nvSpPr>
        <p:spPr/>
        <p:txBody>
          <a:bodyPr/>
          <a:lstStyle/>
          <a:p>
            <a:fld id="{5847EA6C-00BD-4C17-B673-46EEC9B755A4}" type="slidenum">
              <a:rPr lang="pl-PL" smtClean="0"/>
              <a:t>‹#›</a:t>
            </a:fld>
            <a:endParaRPr lang="pl-PL"/>
          </a:p>
        </p:txBody>
      </p:sp>
    </p:spTree>
    <p:extLst>
      <p:ext uri="{BB962C8B-B14F-4D97-AF65-F5344CB8AC3E}">
        <p14:creationId xmlns:p14="http://schemas.microsoft.com/office/powerpoint/2010/main" val="414956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DC0AAAF-F7DE-4F8E-9000-C8625E3337A5}"/>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1675E6F3-5985-4D15-9148-30E5D00DA2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1C850E8F-BF46-4D87-8755-6024F29FF1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B86E0376-DA7B-4DE1-88AB-BB591DF52EC4}"/>
              </a:ext>
            </a:extLst>
          </p:cNvPr>
          <p:cNvSpPr>
            <a:spLocks noGrp="1"/>
          </p:cNvSpPr>
          <p:nvPr>
            <p:ph type="dt" sz="half" idx="10"/>
          </p:nvPr>
        </p:nvSpPr>
        <p:spPr/>
        <p:txBody>
          <a:bodyPr/>
          <a:lstStyle/>
          <a:p>
            <a:fld id="{369458A7-2FFA-4A44-85E7-8B4977E75982}" type="datetimeFigureOut">
              <a:rPr lang="pl-PL" smtClean="0"/>
              <a:t>09.03.2023</a:t>
            </a:fld>
            <a:endParaRPr lang="pl-PL"/>
          </a:p>
        </p:txBody>
      </p:sp>
      <p:sp>
        <p:nvSpPr>
          <p:cNvPr id="6" name="Symbol zastępczy stopki 5">
            <a:extLst>
              <a:ext uri="{FF2B5EF4-FFF2-40B4-BE49-F238E27FC236}">
                <a16:creationId xmlns:a16="http://schemas.microsoft.com/office/drawing/2014/main" id="{0A9E90F4-F656-47C8-A918-083A8307C89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FA956CD6-602F-4D05-82AD-10908BC97CB3}"/>
              </a:ext>
            </a:extLst>
          </p:cNvPr>
          <p:cNvSpPr>
            <a:spLocks noGrp="1"/>
          </p:cNvSpPr>
          <p:nvPr>
            <p:ph type="sldNum" sz="quarter" idx="12"/>
          </p:nvPr>
        </p:nvSpPr>
        <p:spPr/>
        <p:txBody>
          <a:bodyPr/>
          <a:lstStyle/>
          <a:p>
            <a:fld id="{5847EA6C-00BD-4C17-B673-46EEC9B755A4}" type="slidenum">
              <a:rPr lang="pl-PL" smtClean="0"/>
              <a:t>‹#›</a:t>
            </a:fld>
            <a:endParaRPr lang="pl-PL"/>
          </a:p>
        </p:txBody>
      </p:sp>
    </p:spTree>
    <p:extLst>
      <p:ext uri="{BB962C8B-B14F-4D97-AF65-F5344CB8AC3E}">
        <p14:creationId xmlns:p14="http://schemas.microsoft.com/office/powerpoint/2010/main" val="3125898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AB2D9F1-4990-4FE1-86D6-78059EA83546}"/>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839A1E2E-5E79-4681-88C7-6A9F00CBF9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87427FC9-08AF-4CFD-8C4A-A1FF9A8B0D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6E2805BC-0A2F-4D3C-B1F9-372CA647151B}"/>
              </a:ext>
            </a:extLst>
          </p:cNvPr>
          <p:cNvSpPr>
            <a:spLocks noGrp="1"/>
          </p:cNvSpPr>
          <p:nvPr>
            <p:ph type="dt" sz="half" idx="10"/>
          </p:nvPr>
        </p:nvSpPr>
        <p:spPr/>
        <p:txBody>
          <a:bodyPr/>
          <a:lstStyle/>
          <a:p>
            <a:fld id="{369458A7-2FFA-4A44-85E7-8B4977E75982}" type="datetimeFigureOut">
              <a:rPr lang="pl-PL" smtClean="0"/>
              <a:t>09.03.2023</a:t>
            </a:fld>
            <a:endParaRPr lang="pl-PL"/>
          </a:p>
        </p:txBody>
      </p:sp>
      <p:sp>
        <p:nvSpPr>
          <p:cNvPr id="6" name="Symbol zastępczy stopki 5">
            <a:extLst>
              <a:ext uri="{FF2B5EF4-FFF2-40B4-BE49-F238E27FC236}">
                <a16:creationId xmlns:a16="http://schemas.microsoft.com/office/drawing/2014/main" id="{74F23E4E-B735-441C-BA0E-E54F0F4F4E7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1982335-390A-49C8-B6C5-652750797949}"/>
              </a:ext>
            </a:extLst>
          </p:cNvPr>
          <p:cNvSpPr>
            <a:spLocks noGrp="1"/>
          </p:cNvSpPr>
          <p:nvPr>
            <p:ph type="sldNum" sz="quarter" idx="12"/>
          </p:nvPr>
        </p:nvSpPr>
        <p:spPr/>
        <p:txBody>
          <a:bodyPr/>
          <a:lstStyle/>
          <a:p>
            <a:fld id="{5847EA6C-00BD-4C17-B673-46EEC9B755A4}" type="slidenum">
              <a:rPr lang="pl-PL" smtClean="0"/>
              <a:t>‹#›</a:t>
            </a:fld>
            <a:endParaRPr lang="pl-PL"/>
          </a:p>
        </p:txBody>
      </p:sp>
    </p:spTree>
    <p:extLst>
      <p:ext uri="{BB962C8B-B14F-4D97-AF65-F5344CB8AC3E}">
        <p14:creationId xmlns:p14="http://schemas.microsoft.com/office/powerpoint/2010/main" val="364215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A581E11C-3DC1-4CBF-B13A-FE2417577A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A78F7D89-AEFC-4F81-8BAA-6F77848F43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5390EE3-4277-4C69-869A-AB03329E8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458A7-2FFA-4A44-85E7-8B4977E75982}" type="datetimeFigureOut">
              <a:rPr lang="pl-PL" smtClean="0"/>
              <a:t>09.03.2023</a:t>
            </a:fld>
            <a:endParaRPr lang="pl-PL"/>
          </a:p>
        </p:txBody>
      </p:sp>
      <p:sp>
        <p:nvSpPr>
          <p:cNvPr id="5" name="Symbol zastępczy stopki 4">
            <a:extLst>
              <a:ext uri="{FF2B5EF4-FFF2-40B4-BE49-F238E27FC236}">
                <a16:creationId xmlns:a16="http://schemas.microsoft.com/office/drawing/2014/main" id="{BB2B60C3-9C65-490A-B624-05F783F025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0D8E2200-F663-48DB-AE08-104107BF14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7EA6C-00BD-4C17-B673-46EEC9B755A4}" type="slidenum">
              <a:rPr lang="pl-PL" smtClean="0"/>
              <a:t>‹#›</a:t>
            </a:fld>
            <a:endParaRPr lang="pl-PL"/>
          </a:p>
        </p:txBody>
      </p:sp>
    </p:spTree>
    <p:extLst>
      <p:ext uri="{BB962C8B-B14F-4D97-AF65-F5344CB8AC3E}">
        <p14:creationId xmlns:p14="http://schemas.microsoft.com/office/powerpoint/2010/main" val="979064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ip.lex.pl/#/document/67966997?cm=DOCUMENT" TargetMode="External"/><Relationship Id="rId2" Type="http://schemas.openxmlformats.org/officeDocument/2006/relationships/hyperlink" Target="https://sip.lex.pl/#/document/68383934?cm=DOCUMENT" TargetMode="External"/><Relationship Id="rId1" Type="http://schemas.openxmlformats.org/officeDocument/2006/relationships/slideLayout" Target="../slideLayouts/slideLayout2.xml"/><Relationship Id="rId5" Type="http://schemas.openxmlformats.org/officeDocument/2006/relationships/hyperlink" Target="https://sip.lex.pl/#/document/17940659?unitId=art(3)ust(1)pkt(21)&amp;cm=DOCUMENT" TargetMode="External"/><Relationship Id="rId4" Type="http://schemas.openxmlformats.org/officeDocument/2006/relationships/hyperlink" Target="https://sip.lex.pl/#/document/18625895?unitId=art(86)ust(3)pkt(2)&amp;cm=DOCUMEN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ip.lex.pl/#/document/17091515?unitId=art(6)ust(1)pkt(8)&amp;cm=DOCUMENT" TargetMode="External"/><Relationship Id="rId2" Type="http://schemas.openxmlformats.org/officeDocument/2006/relationships/hyperlink" Target="https://sip.lex.pl/#/document/17091515?unitId=art(6)ust(1)pkt(1)&amp;cm=DOCUMENT" TargetMode="External"/><Relationship Id="rId1" Type="http://schemas.openxmlformats.org/officeDocument/2006/relationships/slideLayout" Target="../slideLayouts/slideLayout2.xml"/><Relationship Id="rId4" Type="http://schemas.openxmlformats.org/officeDocument/2006/relationships/hyperlink" Target="https://sip.lex.pl/#/document/17091515?unitId=art(6)ust(1)pkt(9)&amp;cm=DOCUMEN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sip.lex.pl/#/document/17091515?unitId=art(6)ust(1)pkt(8)&amp;cm=DOCUMENT" TargetMode="External"/><Relationship Id="rId2" Type="http://schemas.openxmlformats.org/officeDocument/2006/relationships/hyperlink" Target="https://sip.lex.pl/#/document/17091515?unitId=art(6)ust(1)pkt(1)&amp;cm=DOCUMENT" TargetMode="External"/><Relationship Id="rId1" Type="http://schemas.openxmlformats.org/officeDocument/2006/relationships/slideLayout" Target="../slideLayouts/slideLayout2.xml"/><Relationship Id="rId4" Type="http://schemas.openxmlformats.org/officeDocument/2006/relationships/hyperlink" Target="https://sip.lex.pl/#/document/17091515?unitId=art(6)ust(1)pkt(9)&amp;cm=DOCUME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ip.lex.pl/#/document/18625895?unitId=art(57)&amp;cm=DOCUMENT" TargetMode="External"/><Relationship Id="rId2" Type="http://schemas.openxmlformats.org/officeDocument/2006/relationships/hyperlink" Target="https://sip.lex.pl/#/document/18625895?unitId=art(56)&amp;cm=DOCUMENT" TargetMode="External"/><Relationship Id="rId1" Type="http://schemas.openxmlformats.org/officeDocument/2006/relationships/slideLayout" Target="../slideLayouts/slideLayout2.xml"/><Relationship Id="rId5" Type="http://schemas.openxmlformats.org/officeDocument/2006/relationships/hyperlink" Target="https://sip.lex.pl/#/document/18625895?unitId=art(61)&amp;cm=DOCUMENT" TargetMode="External"/><Relationship Id="rId4" Type="http://schemas.openxmlformats.org/officeDocument/2006/relationships/hyperlink" Target="https://sip.lex.pl/#/document/18625895?unitId=art(59)&amp;cm=DOCUMENT"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sip.lex.pl/#/document/16784712?unitId=art(106)&amp;cm=DOCUMEN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sip.lex.pl/#/document/16796118/2021-05-12?unitId=art(28)&amp;cm=DOCUMENT" TargetMode="External"/><Relationship Id="rId2" Type="http://schemas.openxmlformats.org/officeDocument/2006/relationships/hyperlink" Target="https://sip.lex.pl/#/document/16796118/2021-05-12?cm=DOCUMENT"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sip.lex.pl/#/document/17027073/2021-05-12?unitId=art(31)&amp;cm=DOCUMENT"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sip.lex.pl/#/document/18625895?cm=DOCUMENT" TargetMode="External"/><Relationship Id="rId2" Type="http://schemas.openxmlformats.org/officeDocument/2006/relationships/hyperlink" Target="https://sip.lex.pl/#/document/17724218?cm=DOCUMENT" TargetMode="External"/><Relationship Id="rId1" Type="http://schemas.openxmlformats.org/officeDocument/2006/relationships/slideLayout" Target="../slideLayouts/slideLayout2.xml"/><Relationship Id="rId4" Type="http://schemas.openxmlformats.org/officeDocument/2006/relationships/hyperlink" Target="https://sip.lex.pl/#/document/17091515?cm=DOCUMENT"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sip.lex.pl/#/document/17181936?unitId=art(3)pkt(3)&amp;cm=DOCUME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sip.lex.pl/#/document/17497783?unitId=art(90)ust(1)&amp;cm=DOCUMENT" TargetMode="External"/><Relationship Id="rId2" Type="http://schemas.openxmlformats.org/officeDocument/2006/relationships/hyperlink" Target="https://sip.lex.pl/#/document/17497783?unitId=art(128)&amp;cm=DOCUMENT" TargetMode="External"/><Relationship Id="rId1" Type="http://schemas.openxmlformats.org/officeDocument/2006/relationships/slideLayout" Target="../slideLayouts/slideLayout2.xml"/><Relationship Id="rId5" Type="http://schemas.openxmlformats.org/officeDocument/2006/relationships/hyperlink" Target="https://sip.lex.pl/#/document/17497783?unitId=art(60)&amp;cm=DOCUMENT" TargetMode="External"/><Relationship Id="rId4" Type="http://schemas.openxmlformats.org/officeDocument/2006/relationships/hyperlink" Target="https://sip.lex.pl/#/document/17497783?unitId=art(81)ust(2)&amp;cm=DOCUMENT" TargetMode="External"/></Relationships>
</file>

<file path=ppt/slides/_rels/slide81.xml.rels><?xml version="1.0" encoding="UTF-8" standalone="yes"?>
<Relationships xmlns="http://schemas.openxmlformats.org/package/2006/relationships"><Relationship Id="rId8" Type="http://schemas.openxmlformats.org/officeDocument/2006/relationships/hyperlink" Target="https://sip.lex.pl/#/document/17497783?unitId=art(109)ust(1)&amp;cm=DOCUMENT" TargetMode="External"/><Relationship Id="rId3" Type="http://schemas.openxmlformats.org/officeDocument/2006/relationships/hyperlink" Target="https://sip.lex.pl/#/document/17497783?unitId=art(63)ust(2)&amp;cm=DOCUMENT" TargetMode="External"/><Relationship Id="rId7" Type="http://schemas.openxmlformats.org/officeDocument/2006/relationships/hyperlink" Target="https://sip.lex.pl/#/document/17497783?unitId=art(108)ust(1)pkt(1)&amp;cm=DOCUMENT" TargetMode="External"/><Relationship Id="rId2" Type="http://schemas.openxmlformats.org/officeDocument/2006/relationships/hyperlink" Target="https://sip.lex.pl/#/document/17497783?unitId=art(63)ust(1)&amp;cm=DOCUMENT" TargetMode="External"/><Relationship Id="rId1" Type="http://schemas.openxmlformats.org/officeDocument/2006/relationships/slideLayout" Target="../slideLayouts/slideLayout2.xml"/><Relationship Id="rId6" Type="http://schemas.openxmlformats.org/officeDocument/2006/relationships/hyperlink" Target="https://sip.lex.pl/#/document/17497783?unitId=art(90)ust(1)&amp;cm=DOCUMENT" TargetMode="External"/><Relationship Id="rId11" Type="http://schemas.openxmlformats.org/officeDocument/2006/relationships/hyperlink" Target="https://sip.lex.pl/#/document/17497783?unitId=art(81)ust(2)&amp;cm=DOCUMENT" TargetMode="External"/><Relationship Id="rId5" Type="http://schemas.openxmlformats.org/officeDocument/2006/relationships/hyperlink" Target="https://sip.lex.pl/#/document/17497783?unitId=art(79)ust(2)&amp;cm=DOCUMENT" TargetMode="External"/><Relationship Id="rId10" Type="http://schemas.openxmlformats.org/officeDocument/2006/relationships/hyperlink" Target="https://sip.lex.pl/#/document/17497783?unitId=art(23)ust(2)&amp;cm=DOCUMENT" TargetMode="External"/><Relationship Id="rId4" Type="http://schemas.openxmlformats.org/officeDocument/2006/relationships/hyperlink" Target="https://sip.lex.pl/#/document/17497783?unitId=art(72)ust(1)&amp;cm=DOCUMENT" TargetMode="External"/><Relationship Id="rId9" Type="http://schemas.openxmlformats.org/officeDocument/2006/relationships/hyperlink" Target="https://sip.lex.pl/#/document/17497783?unitId=art(113)ust(3)&amp;cm=DOCUMENT"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sip.lex.pl/#/document/18625895?unitId=art(57)&amp;cm=DOCUMENT" TargetMode="External"/><Relationship Id="rId2" Type="http://schemas.openxmlformats.org/officeDocument/2006/relationships/hyperlink" Target="https://sip.lex.pl/#/document/18625895?unitId=art(56)&amp;cm=DOCUMENT" TargetMode="External"/><Relationship Id="rId1" Type="http://schemas.openxmlformats.org/officeDocument/2006/relationships/slideLayout" Target="../slideLayouts/slideLayout2.xml"/><Relationship Id="rId5" Type="http://schemas.openxmlformats.org/officeDocument/2006/relationships/hyperlink" Target="https://sip.lex.pl/#/document/18625895?unitId=art(61)&amp;cm=DOCUMENT" TargetMode="External"/><Relationship Id="rId4" Type="http://schemas.openxmlformats.org/officeDocument/2006/relationships/hyperlink" Target="https://sip.lex.pl/#/document/18625895?unitId=art(59)&amp;cm=DOCUMENT"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9CC4EC0-0907-466C-BDE7-0BB7FF9AF293}"/>
              </a:ext>
            </a:extLst>
          </p:cNvPr>
          <p:cNvSpPr>
            <a:spLocks noGrp="1"/>
          </p:cNvSpPr>
          <p:nvPr>
            <p:ph type="ctrTitle"/>
          </p:nvPr>
        </p:nvSpPr>
        <p:spPr>
          <a:xfrm>
            <a:off x="1524000" y="1122362"/>
            <a:ext cx="9144000" cy="2306638"/>
          </a:xfrm>
        </p:spPr>
        <p:txBody>
          <a:bodyPr>
            <a:noAutofit/>
          </a:bodyPr>
          <a:lstStyle/>
          <a:p>
            <a:pPr algn="l"/>
            <a:br>
              <a:rPr lang="pl-PL" sz="5400" b="1" dirty="0">
                <a:solidFill>
                  <a:srgbClr val="60A52B"/>
                </a:solidFill>
                <a:latin typeface="Montserrat" panose="00000500000000000000" pitchFamily="2" charset="-18"/>
              </a:rPr>
            </a:br>
            <a:r>
              <a:rPr lang="pl-PL" sz="5400" b="1" dirty="0">
                <a:solidFill>
                  <a:srgbClr val="60A52B"/>
                </a:solidFill>
                <a:latin typeface="Montserrat" panose="00000500000000000000" pitchFamily="2" charset="-18"/>
              </a:rPr>
              <a:t>Decyzje środowiskowe</a:t>
            </a:r>
            <a:br>
              <a:rPr lang="pl-PL" sz="5400" b="1" dirty="0">
                <a:solidFill>
                  <a:srgbClr val="60A52B"/>
                </a:solidFill>
                <a:latin typeface="Montserrat" panose="00000500000000000000" pitchFamily="2" charset="-18"/>
              </a:rPr>
            </a:br>
            <a:br>
              <a:rPr lang="pl-PL" sz="1800" b="0" i="0" u="none" strike="noStrike" baseline="0" dirty="0">
                <a:solidFill>
                  <a:srgbClr val="000000"/>
                </a:solidFill>
                <a:latin typeface="Calibri" panose="020F0502020204030204" pitchFamily="34" charset="0"/>
              </a:rPr>
            </a:br>
            <a:r>
              <a:rPr lang="pl-PL" sz="4000" b="0" i="0" u="none" strike="noStrike" baseline="0" dirty="0">
                <a:solidFill>
                  <a:srgbClr val="000000"/>
                </a:solidFill>
                <a:latin typeface="Calibri" panose="020F0502020204030204" pitchFamily="34" charset="0"/>
              </a:rPr>
              <a:t> </a:t>
            </a:r>
            <a:r>
              <a:rPr lang="pl-PL" sz="4000" b="0" i="0" u="none" strike="noStrike" baseline="0" dirty="0">
                <a:solidFill>
                  <a:srgbClr val="6CA437"/>
                </a:solidFill>
                <a:latin typeface="Calibri" panose="020F0502020204030204" pitchFamily="34" charset="0"/>
              </a:rPr>
              <a:t>jako element, który może przyczynić się do redukcji emisji na etapie planowania </a:t>
            </a:r>
            <a:endParaRPr lang="pl-PL" sz="4000" b="1" dirty="0">
              <a:solidFill>
                <a:srgbClr val="60A52B"/>
              </a:solidFill>
              <a:latin typeface="Montserrat" panose="00000500000000000000" pitchFamily="2" charset="-18"/>
            </a:endParaRPr>
          </a:p>
        </p:txBody>
      </p:sp>
      <p:sp>
        <p:nvSpPr>
          <p:cNvPr id="3" name="Podtytuł 2">
            <a:extLst>
              <a:ext uri="{FF2B5EF4-FFF2-40B4-BE49-F238E27FC236}">
                <a16:creationId xmlns:a16="http://schemas.microsoft.com/office/drawing/2014/main" id="{740A1DD5-1BB4-4ED3-A58A-27AA978DB57B}"/>
              </a:ext>
            </a:extLst>
          </p:cNvPr>
          <p:cNvSpPr>
            <a:spLocks noGrp="1"/>
          </p:cNvSpPr>
          <p:nvPr>
            <p:ph type="subTitle" idx="1"/>
          </p:nvPr>
        </p:nvSpPr>
        <p:spPr>
          <a:xfrm>
            <a:off x="1524000" y="4219662"/>
            <a:ext cx="9144000" cy="1038138"/>
          </a:xfrm>
        </p:spPr>
        <p:txBody>
          <a:bodyPr/>
          <a:lstStyle/>
          <a:p>
            <a:r>
              <a:rPr lang="pl-PL" b="1" dirty="0">
                <a:solidFill>
                  <a:schemeClr val="bg1">
                    <a:lumMod val="50000"/>
                  </a:schemeClr>
                </a:solidFill>
                <a:latin typeface="Montserrat" panose="00000500000000000000" pitchFamily="2" charset="-18"/>
              </a:rPr>
              <a:t>Alicja Majewska</a:t>
            </a:r>
          </a:p>
        </p:txBody>
      </p:sp>
    </p:spTree>
    <p:extLst>
      <p:ext uri="{BB962C8B-B14F-4D97-AF65-F5344CB8AC3E}">
        <p14:creationId xmlns:p14="http://schemas.microsoft.com/office/powerpoint/2010/main" val="3622062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6"/>
            <a:ext cx="10515600" cy="644166"/>
          </a:xfrm>
        </p:spPr>
        <p:txBody>
          <a:bodyPr/>
          <a:lstStyle/>
          <a:p>
            <a:pPr algn="ctr"/>
            <a:r>
              <a:rPr lang="pl-PL" altLang="pl-PL" sz="3600" b="1" dirty="0">
                <a:solidFill>
                  <a:srgbClr val="00B050"/>
                </a:solidFill>
              </a:rPr>
              <a:t>ustawa </a:t>
            </a:r>
            <a:r>
              <a:rPr lang="pl-PL" altLang="pl-PL" sz="3600" b="1" dirty="0" err="1">
                <a:solidFill>
                  <a:srgbClr val="00B050"/>
                </a:solidFill>
              </a:rPr>
              <a:t>ooś</a:t>
            </a:r>
            <a:endParaRPr lang="pl-PL" dirty="0"/>
          </a:p>
        </p:txBody>
      </p:sp>
      <p:sp>
        <p:nvSpPr>
          <p:cNvPr id="3" name="Symbol zastępczy zawartości 2"/>
          <p:cNvSpPr>
            <a:spLocks noGrp="1"/>
          </p:cNvSpPr>
          <p:nvPr>
            <p:ph idx="1"/>
          </p:nvPr>
        </p:nvSpPr>
        <p:spPr>
          <a:xfrm>
            <a:off x="1535503" y="1130061"/>
            <a:ext cx="9514936" cy="4606506"/>
          </a:xfrm>
        </p:spPr>
        <p:txBody>
          <a:bodyPr>
            <a:normAutofit fontScale="62500" lnSpcReduction="20000"/>
          </a:bodyPr>
          <a:lstStyle/>
          <a:p>
            <a:pPr marL="0" indent="0">
              <a:buNone/>
            </a:pPr>
            <a:endParaRPr lang="pl-PL" b="1" dirty="0"/>
          </a:p>
          <a:p>
            <a:pPr marL="0" indent="0">
              <a:buNone/>
            </a:pPr>
            <a:r>
              <a:rPr lang="pl-PL" b="1" dirty="0"/>
              <a:t>Art.  44. [Uprawnienie do uczestniczenia w postępowaniu i wnoszenia środków odwoławczych] </a:t>
            </a:r>
            <a:endParaRPr lang="pl-PL" dirty="0"/>
          </a:p>
          <a:p>
            <a:pPr marL="0" indent="0">
              <a:buNone/>
            </a:pPr>
            <a:r>
              <a:rPr lang="pl-PL" sz="3400" dirty="0"/>
              <a:t>1. Organizacje ekologiczne, które powołując się na swoje cele statutowe, zgłoszą chęć uczestniczenia w określonym postępowaniu wymagającym udziału społeczeństwa, uczestniczą w nim na prawach strony, jeżeli prowadzą działalność statutową w zakresie ochrony środowiska lub ochrony przyrody, przez minimum 12 miesięcy przed dniem wszczęcia tego postępowania. Przepisu art. 31 § 4 Kodeksu postępowania administracyjnego nie stosuje się.</a:t>
            </a:r>
          </a:p>
          <a:p>
            <a:pPr marL="0" indent="0">
              <a:buNone/>
            </a:pPr>
            <a:r>
              <a:rPr lang="pl-PL" sz="3400" dirty="0"/>
              <a:t>2. Organizacji ekologicznej służy prawo wniesienia odwołania od decyzji wydanej w postępowaniu wymagającym udziału społeczeństwa, jeżeli jest to uzasadnione celami statutowymi tej organizacji, także w przypadku, gdy nie brała ona udziału w określonym postępowaniu wymagającym udziału społeczeństwa prowadzonym przez organ pierwszej instancji; wniesienie odwołania jest równoznaczne ze zgłoszeniem chęci uczestniczenia w takim postępowaniu. W postępowaniu odwoławczym organizacja uczestniczy na prawach strony.</a:t>
            </a:r>
          </a:p>
          <a:p>
            <a:pPr marL="0" indent="0">
              <a:buNone/>
            </a:pPr>
            <a:endParaRPr lang="pl-PL" dirty="0"/>
          </a:p>
        </p:txBody>
      </p:sp>
    </p:spTree>
    <p:extLst>
      <p:ext uri="{BB962C8B-B14F-4D97-AF65-F5344CB8AC3E}">
        <p14:creationId xmlns:p14="http://schemas.microsoft.com/office/powerpoint/2010/main" val="3672463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544871"/>
          </a:xfrm>
        </p:spPr>
        <p:txBody>
          <a:bodyPr>
            <a:normAutofit fontScale="90000"/>
          </a:bodyPr>
          <a:lstStyle/>
          <a:p>
            <a:pPr algn="ctr"/>
            <a:r>
              <a:rPr lang="pl-PL" altLang="pl-PL" sz="3600" b="1" dirty="0">
                <a:solidFill>
                  <a:srgbClr val="00B050"/>
                </a:solidFill>
              </a:rPr>
              <a:t>ustawa </a:t>
            </a:r>
            <a:r>
              <a:rPr lang="pl-PL" altLang="pl-PL" sz="3600" b="1" dirty="0" err="1">
                <a:solidFill>
                  <a:srgbClr val="00B050"/>
                </a:solidFill>
              </a:rPr>
              <a:t>ooś</a:t>
            </a:r>
            <a:endParaRPr lang="pl-PL" dirty="0"/>
          </a:p>
        </p:txBody>
      </p:sp>
      <p:sp>
        <p:nvSpPr>
          <p:cNvPr id="3" name="Symbol zastępczy zawartości 2"/>
          <p:cNvSpPr>
            <a:spLocks noGrp="1"/>
          </p:cNvSpPr>
          <p:nvPr>
            <p:ph idx="1"/>
          </p:nvPr>
        </p:nvSpPr>
        <p:spPr>
          <a:xfrm>
            <a:off x="1981199" y="819510"/>
            <a:ext cx="8422257" cy="4873924"/>
          </a:xfrm>
        </p:spPr>
        <p:txBody>
          <a:bodyPr>
            <a:normAutofit fontScale="25000" lnSpcReduction="20000"/>
          </a:bodyPr>
          <a:lstStyle/>
          <a:p>
            <a:pPr marL="0" indent="0">
              <a:buNone/>
            </a:pPr>
            <a:endParaRPr lang="pl-PL" altLang="pl-PL" sz="5600" dirty="0"/>
          </a:p>
          <a:p>
            <a:pPr marL="0" indent="0">
              <a:buNone/>
            </a:pPr>
            <a:r>
              <a:rPr lang="pl-PL" sz="8000" dirty="0"/>
              <a:t>3. Organizacji ekologicznej służy skarga do sądu administracyjnego od decyzji wydanej w postępowaniu wymagającym udziału społeczeństwa, jeżeli jest to uzasadnione celami statutowymi tej organizacji, także w przypadku, gdy nie brała ona udziału w określonym postępowaniu wymagającym udziału społeczeństwa.</a:t>
            </a:r>
          </a:p>
          <a:p>
            <a:pPr marL="0" indent="0">
              <a:buNone/>
            </a:pPr>
            <a:r>
              <a:rPr lang="pl-PL" sz="8000" dirty="0"/>
              <a:t>4. Na postanowienie o odmowie dopuszczenia do udziału w postępowaniu organizacji ekologicznej służy zażalenie.</a:t>
            </a:r>
            <a:endParaRPr lang="pl-PL" altLang="pl-PL" sz="8000" b="1" dirty="0">
              <a:solidFill>
                <a:srgbClr val="FF0000"/>
              </a:solidFill>
            </a:endParaRPr>
          </a:p>
          <a:p>
            <a:pPr marL="0" indent="0">
              <a:buNone/>
            </a:pPr>
            <a:r>
              <a:rPr lang="pl-PL" altLang="pl-PL" sz="7200" b="1" dirty="0">
                <a:solidFill>
                  <a:srgbClr val="FF0000"/>
                </a:solidFill>
              </a:rPr>
              <a:t>Ale nie wyklucza to stosowania przepisów Kpa:</a:t>
            </a:r>
          </a:p>
          <a:p>
            <a:pPr marL="0" indent="0">
              <a:buNone/>
            </a:pPr>
            <a:r>
              <a:rPr lang="pl-PL" altLang="pl-PL" sz="6400" b="1" dirty="0"/>
              <a:t>Art.  31. §  1. Organizacja społeczna może w sprawie dotyczącej innej osoby występować z żądaniem:</a:t>
            </a:r>
          </a:p>
          <a:p>
            <a:pPr marL="0" indent="0">
              <a:spcBef>
                <a:spcPts val="600"/>
              </a:spcBef>
              <a:buNone/>
            </a:pPr>
            <a:r>
              <a:rPr lang="pl-PL" altLang="pl-PL" sz="6400" b="1" dirty="0"/>
              <a:t>1) wszczęcia postępowania,</a:t>
            </a:r>
          </a:p>
          <a:p>
            <a:pPr marL="0" indent="0">
              <a:spcBef>
                <a:spcPts val="600"/>
              </a:spcBef>
              <a:buNone/>
            </a:pPr>
            <a:r>
              <a:rPr lang="pl-PL" altLang="pl-PL" sz="6400" b="1" dirty="0"/>
              <a:t>2) dopuszczenia jej do udziału w postępowaniu,</a:t>
            </a:r>
          </a:p>
          <a:p>
            <a:pPr marL="0" indent="0">
              <a:buNone/>
            </a:pPr>
            <a:r>
              <a:rPr lang="pl-PL" altLang="pl-PL" sz="6400" b="1" dirty="0"/>
              <a:t>jeżeli jest to uzasadnione celami statutowymi tej organizacji i gdy przemawia za tym interes społeczny.</a:t>
            </a:r>
          </a:p>
          <a:p>
            <a:pPr marL="0" indent="0">
              <a:buNone/>
            </a:pPr>
            <a:r>
              <a:rPr lang="pl-PL" altLang="pl-PL" sz="6400" dirty="0"/>
              <a:t>§  3. Organizacja społeczna uczestniczy w postępowaniu na prawach strony.</a:t>
            </a:r>
          </a:p>
          <a:p>
            <a:pPr marL="0" indent="0">
              <a:buNone/>
            </a:pPr>
            <a:r>
              <a:rPr lang="pl-PL" altLang="pl-PL" sz="6400" i="1" dirty="0"/>
              <a:t>§  4. Organ administracji publicznej, wszczynając postępowanie w sprawie dotyczącej innej osoby, zawiadamia o tym organizację społeczną, jeżeli uzna, że może ona być zainteresowana udziałem w tym postępowaniu ze względu na swoje cele statutowe, i gdy przemawia za tym interes społeczny. – </a:t>
            </a:r>
            <a:r>
              <a:rPr lang="pl-PL" altLang="pl-PL" sz="6400" i="1" dirty="0">
                <a:solidFill>
                  <a:srgbClr val="FF0000"/>
                </a:solidFill>
              </a:rPr>
              <a:t>nie stosuje się</a:t>
            </a:r>
          </a:p>
          <a:p>
            <a:pPr marL="0" indent="0">
              <a:buNone/>
            </a:pPr>
            <a:endParaRPr lang="pl-PL" altLang="pl-PL" sz="5600" dirty="0"/>
          </a:p>
          <a:p>
            <a:pPr marL="0" indent="0">
              <a:buNone/>
            </a:pPr>
            <a:endParaRPr lang="pl-PL" altLang="pl-PL" sz="5600" dirty="0"/>
          </a:p>
          <a:p>
            <a:pPr marL="514350" indent="-514350">
              <a:buAutoNum type="arabicPeriod"/>
            </a:pPr>
            <a:endParaRPr lang="pl-PL" altLang="pl-PL" sz="5600" dirty="0"/>
          </a:p>
          <a:p>
            <a:pPr marL="0" indent="0">
              <a:buNone/>
            </a:pPr>
            <a:endParaRPr lang="pl-PL" dirty="0"/>
          </a:p>
        </p:txBody>
      </p:sp>
    </p:spTree>
    <p:extLst>
      <p:ext uri="{BB962C8B-B14F-4D97-AF65-F5344CB8AC3E}">
        <p14:creationId xmlns:p14="http://schemas.microsoft.com/office/powerpoint/2010/main" val="1483001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549275"/>
          </a:xfrm>
        </p:spPr>
        <p:txBody>
          <a:bodyPr>
            <a:normAutofit fontScale="90000"/>
          </a:bodyPr>
          <a:lstStyle/>
          <a:p>
            <a:pPr algn="ctr"/>
            <a:r>
              <a:rPr lang="pl-PL" altLang="pl-PL" sz="3600" b="1" dirty="0">
                <a:solidFill>
                  <a:srgbClr val="00B050"/>
                </a:solidFill>
              </a:rPr>
              <a:t>ustawa </a:t>
            </a:r>
            <a:r>
              <a:rPr lang="pl-PL" altLang="pl-PL" sz="3600" b="1" dirty="0" err="1">
                <a:solidFill>
                  <a:srgbClr val="00B050"/>
                </a:solidFill>
              </a:rPr>
              <a:t>ooś</a:t>
            </a:r>
            <a:endParaRPr lang="pl-PL" dirty="0"/>
          </a:p>
        </p:txBody>
      </p:sp>
      <p:sp>
        <p:nvSpPr>
          <p:cNvPr id="3" name="Symbol zastępczy zawartości 2"/>
          <p:cNvSpPr>
            <a:spLocks noGrp="1"/>
          </p:cNvSpPr>
          <p:nvPr>
            <p:ph idx="1"/>
          </p:nvPr>
        </p:nvSpPr>
        <p:spPr>
          <a:xfrm>
            <a:off x="1147312" y="1000664"/>
            <a:ext cx="9859993" cy="4623759"/>
          </a:xfrm>
        </p:spPr>
        <p:txBody>
          <a:bodyPr>
            <a:normAutofit fontScale="77500" lnSpcReduction="20000"/>
          </a:bodyPr>
          <a:lstStyle/>
          <a:p>
            <a:pPr algn="just">
              <a:lnSpc>
                <a:spcPct val="80000"/>
              </a:lnSpc>
              <a:buNone/>
            </a:pPr>
            <a:r>
              <a:rPr lang="pl-PL" altLang="pl-PL" b="1" dirty="0"/>
              <a:t>        </a:t>
            </a:r>
          </a:p>
          <a:p>
            <a:pPr algn="just">
              <a:lnSpc>
                <a:spcPct val="80000"/>
              </a:lnSpc>
              <a:buNone/>
            </a:pPr>
            <a:r>
              <a:rPr lang="pl-PL" altLang="pl-PL" b="1" dirty="0"/>
              <a:t>Zgodnie z art. 59.</a:t>
            </a:r>
            <a:r>
              <a:rPr lang="pl-PL" altLang="pl-PL" dirty="0"/>
              <a:t> </a:t>
            </a:r>
            <a:r>
              <a:rPr lang="pl-PL" altLang="pl-PL" b="1" dirty="0"/>
              <a:t>ustawy </a:t>
            </a:r>
            <a:r>
              <a:rPr lang="pl-PL" altLang="pl-PL" b="1" dirty="0" err="1"/>
              <a:t>ooś</a:t>
            </a:r>
            <a:r>
              <a:rPr lang="pl-PL" altLang="pl-PL" b="1" dirty="0"/>
              <a:t> przeprowadzenia oceny oddziaływania przedsięwzięcia na środowisko wymaga realizacja następujących planowanych przedsięwzięć mogących znacząco oddziaływać na środowisko:</a:t>
            </a:r>
            <a:endParaRPr lang="pl-PL" altLang="pl-PL" b="1" dirty="0">
              <a:cs typeface="Times New Roman" pitchFamily="18" charset="0"/>
            </a:endParaRPr>
          </a:p>
          <a:p>
            <a:pPr algn="just">
              <a:lnSpc>
                <a:spcPct val="80000"/>
              </a:lnSpc>
              <a:buNone/>
            </a:pPr>
            <a:r>
              <a:rPr lang="pl-PL" altLang="pl-PL" dirty="0"/>
              <a:t>  1)   planowanego przedsięwzięcia </a:t>
            </a:r>
            <a:r>
              <a:rPr lang="pl-PL" altLang="pl-PL" u="sng" dirty="0"/>
              <a:t>mogącego zawsze znacząco </a:t>
            </a:r>
            <a:r>
              <a:rPr lang="pl-PL" altLang="pl-PL" dirty="0"/>
              <a:t>oddziaływać na środowisko  (grupa I);</a:t>
            </a:r>
            <a:endParaRPr lang="pl-PL" altLang="pl-PL" dirty="0">
              <a:cs typeface="Times New Roman" pitchFamily="18" charset="0"/>
            </a:endParaRPr>
          </a:p>
          <a:p>
            <a:pPr algn="just">
              <a:lnSpc>
                <a:spcPct val="80000"/>
              </a:lnSpc>
              <a:buNone/>
            </a:pPr>
            <a:r>
              <a:rPr lang="pl-PL" altLang="pl-PL" dirty="0"/>
              <a:t>   2) planowanego przedsięwzięcia </a:t>
            </a:r>
            <a:r>
              <a:rPr lang="pl-PL" altLang="pl-PL" u="sng" dirty="0"/>
              <a:t>mogącego potencjalnie </a:t>
            </a:r>
            <a:r>
              <a:rPr lang="pl-PL" altLang="pl-PL" dirty="0"/>
              <a:t>znacząco oddziaływać na środowisko, jeżeli obowiązek przeprowadzenia oceny oddziaływania przedsięwzięcia na środowisko został stwierdzony na podstawie art. 63 ust. 1 ustawy </a:t>
            </a:r>
            <a:r>
              <a:rPr lang="pl-PL" altLang="pl-PL" dirty="0" err="1"/>
              <a:t>ooś</a:t>
            </a:r>
            <a:r>
              <a:rPr lang="pl-PL" altLang="pl-PL" dirty="0"/>
              <a:t> (grupa II).</a:t>
            </a:r>
          </a:p>
          <a:p>
            <a:pPr algn="just">
              <a:lnSpc>
                <a:spcPct val="90000"/>
              </a:lnSpc>
              <a:buNone/>
            </a:pPr>
            <a:r>
              <a:rPr lang="pl-PL" altLang="pl-PL" b="1" dirty="0"/>
              <a:t>Realizacja planowanego przedsięwzięcia innego niż określone w ust. 1 wymaga przeprowadzenia oceny oddziaływania przedsięwzięcia na obszar Natura 2000, jeżeli:</a:t>
            </a:r>
            <a:endParaRPr lang="pl-PL" altLang="pl-PL" b="1" dirty="0">
              <a:cs typeface="Times New Roman" pitchFamily="18" charset="0"/>
            </a:endParaRPr>
          </a:p>
          <a:p>
            <a:pPr algn="just">
              <a:lnSpc>
                <a:spcPct val="90000"/>
              </a:lnSpc>
              <a:buNone/>
            </a:pPr>
            <a:r>
              <a:rPr lang="pl-PL" altLang="pl-PL" dirty="0"/>
              <a:t>  1)   przedsięwzięcie to może znacząco oddziaływać na obszar Natura 2000, a nie jest bezpośrednio związane z ochroną tego obszaru lub nie wynika z tej ochrony;</a:t>
            </a:r>
            <a:endParaRPr lang="pl-PL" altLang="pl-PL" dirty="0">
              <a:cs typeface="Times New Roman" pitchFamily="18" charset="0"/>
            </a:endParaRPr>
          </a:p>
          <a:p>
            <a:pPr algn="just">
              <a:lnSpc>
                <a:spcPct val="90000"/>
              </a:lnSpc>
              <a:buNone/>
            </a:pPr>
            <a:r>
              <a:rPr lang="pl-PL" altLang="pl-PL" dirty="0"/>
              <a:t>    2) obowiązek przeprowadzenia oceny oddziaływania przedsięwzięcia na obszar Natura 2000 został stwierdzony na podstawie art. 96 ust. 1. ustawy </a:t>
            </a:r>
            <a:r>
              <a:rPr lang="pl-PL" altLang="pl-PL" dirty="0" err="1"/>
              <a:t>ooś</a:t>
            </a:r>
            <a:endParaRPr lang="pl-PL" altLang="pl-PL" dirty="0">
              <a:cs typeface="Times New Roman" pitchFamily="18" charset="0"/>
            </a:endParaRPr>
          </a:p>
          <a:p>
            <a:pPr>
              <a:lnSpc>
                <a:spcPct val="90000"/>
              </a:lnSpc>
              <a:buNone/>
            </a:pPr>
            <a:endParaRPr lang="pl-PL" altLang="pl-PL" dirty="0"/>
          </a:p>
          <a:p>
            <a:pPr>
              <a:lnSpc>
                <a:spcPct val="80000"/>
              </a:lnSpc>
              <a:buNone/>
            </a:pPr>
            <a:endParaRPr lang="pl-PL" altLang="pl-PL" dirty="0"/>
          </a:p>
          <a:p>
            <a:pPr marL="0" indent="0">
              <a:buNone/>
            </a:pPr>
            <a:endParaRPr lang="pl-PL" dirty="0"/>
          </a:p>
        </p:txBody>
      </p:sp>
    </p:spTree>
    <p:extLst>
      <p:ext uri="{BB962C8B-B14F-4D97-AF65-F5344CB8AC3E}">
        <p14:creationId xmlns:p14="http://schemas.microsoft.com/office/powerpoint/2010/main" val="210622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778098"/>
          </a:xfrm>
        </p:spPr>
        <p:txBody>
          <a:bodyPr/>
          <a:lstStyle/>
          <a:p>
            <a:endParaRPr lang="pl-PL" dirty="0"/>
          </a:p>
        </p:txBody>
      </p:sp>
      <p:sp>
        <p:nvSpPr>
          <p:cNvPr id="3" name="Symbol zastępczy zawartości 2"/>
          <p:cNvSpPr>
            <a:spLocks noGrp="1"/>
          </p:cNvSpPr>
          <p:nvPr>
            <p:ph idx="1"/>
          </p:nvPr>
        </p:nvSpPr>
        <p:spPr>
          <a:xfrm>
            <a:off x="1981200" y="1124745"/>
            <a:ext cx="8229600" cy="4491051"/>
          </a:xfrm>
        </p:spPr>
        <p:txBody>
          <a:bodyPr>
            <a:normAutofit fontScale="62500" lnSpcReduction="20000"/>
          </a:bodyPr>
          <a:lstStyle/>
          <a:p>
            <a:pPr algn="just">
              <a:lnSpc>
                <a:spcPct val="90000"/>
              </a:lnSpc>
              <a:buNone/>
            </a:pPr>
            <a:endParaRPr lang="pl-PL" altLang="pl-PL" b="1" dirty="0"/>
          </a:p>
          <a:p>
            <a:pPr algn="just">
              <a:lnSpc>
                <a:spcPct val="90000"/>
              </a:lnSpc>
              <a:buNone/>
            </a:pPr>
            <a:endParaRPr lang="pl-PL" altLang="pl-PL" b="1" dirty="0"/>
          </a:p>
          <a:p>
            <a:pPr algn="just">
              <a:lnSpc>
                <a:spcPct val="90000"/>
              </a:lnSpc>
              <a:buNone/>
            </a:pPr>
            <a:endParaRPr lang="pl-PL" altLang="pl-PL" dirty="0"/>
          </a:p>
          <a:p>
            <a:pPr algn="just">
              <a:lnSpc>
                <a:spcPct val="90000"/>
              </a:lnSpc>
              <a:buNone/>
            </a:pPr>
            <a:endParaRPr lang="pl-PL" altLang="pl-PL" b="1" dirty="0"/>
          </a:p>
          <a:p>
            <a:pPr algn="just">
              <a:lnSpc>
                <a:spcPct val="90000"/>
              </a:lnSpc>
              <a:buNone/>
            </a:pPr>
            <a:r>
              <a:rPr lang="pl-PL" altLang="pl-PL" b="1" dirty="0"/>
              <a:t>Rodzaje przedsięwzięć zaliczanych do mogących zawsze znacząco oddziaływać na środowisko (grupa I) i mogących potencjalnie znacząco oddziaływać na środowisko (grupa II) oraz przypadki, gdy zmiany dokonywane w obiektach są kwalifikowane jako przedsięwzięcia grupy I albo II określa </a:t>
            </a:r>
            <a:r>
              <a:rPr lang="pl-PL" altLang="pl-PL" sz="3600" b="1" i="1" u="sng" dirty="0"/>
              <a:t>od 11.10.2019</a:t>
            </a:r>
            <a:r>
              <a:rPr lang="pl-PL" altLang="pl-PL" sz="3600" i="1" dirty="0"/>
              <a:t>: </a:t>
            </a:r>
          </a:p>
          <a:p>
            <a:pPr algn="just">
              <a:lnSpc>
                <a:spcPct val="90000"/>
              </a:lnSpc>
              <a:buNone/>
            </a:pPr>
            <a:r>
              <a:rPr lang="pl-PL" sz="4400" b="1" dirty="0">
                <a:solidFill>
                  <a:srgbClr val="00B050"/>
                </a:solidFill>
              </a:rPr>
              <a:t>Rozporządzenie Rady Ministrów z dnia 10 września 2019 r. w sprawie przedsięwzięć mogących znacząco oddziaływać na środowisko </a:t>
            </a:r>
            <a:r>
              <a:rPr lang="pl-PL" sz="4400" dirty="0"/>
              <a:t>(</a:t>
            </a:r>
            <a:r>
              <a:rPr lang="pl-PL" sz="3800" dirty="0"/>
              <a:t>Dz.U.2019.1839</a:t>
            </a:r>
            <a:r>
              <a:rPr lang="pl-PL" sz="4400" dirty="0"/>
              <a:t>)</a:t>
            </a:r>
            <a:endParaRPr lang="pl-PL" altLang="pl-PL" sz="4400" dirty="0"/>
          </a:p>
          <a:p>
            <a:pPr algn="just">
              <a:spcBef>
                <a:spcPts val="0"/>
              </a:spcBef>
              <a:buNone/>
            </a:pPr>
            <a:endParaRPr lang="pl-PL" altLang="pl-PL" sz="4400" i="1" dirty="0"/>
          </a:p>
          <a:p>
            <a:pPr algn="just">
              <a:lnSpc>
                <a:spcPct val="90000"/>
              </a:lnSpc>
              <a:buNone/>
            </a:pPr>
            <a:r>
              <a:rPr lang="pl-PL" altLang="pl-PL" sz="3300" dirty="0"/>
              <a:t>Dla w/w planowanych przedsięwzięć wymagane jest </a:t>
            </a:r>
            <a:r>
              <a:rPr lang="pl-PL" altLang="pl-PL" sz="3300" b="1" dirty="0"/>
              <a:t>uzyskanie decyzji o środowiskowych uwarunkowaniach zgody na realizację przedsięwzięcia (decyzji środowiskowej</a:t>
            </a:r>
            <a:r>
              <a:rPr lang="pl-PL" altLang="pl-PL" sz="3300" dirty="0"/>
              <a:t>)</a:t>
            </a:r>
          </a:p>
          <a:p>
            <a:pPr algn="just">
              <a:lnSpc>
                <a:spcPct val="90000"/>
              </a:lnSpc>
              <a:buNone/>
            </a:pPr>
            <a:endParaRPr lang="pl-PL" altLang="pl-PL" sz="3300" dirty="0">
              <a:solidFill>
                <a:srgbClr val="FF0000"/>
              </a:solidFill>
            </a:endParaRPr>
          </a:p>
          <a:p>
            <a:pPr algn="just">
              <a:lnSpc>
                <a:spcPct val="90000"/>
              </a:lnSpc>
              <a:buNone/>
            </a:pPr>
            <a:endParaRPr lang="pl-PL" altLang="pl-PL" b="1" i="1" dirty="0">
              <a:solidFill>
                <a:srgbClr val="00B050"/>
              </a:solidFill>
            </a:endParaRPr>
          </a:p>
          <a:p>
            <a:pPr algn="just">
              <a:lnSpc>
                <a:spcPct val="90000"/>
              </a:lnSpc>
              <a:buNone/>
            </a:pPr>
            <a:endParaRPr lang="pl-PL" altLang="pl-PL" b="1" i="1" dirty="0">
              <a:solidFill>
                <a:srgbClr val="00B050"/>
              </a:solidFill>
            </a:endParaRPr>
          </a:p>
          <a:p>
            <a:pPr marL="0" indent="0">
              <a:buNone/>
            </a:pPr>
            <a:endParaRPr lang="pl-PL"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3692" y="497219"/>
            <a:ext cx="1914182" cy="1363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4574" y="527769"/>
            <a:ext cx="2222249" cy="1352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584" y="538900"/>
            <a:ext cx="1914182" cy="1351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3527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188640"/>
            <a:ext cx="8229600" cy="720080"/>
          </a:xfrm>
        </p:spPr>
        <p:txBody>
          <a:bodyPr>
            <a:normAutofit fontScale="90000"/>
          </a:bodyPr>
          <a:lstStyle/>
          <a:p>
            <a:pPr algn="ctr">
              <a:lnSpc>
                <a:spcPct val="120000"/>
              </a:lnSpc>
              <a:spcBef>
                <a:spcPts val="0"/>
              </a:spcBef>
            </a:pPr>
            <a:r>
              <a:rPr lang="pl-PL" sz="2000" b="1" i="1" dirty="0">
                <a:solidFill>
                  <a:srgbClr val="00B050"/>
                </a:solidFill>
              </a:rPr>
              <a:t>Rozporządzenie Rady Ministrów z dnia 10 września 2019 r. </a:t>
            </a:r>
            <a:br>
              <a:rPr lang="pl-PL" sz="2000" b="1" i="1" dirty="0">
                <a:solidFill>
                  <a:srgbClr val="00B050"/>
                </a:solidFill>
              </a:rPr>
            </a:br>
            <a:r>
              <a:rPr lang="pl-PL" sz="2000" b="1" i="1" dirty="0">
                <a:solidFill>
                  <a:srgbClr val="00B050"/>
                </a:solidFill>
              </a:rPr>
              <a:t>w sprawie przedsięwzięć mogących znacząco oddziaływać na środowisko</a:t>
            </a:r>
            <a:endParaRPr lang="pl-PL" dirty="0"/>
          </a:p>
        </p:txBody>
      </p:sp>
      <p:sp>
        <p:nvSpPr>
          <p:cNvPr id="3" name="Symbol zastępczy zawartości 2"/>
          <p:cNvSpPr>
            <a:spLocks noGrp="1"/>
          </p:cNvSpPr>
          <p:nvPr>
            <p:ph idx="1"/>
          </p:nvPr>
        </p:nvSpPr>
        <p:spPr>
          <a:xfrm>
            <a:off x="1981200" y="980729"/>
            <a:ext cx="8229600" cy="5145441"/>
          </a:xfrm>
        </p:spPr>
        <p:txBody>
          <a:bodyPr>
            <a:normAutofit fontScale="40000" lnSpcReduction="20000"/>
          </a:bodyPr>
          <a:lstStyle/>
          <a:p>
            <a:pPr marL="0" indent="0">
              <a:buNone/>
            </a:pPr>
            <a:endParaRPr lang="pl-PL" sz="3800" b="1" dirty="0"/>
          </a:p>
          <a:p>
            <a:pPr marL="0" indent="0">
              <a:buNone/>
            </a:pPr>
            <a:r>
              <a:rPr lang="pl-PL" sz="3800" b="1" dirty="0"/>
              <a:t>1.  Do przedsięwzięć mogących zawsze znacząco oddziaływać na środowisko zalicza się następujące rodzaje przedsięwzięć:</a:t>
            </a:r>
            <a:endParaRPr lang="pl-PL" sz="3800" dirty="0"/>
          </a:p>
          <a:p>
            <a:pPr marL="0" indent="0">
              <a:buNone/>
            </a:pPr>
            <a:r>
              <a:rPr lang="pl-PL" sz="3400" b="1" dirty="0"/>
              <a:t>1)</a:t>
            </a:r>
            <a:r>
              <a:rPr lang="pl-PL" sz="3400" dirty="0"/>
              <a:t> instalacje do </a:t>
            </a:r>
            <a:r>
              <a:rPr lang="pl-PL" sz="3400" b="1" dirty="0"/>
              <a:t>wyrobu substancji przy zastosowaniu procesów chemicznych</a:t>
            </a:r>
            <a:r>
              <a:rPr lang="pl-PL" sz="3400" dirty="0"/>
              <a:t> służące do wytwarzania:</a:t>
            </a:r>
          </a:p>
          <a:p>
            <a:pPr marL="0" indent="0">
              <a:buNone/>
            </a:pPr>
            <a:r>
              <a:rPr lang="pl-PL" sz="3400" dirty="0"/>
              <a:t>     a) podstawowych produktów lub półproduktów chemii organicznej,</a:t>
            </a:r>
          </a:p>
          <a:p>
            <a:pPr marL="0" indent="0">
              <a:buNone/>
            </a:pPr>
            <a:r>
              <a:rPr lang="pl-PL" sz="3400" dirty="0"/>
              <a:t>     b) podstawowych produktów lub półproduktów chemii nieorganicznej,</a:t>
            </a:r>
          </a:p>
          <a:p>
            <a:pPr marL="0" indent="0">
              <a:buNone/>
            </a:pPr>
            <a:r>
              <a:rPr lang="pl-PL" sz="3400" dirty="0"/>
              <a:t>     c) nawozów mineralnych,</a:t>
            </a:r>
          </a:p>
          <a:p>
            <a:pPr marL="0" indent="0">
              <a:buNone/>
            </a:pPr>
            <a:r>
              <a:rPr lang="pl-PL" sz="3400" dirty="0"/>
              <a:t>     d) środków ochrony roślin oraz produktów biobójczych,</a:t>
            </a:r>
          </a:p>
          <a:p>
            <a:pPr marL="0" indent="0">
              <a:buNone/>
            </a:pPr>
            <a:r>
              <a:rPr lang="pl-PL" sz="3400" dirty="0"/>
              <a:t>     e) materiałów wybuchowych;</a:t>
            </a:r>
          </a:p>
          <a:p>
            <a:pPr marL="0" indent="0">
              <a:buNone/>
            </a:pPr>
            <a:r>
              <a:rPr lang="pl-PL" sz="3400" b="1" dirty="0"/>
              <a:t>2)</a:t>
            </a:r>
            <a:r>
              <a:rPr lang="pl-PL" sz="3400" dirty="0"/>
              <a:t> instalacje do wytwarzania podstawowych </a:t>
            </a:r>
            <a:r>
              <a:rPr lang="pl-PL" sz="3400" b="1" dirty="0"/>
              <a:t>produktów farmaceutycznych</a:t>
            </a:r>
            <a:r>
              <a:rPr lang="pl-PL" sz="3400" dirty="0"/>
              <a:t> z zastosowaniem procesów chemicznych lub biologicznych;</a:t>
            </a:r>
          </a:p>
          <a:p>
            <a:pPr marL="0" indent="0">
              <a:buNone/>
            </a:pPr>
            <a:r>
              <a:rPr lang="pl-PL" sz="3400" b="1" dirty="0"/>
              <a:t>3)</a:t>
            </a:r>
            <a:r>
              <a:rPr lang="pl-PL" sz="3400" dirty="0"/>
              <a:t> </a:t>
            </a:r>
            <a:r>
              <a:rPr lang="pl-PL" sz="3400" b="1" dirty="0"/>
              <a:t>elektrownie konwencjonalne, elektrociepłownie lub inne instalacje do spalania paliw </a:t>
            </a:r>
            <a:r>
              <a:rPr lang="pl-PL" sz="3400" dirty="0"/>
              <a:t>w rozumieniu § 2 pkt 6 rozporządzenia Ministra Środowiska z dnia 1 marca 2018 r. w sprawie standardów emisyjnych dla niektórych rodzajów instalacji, źródeł spalania paliw oraz urządzeń spalania lub współspalania odpadów (Dz. U. z 2019 r. poz. 1806) z wyłączeniem odpadów niebędących biomasą w rozumieniu § 2 pkt 1 tego rozporządzenia, w celu wytwarzania energii elektrycznej lub cieplnej, o mocy cieplnej </a:t>
            </a:r>
            <a:r>
              <a:rPr lang="pl-PL" sz="3400" b="1" dirty="0"/>
              <a:t>nie mniejszej niż 300 MW </a:t>
            </a:r>
            <a:r>
              <a:rPr lang="pl-PL" sz="3400" dirty="0"/>
              <a:t>rozumianej jako ilość energii wprowadzonej w paliwie do instalacji w jednostce czasu przy nominalnym obciążeniu tych instalacji;</a:t>
            </a:r>
          </a:p>
          <a:p>
            <a:pPr marL="0" indent="0">
              <a:buNone/>
            </a:pPr>
            <a:r>
              <a:rPr lang="pl-PL" sz="3400" b="1" dirty="0"/>
              <a:t>5)</a:t>
            </a:r>
            <a:r>
              <a:rPr lang="pl-PL" sz="3400" dirty="0"/>
              <a:t> </a:t>
            </a:r>
            <a:r>
              <a:rPr lang="pl-PL" sz="3400" b="1" dirty="0"/>
              <a:t>instalacje wykorzystujące do wytwarzania energii elektrycznej energię wiatru:</a:t>
            </a:r>
          </a:p>
          <a:p>
            <a:pPr marL="0" indent="0">
              <a:buNone/>
            </a:pPr>
            <a:r>
              <a:rPr lang="pl-PL" sz="3500" dirty="0"/>
              <a:t>a) o łącznej mocy nominalnej elektrowni nie mniejszej niż 100 MW,</a:t>
            </a:r>
          </a:p>
          <a:p>
            <a:pPr marL="0" indent="0">
              <a:buNone/>
            </a:pPr>
            <a:r>
              <a:rPr lang="pl-PL" sz="3500" dirty="0"/>
              <a:t>b) lokalizowane na obszarach morskich Rzeczypospolitej Polskiej;</a:t>
            </a:r>
          </a:p>
          <a:p>
            <a:pPr marL="0" indent="0">
              <a:buNone/>
            </a:pPr>
            <a:endParaRPr lang="pl-PL" dirty="0"/>
          </a:p>
          <a:p>
            <a:pPr marL="0" indent="0">
              <a:buNone/>
            </a:pPr>
            <a:endParaRPr lang="pl-PL" dirty="0"/>
          </a:p>
        </p:txBody>
      </p:sp>
    </p:spTree>
    <p:extLst>
      <p:ext uri="{BB962C8B-B14F-4D97-AF65-F5344CB8AC3E}">
        <p14:creationId xmlns:p14="http://schemas.microsoft.com/office/powerpoint/2010/main" val="1139939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634082"/>
          </a:xfrm>
        </p:spPr>
        <p:txBody>
          <a:bodyPr>
            <a:normAutofit fontScale="90000"/>
          </a:bodyPr>
          <a:lstStyle/>
          <a:p>
            <a:pPr algn="ctr"/>
            <a:r>
              <a:rPr lang="pl-PL" sz="2000" b="1" i="1" dirty="0">
                <a:solidFill>
                  <a:srgbClr val="00B050"/>
                </a:solidFill>
              </a:rPr>
              <a:t>Rozporządzenie Rady Ministrów z dnia 10 września 2019 r. </a:t>
            </a:r>
            <a:br>
              <a:rPr lang="pl-PL" sz="2000" b="1" i="1" dirty="0">
                <a:solidFill>
                  <a:srgbClr val="00B050"/>
                </a:solidFill>
              </a:rPr>
            </a:br>
            <a:r>
              <a:rPr lang="pl-PL" sz="2000" b="1" i="1" dirty="0">
                <a:solidFill>
                  <a:srgbClr val="00B050"/>
                </a:solidFill>
              </a:rPr>
              <a:t>w sprawie przedsięwzięć mogących znacząco oddziaływać na środowisko</a:t>
            </a:r>
            <a:endParaRPr lang="pl-PL" dirty="0"/>
          </a:p>
        </p:txBody>
      </p:sp>
      <p:sp>
        <p:nvSpPr>
          <p:cNvPr id="3" name="Symbol zastępczy zawartości 2"/>
          <p:cNvSpPr>
            <a:spLocks noGrp="1"/>
          </p:cNvSpPr>
          <p:nvPr>
            <p:ph idx="1"/>
          </p:nvPr>
        </p:nvSpPr>
        <p:spPr>
          <a:xfrm>
            <a:off x="1981200" y="1052737"/>
            <a:ext cx="8229600" cy="5073433"/>
          </a:xfrm>
        </p:spPr>
        <p:txBody>
          <a:bodyPr>
            <a:normAutofit fontScale="62500" lnSpcReduction="20000"/>
          </a:bodyPr>
          <a:lstStyle/>
          <a:p>
            <a:pPr marL="0" indent="0">
              <a:buNone/>
            </a:pPr>
            <a:r>
              <a:rPr lang="pl-PL" dirty="0"/>
              <a:t>9) </a:t>
            </a:r>
            <a:r>
              <a:rPr lang="pl-PL" b="1" dirty="0"/>
              <a:t>linie kolejowe </a:t>
            </a:r>
            <a:r>
              <a:rPr lang="pl-PL" dirty="0"/>
              <a:t>wchodzące w skład infrastruktury transportu kolejowego transeuropejskiej sieci transportowej, o której mowa w </a:t>
            </a:r>
            <a:r>
              <a:rPr lang="pl-PL" dirty="0">
                <a:hlinkClick r:id="rId2"/>
              </a:rPr>
              <a:t>rozporządzeniu</a:t>
            </a:r>
            <a:r>
              <a:rPr lang="pl-PL" dirty="0"/>
              <a:t> Parlamentu Europejskiego i Rady (UE) nr 1315/2013 z dnia 11 grudnia 2013 r. w sprawie unijnych </a:t>
            </a:r>
            <a:r>
              <a:rPr lang="pl-PL" dirty="0">
                <a:hlinkClick r:id="rId3"/>
              </a:rPr>
              <a:t>wytycznych</a:t>
            </a:r>
            <a:r>
              <a:rPr lang="pl-PL" dirty="0"/>
              <a:t> dotyczących rozwoju transeuropejskiej sieci transportowej i uchylającym decyzję nr 661/2010/UE (Dz. Urz. UE L 348 z 20.12.2013, str. l, z </a:t>
            </a:r>
            <a:r>
              <a:rPr lang="pl-PL" dirty="0" err="1"/>
              <a:t>późn</a:t>
            </a:r>
            <a:r>
              <a:rPr lang="pl-PL" dirty="0"/>
              <a:t>. zm.);</a:t>
            </a:r>
          </a:p>
          <a:p>
            <a:pPr marL="0" indent="0">
              <a:buNone/>
            </a:pPr>
            <a:r>
              <a:rPr lang="pl-PL" dirty="0"/>
              <a:t>30) </a:t>
            </a:r>
            <a:r>
              <a:rPr lang="pl-PL" b="1" dirty="0"/>
              <a:t>lotniska</a:t>
            </a:r>
            <a:r>
              <a:rPr lang="pl-PL" dirty="0"/>
              <a:t> o podstawowej długości drogi startowej nie mniejszej niż 2100 m;</a:t>
            </a:r>
          </a:p>
          <a:p>
            <a:pPr marL="0" indent="0">
              <a:buNone/>
            </a:pPr>
            <a:r>
              <a:rPr lang="pl-PL" dirty="0"/>
              <a:t>31) </a:t>
            </a:r>
            <a:r>
              <a:rPr lang="pl-PL" b="1" dirty="0"/>
              <a:t>autostrady i drogi ekspresowe</a:t>
            </a:r>
            <a:r>
              <a:rPr lang="pl-PL" dirty="0"/>
              <a:t>;</a:t>
            </a:r>
          </a:p>
          <a:p>
            <a:pPr marL="0" indent="0">
              <a:buNone/>
            </a:pPr>
            <a:r>
              <a:rPr lang="pl-PL" dirty="0"/>
              <a:t>32) </a:t>
            </a:r>
            <a:r>
              <a:rPr lang="pl-PL" b="1" dirty="0"/>
              <a:t>drogi </a:t>
            </a:r>
            <a:r>
              <a:rPr lang="pl-PL" dirty="0"/>
              <a:t>inne niż wymienione w pkt 31 nie mniej niż o czterech pasach ruchu i długości nie mniejszej niż 10 km w jednym odcinku oraz zmianę przebiegu lub rozbudowę istniejącej drogi o dwóch pasach ruchu co najmniej do czterech pasów ruchu na długości nie mniejszej niż 10 km w jednym odcinku;</a:t>
            </a:r>
          </a:p>
          <a:p>
            <a:pPr marL="0" indent="0">
              <a:buNone/>
            </a:pPr>
            <a:r>
              <a:rPr lang="pl-PL" dirty="0"/>
              <a:t>40) </a:t>
            </a:r>
            <a:r>
              <a:rPr lang="pl-PL" b="1" dirty="0"/>
              <a:t>instalacje do oczyszczania </a:t>
            </a:r>
            <a:r>
              <a:rPr lang="pl-PL" dirty="0"/>
              <a:t>ścieków przewidziane do obsługi liczby mieszkańców większej niż 150 000 równoważnej liczby mieszkańców w rozumieniu </a:t>
            </a:r>
            <a:r>
              <a:rPr lang="pl-PL" dirty="0">
                <a:hlinkClick r:id="rId4"/>
              </a:rPr>
              <a:t>art. 86 ust. 3 pkt 2</a:t>
            </a:r>
            <a:r>
              <a:rPr lang="pl-PL" dirty="0"/>
              <a:t> ustawy z dnia 20 lipca 2017 r. - Prawo wodne (Dz. U. z 2018 r. poz. 2268 oraz z 2019 r. poz. 125, 534 i 1495);</a:t>
            </a:r>
          </a:p>
          <a:p>
            <a:pPr marL="0" indent="0">
              <a:buNone/>
            </a:pPr>
            <a:r>
              <a:rPr lang="pl-PL" dirty="0"/>
              <a:t>41) </a:t>
            </a:r>
            <a:r>
              <a:rPr lang="pl-PL" b="1" dirty="0"/>
              <a:t>instalacje do przetwarzania </a:t>
            </a:r>
            <a:r>
              <a:rPr lang="pl-PL" dirty="0"/>
              <a:t>w rozumieniu </a:t>
            </a:r>
            <a:r>
              <a:rPr lang="pl-PL" dirty="0">
                <a:hlinkClick r:id="rId5"/>
              </a:rPr>
              <a:t>art. 3 ust. 1 pkt 21</a:t>
            </a:r>
            <a:r>
              <a:rPr lang="pl-PL" dirty="0"/>
              <a:t> ustawy z dnia 14 grudnia 2012 r. o odpadach (Dz. U. z 2019 r. poz. 701, 730, 1403 i 1579) </a:t>
            </a:r>
            <a:r>
              <a:rPr lang="pl-PL" b="1" dirty="0"/>
              <a:t>odpadów niebezpiecznych</a:t>
            </a:r>
            <a:r>
              <a:rPr lang="pl-PL" dirty="0"/>
              <a:t>, w tym składowiska odpadów niebezpiecznych oraz miejsca retencji powierzchniowej odpadów niebezpiecznych;</a:t>
            </a:r>
          </a:p>
        </p:txBody>
      </p:sp>
    </p:spTree>
    <p:extLst>
      <p:ext uri="{BB962C8B-B14F-4D97-AF65-F5344CB8AC3E}">
        <p14:creationId xmlns:p14="http://schemas.microsoft.com/office/powerpoint/2010/main" val="4270779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634082"/>
          </a:xfrm>
        </p:spPr>
        <p:txBody>
          <a:bodyPr>
            <a:normAutofit fontScale="90000"/>
          </a:bodyPr>
          <a:lstStyle/>
          <a:p>
            <a:pPr algn="ctr"/>
            <a:r>
              <a:rPr lang="pl-PL" sz="2200" b="1" i="1" dirty="0">
                <a:solidFill>
                  <a:srgbClr val="00B050"/>
                </a:solidFill>
              </a:rPr>
              <a:t>Rozporządzenie Rady Ministrów z dnia 10 września 2019 r. </a:t>
            </a:r>
            <a:br>
              <a:rPr lang="pl-PL" sz="2200" b="1" i="1" dirty="0">
                <a:solidFill>
                  <a:srgbClr val="00B050"/>
                </a:solidFill>
              </a:rPr>
            </a:br>
            <a:r>
              <a:rPr lang="pl-PL" sz="2200" b="1" i="1" dirty="0">
                <a:solidFill>
                  <a:srgbClr val="00B050"/>
                </a:solidFill>
              </a:rPr>
              <a:t>w sprawie przedsięwzięć mogących znacząco oddziaływać na środowisko</a:t>
            </a:r>
            <a:endParaRPr lang="pl-PL" dirty="0">
              <a:solidFill>
                <a:srgbClr val="00B050"/>
              </a:solidFill>
            </a:endParaRPr>
          </a:p>
        </p:txBody>
      </p:sp>
      <p:sp>
        <p:nvSpPr>
          <p:cNvPr id="3" name="Symbol zastępczy zawartości 2"/>
          <p:cNvSpPr>
            <a:spLocks noGrp="1"/>
          </p:cNvSpPr>
          <p:nvPr>
            <p:ph idx="1"/>
          </p:nvPr>
        </p:nvSpPr>
        <p:spPr>
          <a:xfrm>
            <a:off x="1621766" y="980729"/>
            <a:ext cx="9092242" cy="5145441"/>
          </a:xfrm>
        </p:spPr>
        <p:txBody>
          <a:bodyPr>
            <a:normAutofit fontScale="55000" lnSpcReduction="20000"/>
          </a:bodyPr>
          <a:lstStyle/>
          <a:p>
            <a:pPr marL="0" indent="0">
              <a:buNone/>
            </a:pPr>
            <a:r>
              <a:rPr lang="pl-PL" sz="3600" b="1" dirty="0"/>
              <a:t>1.  Do przedsięwzięć mogących potencjalnie znacząco oddziaływać na środowisko zalicza się następujące rodzaje przedsięwzięć:</a:t>
            </a:r>
            <a:endParaRPr lang="pl-PL" sz="3600" dirty="0"/>
          </a:p>
          <a:p>
            <a:pPr marL="0" indent="0">
              <a:buNone/>
            </a:pPr>
            <a:r>
              <a:rPr lang="pl-PL" dirty="0"/>
              <a:t>1) instalacje do wytwarzania produktów przez </a:t>
            </a:r>
            <a:r>
              <a:rPr lang="pl-PL" b="1" dirty="0"/>
              <a:t>mieszanie, emulgowanie lub konfekcjonowanie </a:t>
            </a:r>
            <a:r>
              <a:rPr lang="pl-PL" dirty="0"/>
              <a:t>chemicznych półproduktów lub produktów podstawowych;</a:t>
            </a:r>
          </a:p>
          <a:p>
            <a:pPr marL="0" indent="0">
              <a:buNone/>
            </a:pPr>
            <a:r>
              <a:rPr lang="pl-PL" dirty="0"/>
              <a:t>2) instalacje do zgazowania, odgazowania lub upłynniania węgla lub łupku bitumicznego, inne niż wymienione w § 2 ust. 1 pkt 16 lub 23, lub instalacje do wytwarzania smarów z ropy naftowej;</a:t>
            </a:r>
          </a:p>
          <a:p>
            <a:pPr marL="0" indent="0">
              <a:buNone/>
            </a:pPr>
            <a:r>
              <a:rPr lang="pl-PL" dirty="0"/>
              <a:t>3) instalacje do brykietowania węgla kamiennego lub brunatnego;</a:t>
            </a:r>
          </a:p>
          <a:p>
            <a:pPr marL="0" indent="0">
              <a:buNone/>
            </a:pPr>
            <a:r>
              <a:rPr lang="pl-PL" dirty="0"/>
              <a:t>4) </a:t>
            </a:r>
            <a:r>
              <a:rPr lang="pl-PL" b="1" dirty="0"/>
              <a:t>elektrownie konwencjonalne, elektrociepłownie lub inne instalacje do spalania paliw </a:t>
            </a:r>
            <a:r>
              <a:rPr lang="pl-PL" dirty="0"/>
              <a:t>w rozumieniu § 2 pkt 6 rozporządzenia Ministra Środowiska z dnia 1 marca 2018 r. w sprawie standardów emisyjnych dla niektórych rodzajów instalacji, źródeł spalania paliw oraz urządzeń spalania lub współspalania odpadów z wyłączeniem odpadów niebędących biomasą w rozumieniu § 2 pkt 1 tego rozporządzenia, w celu wytwarzania energii elektrycznej lub cieplnej, inne niż wymienione w § 2 ust. 1 pkt 3, o mocy cieplnej rozumianej jako ilość energii wprowadzonej w paliwie do instalacji w jednostce czasu przy nominalnym obciążeniu tych instalacji, </a:t>
            </a:r>
            <a:r>
              <a:rPr lang="pl-PL" b="1" dirty="0"/>
              <a:t>nie mniejszej niż 25 MW</a:t>
            </a:r>
            <a:r>
              <a:rPr lang="pl-PL" dirty="0"/>
              <a:t>, a przy stosowaniu paliwa stałego - nie mniejszej niż 10 MW;</a:t>
            </a:r>
          </a:p>
          <a:p>
            <a:pPr marL="0" indent="0">
              <a:buNone/>
            </a:pPr>
            <a:r>
              <a:rPr lang="pl-PL" dirty="0"/>
              <a:t>5) </a:t>
            </a:r>
            <a:r>
              <a:rPr lang="pl-PL" b="1" dirty="0"/>
              <a:t>elektrownie wodne;</a:t>
            </a:r>
          </a:p>
          <a:p>
            <a:pPr marL="0" indent="0">
              <a:spcBef>
                <a:spcPts val="600"/>
              </a:spcBef>
              <a:buNone/>
            </a:pPr>
            <a:r>
              <a:rPr lang="pl-PL" dirty="0"/>
              <a:t>6) </a:t>
            </a:r>
            <a:r>
              <a:rPr lang="pl-PL" b="1" dirty="0"/>
              <a:t>instalacje wykorzystujące do wytwarzania energii elektrycznej energię wiatru</a:t>
            </a:r>
            <a:r>
              <a:rPr lang="pl-PL" dirty="0"/>
              <a:t>, inne niż wym. w § 2 ust. 1 pkt 5:</a:t>
            </a:r>
          </a:p>
          <a:p>
            <a:pPr marL="0" indent="0">
              <a:spcBef>
                <a:spcPts val="600"/>
              </a:spcBef>
              <a:buNone/>
            </a:pPr>
            <a:r>
              <a:rPr lang="pl-PL" dirty="0"/>
              <a:t>a) lokalizowane na obszarach objętych formami ochrony przyrody, o których mowa w art. 6 ust. 1 pkt 1-5, 8 i 9 ustawy z dnia 16 kwietnia 2004 r. o ochronie przyrody (Dz. U. z 2018 r. poz. 1614, 2244 i 2340 oraz z 2019 r. poz. 1696 i 1815), z wyłączeniem instalacji przeznaczonych wyłącznie do zasilania znaków drogowych i kolejowych, urządzeń sterujących lub monitorujących ruch drogowy lub kolejowy, znaków nawigacyjnych, urządzeń oświetleniowych, billboardów i tablic reklamowych,</a:t>
            </a:r>
          </a:p>
          <a:p>
            <a:pPr marL="0" indent="0">
              <a:spcBef>
                <a:spcPts val="600"/>
              </a:spcBef>
              <a:buNone/>
            </a:pPr>
            <a:r>
              <a:rPr lang="pl-PL" dirty="0"/>
              <a:t>b) o całkowitej wysokości nie niższej niż 30 m;</a:t>
            </a:r>
          </a:p>
          <a:p>
            <a:pPr marL="0" indent="0">
              <a:buNone/>
            </a:pPr>
            <a:endParaRPr lang="pl-PL" dirty="0"/>
          </a:p>
          <a:p>
            <a:pPr marL="0" indent="0">
              <a:buNone/>
            </a:pPr>
            <a:endParaRPr lang="pl-PL" dirty="0"/>
          </a:p>
        </p:txBody>
      </p:sp>
    </p:spTree>
    <p:extLst>
      <p:ext uri="{BB962C8B-B14F-4D97-AF65-F5344CB8AC3E}">
        <p14:creationId xmlns:p14="http://schemas.microsoft.com/office/powerpoint/2010/main" val="80983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291B7D5-7F3F-4CB4-B875-31778374F5AA}"/>
              </a:ext>
            </a:extLst>
          </p:cNvPr>
          <p:cNvSpPr>
            <a:spLocks noGrp="1"/>
          </p:cNvSpPr>
          <p:nvPr>
            <p:ph type="title"/>
          </p:nvPr>
        </p:nvSpPr>
        <p:spPr>
          <a:xfrm>
            <a:off x="1981200" y="274638"/>
            <a:ext cx="8229600" cy="850106"/>
          </a:xfrm>
        </p:spPr>
        <p:txBody>
          <a:bodyPr/>
          <a:lstStyle/>
          <a:p>
            <a:pPr algn="ctr"/>
            <a:r>
              <a:rPr lang="pl-PL" sz="2000" b="1" i="1" dirty="0">
                <a:solidFill>
                  <a:srgbClr val="00B050"/>
                </a:solidFill>
                <a:latin typeface="Calibri"/>
              </a:rPr>
              <a:t>Rozporządzenie Rady Ministrów z dnia 10 września 2019 r. </a:t>
            </a:r>
            <a:br>
              <a:rPr lang="pl-PL" sz="2000" b="1" i="1" dirty="0">
                <a:solidFill>
                  <a:srgbClr val="00B050"/>
                </a:solidFill>
                <a:latin typeface="Calibri"/>
              </a:rPr>
            </a:br>
            <a:r>
              <a:rPr lang="pl-PL" sz="2000" b="1" i="1" dirty="0">
                <a:solidFill>
                  <a:srgbClr val="00B050"/>
                </a:solidFill>
                <a:latin typeface="Calibri"/>
              </a:rPr>
              <a:t>w sprawie przedsięwzięć mogących znacząco oddziaływać na środowisko</a:t>
            </a:r>
            <a:endParaRPr lang="pl-PL" dirty="0"/>
          </a:p>
        </p:txBody>
      </p:sp>
      <p:sp>
        <p:nvSpPr>
          <p:cNvPr id="3" name="Symbol zastępczy zawartości 2">
            <a:extLst>
              <a:ext uri="{FF2B5EF4-FFF2-40B4-BE49-F238E27FC236}">
                <a16:creationId xmlns:a16="http://schemas.microsoft.com/office/drawing/2014/main" id="{44D24996-A0D5-4A6F-BD64-1F8C891E727D}"/>
              </a:ext>
            </a:extLst>
          </p:cNvPr>
          <p:cNvSpPr>
            <a:spLocks noGrp="1"/>
          </p:cNvSpPr>
          <p:nvPr>
            <p:ph idx="1"/>
          </p:nvPr>
        </p:nvSpPr>
        <p:spPr>
          <a:xfrm>
            <a:off x="1981200" y="1268761"/>
            <a:ext cx="8229600" cy="4857409"/>
          </a:xfrm>
        </p:spPr>
        <p:txBody>
          <a:bodyPr>
            <a:normAutofit fontScale="55000" lnSpcReduction="20000"/>
          </a:bodyPr>
          <a:lstStyle/>
          <a:p>
            <a:pPr marL="0" indent="0">
              <a:buNone/>
            </a:pPr>
            <a:r>
              <a:rPr lang="pl-PL" b="1" dirty="0">
                <a:effectLst/>
                <a:latin typeface="Arial" panose="020B0604020202020204" pitchFamily="34" charset="0"/>
              </a:rPr>
              <a:t>54) zabudowa przemysłowa, w tym zabudowa systemami fotowoltaicznymi, lub magazynowa, wraz z towarzyszącą jej infrastrukturą, o powierzchni zabudowy nie mniejszej niż: </a:t>
            </a:r>
          </a:p>
          <a:p>
            <a:pPr marL="514350" indent="-514350">
              <a:buAutoNum type="alphaLcParenR"/>
            </a:pPr>
            <a:r>
              <a:rPr lang="pl-PL" dirty="0">
                <a:effectLst/>
                <a:latin typeface="Arial" panose="020B0604020202020204" pitchFamily="34" charset="0"/>
              </a:rPr>
              <a:t>0,5 ha na obszarach objętych formami ochrony przyrody, o których mowa w art. 6 ust. 1 pkt 1–5, 8 i 9 ustawy z dnia 16 kwietnia 2004 r. o ochronie przyrody, lub w otulinach form ochrony przyrody, o których mowa w art. 6 ust. 1 pkt 1–3 tej ustawy, </a:t>
            </a:r>
          </a:p>
          <a:p>
            <a:pPr marL="514350" indent="-514350">
              <a:buAutoNum type="alphaLcParenR"/>
            </a:pPr>
            <a:r>
              <a:rPr lang="pl-PL" dirty="0">
                <a:effectLst/>
                <a:latin typeface="Arial" panose="020B0604020202020204" pitchFamily="34" charset="0"/>
              </a:rPr>
              <a:t>b) 1 ha na obszarach innych niż wymienione w lit. a; </a:t>
            </a:r>
          </a:p>
          <a:p>
            <a:pPr marL="0" indent="0">
              <a:buNone/>
            </a:pPr>
            <a:endParaRPr lang="pl-PL" b="1" dirty="0">
              <a:effectLst/>
              <a:latin typeface="Arial" panose="020B0604020202020204" pitchFamily="34" charset="0"/>
            </a:endParaRPr>
          </a:p>
          <a:p>
            <a:pPr marL="0" indent="0">
              <a:buNone/>
            </a:pPr>
            <a:r>
              <a:rPr lang="pl-PL" b="1" dirty="0">
                <a:effectLst/>
                <a:latin typeface="Arial" panose="020B0604020202020204" pitchFamily="34" charset="0"/>
              </a:rPr>
              <a:t>55) zabudowa mieszkaniowa wraz z towarzyszącą jej infrastrukturą: </a:t>
            </a:r>
          </a:p>
          <a:p>
            <a:pPr marL="514350" indent="-514350">
              <a:buAutoNum type="alphaLcParenR"/>
            </a:pPr>
            <a:r>
              <a:rPr lang="pl-PL" dirty="0">
                <a:effectLst/>
                <a:latin typeface="Arial" panose="020B0604020202020204" pitchFamily="34" charset="0"/>
              </a:rPr>
              <a:t>objęta ustaleniami miejscowego planu zagospodarowania przestrzennego albo miejscowego planu odbudowy, o powierzchni zabudowy nie mniejszej niż: – 2 ha na obszarach objętych formami ochrony przyrody, o których mowa w art. 6 ust. 1 pkt 1–5, 8 i 9 ustawy z dnia 16 kwietnia 2004 r. o ochronie przyrody, lub w otulinach form ochrony przyrody, o których mowa w art. 6 ust. 1 pkt 1–3 tej ustawy, – 4 ha na obszarach innych niż wymienione w </a:t>
            </a:r>
            <a:r>
              <a:rPr lang="pl-PL" dirty="0" err="1">
                <a:effectLst/>
                <a:latin typeface="Arial" panose="020B0604020202020204" pitchFamily="34" charset="0"/>
              </a:rPr>
              <a:t>tiret</a:t>
            </a:r>
            <a:r>
              <a:rPr lang="pl-PL" dirty="0">
                <a:effectLst/>
                <a:latin typeface="Arial" panose="020B0604020202020204" pitchFamily="34" charset="0"/>
              </a:rPr>
              <a:t> pierwsze,</a:t>
            </a:r>
          </a:p>
          <a:p>
            <a:pPr marL="514350" indent="-514350">
              <a:buAutoNum type="alphaLcParenR"/>
            </a:pPr>
            <a:r>
              <a:rPr lang="pl-PL" dirty="0">
                <a:effectLst/>
                <a:latin typeface="Arial" panose="020B0604020202020204" pitchFamily="34" charset="0"/>
              </a:rPr>
              <a:t> b) nieobjęta ustaleniami miejscowego planu zagospodarowania przestrzennego albo miejscowego planu odbudowy, o powierzchni zabudowy nie mniejszej niż: – 0,5 ha na obszarach objętych formami ochrony przyrody, o których mowa w art. 6 ust. 1 pkt 1–5, 8 i 9 ustawy z dnia 16 kwietnia 2004 r. o ochronie przyrody, lub w otulinach form ochrony przyrody, o których mowa w art. 6 ust. 1 pkt 1–3 tej ustawy, – 2 ha na obszarach innych niż wymienione w </a:t>
            </a:r>
            <a:r>
              <a:rPr lang="pl-PL" dirty="0" err="1">
                <a:effectLst/>
                <a:latin typeface="Arial" panose="020B0604020202020204" pitchFamily="34" charset="0"/>
              </a:rPr>
              <a:t>tiret</a:t>
            </a:r>
            <a:r>
              <a:rPr lang="pl-PL" dirty="0">
                <a:effectLst/>
                <a:latin typeface="Arial" panose="020B0604020202020204" pitchFamily="34" charset="0"/>
              </a:rPr>
              <a:t> pierwsze; </a:t>
            </a:r>
            <a:endParaRPr lang="pl-PL" dirty="0"/>
          </a:p>
        </p:txBody>
      </p:sp>
    </p:spTree>
    <p:extLst>
      <p:ext uri="{BB962C8B-B14F-4D97-AF65-F5344CB8AC3E}">
        <p14:creationId xmlns:p14="http://schemas.microsoft.com/office/powerpoint/2010/main" val="96329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8FB2FE-4C48-42DF-83A9-133A5E26A5BA}"/>
              </a:ext>
            </a:extLst>
          </p:cNvPr>
          <p:cNvSpPr>
            <a:spLocks noGrp="1"/>
          </p:cNvSpPr>
          <p:nvPr>
            <p:ph type="title"/>
          </p:nvPr>
        </p:nvSpPr>
        <p:spPr>
          <a:xfrm>
            <a:off x="838200" y="365125"/>
            <a:ext cx="10515600" cy="759619"/>
          </a:xfrm>
        </p:spPr>
        <p:txBody>
          <a:bodyPr/>
          <a:lstStyle/>
          <a:p>
            <a:pPr algn="ctr"/>
            <a:r>
              <a:rPr lang="pl-PL" sz="2000" b="1" i="1" dirty="0">
                <a:solidFill>
                  <a:srgbClr val="00B050"/>
                </a:solidFill>
                <a:latin typeface="Calibri"/>
              </a:rPr>
              <a:t>Rozporządzenie Rady Ministrów z dnia 10 września 2019 r. </a:t>
            </a:r>
            <a:br>
              <a:rPr lang="pl-PL" sz="2000" b="1" i="1" dirty="0">
                <a:solidFill>
                  <a:srgbClr val="00B050"/>
                </a:solidFill>
                <a:latin typeface="Calibri"/>
              </a:rPr>
            </a:br>
            <a:r>
              <a:rPr lang="pl-PL" sz="2000" b="1" i="1" dirty="0">
                <a:solidFill>
                  <a:srgbClr val="00B050"/>
                </a:solidFill>
                <a:latin typeface="Calibri"/>
              </a:rPr>
              <a:t>w sprawie przedsięwzięć mogących znacząco oddziaływać na środowisko</a:t>
            </a:r>
            <a:endParaRPr lang="pl-PL" dirty="0"/>
          </a:p>
        </p:txBody>
      </p:sp>
      <p:sp>
        <p:nvSpPr>
          <p:cNvPr id="3" name="Symbol zastępczy zawartości 2">
            <a:extLst>
              <a:ext uri="{FF2B5EF4-FFF2-40B4-BE49-F238E27FC236}">
                <a16:creationId xmlns:a16="http://schemas.microsoft.com/office/drawing/2014/main" id="{0CB6D422-BC66-4FC9-A03C-8FAB02F8C5A6}"/>
              </a:ext>
            </a:extLst>
          </p:cNvPr>
          <p:cNvSpPr>
            <a:spLocks noGrp="1"/>
          </p:cNvSpPr>
          <p:nvPr>
            <p:ph idx="1"/>
          </p:nvPr>
        </p:nvSpPr>
        <p:spPr>
          <a:xfrm>
            <a:off x="1981200" y="1124744"/>
            <a:ext cx="8229600" cy="4491052"/>
          </a:xfrm>
        </p:spPr>
        <p:txBody>
          <a:bodyPr>
            <a:normAutofit fontScale="40000" lnSpcReduction="20000"/>
          </a:bodyPr>
          <a:lstStyle/>
          <a:p>
            <a:pPr marL="0" indent="0">
              <a:buNone/>
            </a:pPr>
            <a:endParaRPr lang="pl-PL" sz="4000" b="1" dirty="0">
              <a:latin typeface="Arial" pitchFamily="34" charset="0"/>
              <a:cs typeface="Arial" pitchFamily="34" charset="0"/>
            </a:endParaRPr>
          </a:p>
          <a:p>
            <a:pPr marL="0" indent="0">
              <a:buNone/>
            </a:pPr>
            <a:r>
              <a:rPr lang="pl-PL" sz="4000" b="1" dirty="0">
                <a:latin typeface="Arial" pitchFamily="34" charset="0"/>
                <a:cs typeface="Arial" pitchFamily="34" charset="0"/>
              </a:rPr>
              <a:t>55) zabudowa mieszkaniowa wraz z towarzyszącą jej infrastrukturą:</a:t>
            </a:r>
          </a:p>
          <a:p>
            <a:pPr marL="0" indent="0">
              <a:buNone/>
            </a:pPr>
            <a:r>
              <a:rPr lang="pl-PL" dirty="0">
                <a:latin typeface="Arial" pitchFamily="34" charset="0"/>
                <a:cs typeface="Arial" pitchFamily="34" charset="0"/>
              </a:rPr>
              <a:t>a) objęta ustaleniami miejscowego planu zagospodarowania przestrzennego albo miejscowego planu odbudowy, o powierzchni zabudowy nie mniejszej niż:</a:t>
            </a:r>
          </a:p>
          <a:p>
            <a:pPr marL="0" indent="0">
              <a:buNone/>
            </a:pPr>
            <a:r>
              <a:rPr lang="pl-PL" dirty="0">
                <a:latin typeface="Arial" pitchFamily="34" charset="0"/>
                <a:cs typeface="Arial" pitchFamily="34" charset="0"/>
              </a:rPr>
              <a:t>– 2 ha na obszarach objętych formami ochrony przyrody, o których mowa w </a:t>
            </a:r>
            <a:r>
              <a:rPr lang="pl-PL" dirty="0">
                <a:latin typeface="Arial" pitchFamily="34" charset="0"/>
                <a:cs typeface="Arial" pitchFamily="34" charset="0"/>
                <a:hlinkClick r:id="rId2"/>
              </a:rPr>
              <a:t>art. 6 ust. 1 pkt 1-5</a:t>
            </a:r>
            <a:r>
              <a:rPr lang="pl-PL" dirty="0">
                <a:latin typeface="Arial" pitchFamily="34" charset="0"/>
                <a:cs typeface="Arial" pitchFamily="34" charset="0"/>
              </a:rPr>
              <a:t>, </a:t>
            </a:r>
            <a:r>
              <a:rPr lang="pl-PL" dirty="0">
                <a:latin typeface="Arial" pitchFamily="34" charset="0"/>
                <a:cs typeface="Arial" pitchFamily="34" charset="0"/>
                <a:hlinkClick r:id="rId3"/>
              </a:rPr>
              <a:t>8</a:t>
            </a:r>
            <a:r>
              <a:rPr lang="pl-PL" dirty="0">
                <a:latin typeface="Arial" pitchFamily="34" charset="0"/>
                <a:cs typeface="Arial" pitchFamily="34" charset="0"/>
              </a:rPr>
              <a:t> i </a:t>
            </a:r>
            <a:r>
              <a:rPr lang="pl-PL" dirty="0">
                <a:latin typeface="Arial" pitchFamily="34" charset="0"/>
                <a:cs typeface="Arial" pitchFamily="34" charset="0"/>
                <a:hlinkClick r:id="rId4"/>
              </a:rPr>
              <a:t>9</a:t>
            </a:r>
            <a:r>
              <a:rPr lang="pl-PL" dirty="0">
                <a:latin typeface="Arial" pitchFamily="34" charset="0"/>
                <a:cs typeface="Arial" pitchFamily="34" charset="0"/>
              </a:rPr>
              <a:t> ustawy z dnia 16 kwietnia 2004 r. o ochronie przyrody, lub w otulinach form ochrony przyrody, o których mowa w </a:t>
            </a:r>
            <a:r>
              <a:rPr lang="pl-PL" dirty="0">
                <a:latin typeface="Arial" pitchFamily="34" charset="0"/>
                <a:cs typeface="Arial" pitchFamily="34" charset="0"/>
                <a:hlinkClick r:id="rId2"/>
              </a:rPr>
              <a:t>art. 6 ust. 1 pkt 1-3</a:t>
            </a:r>
            <a:r>
              <a:rPr lang="pl-PL" dirty="0">
                <a:latin typeface="Arial" pitchFamily="34" charset="0"/>
                <a:cs typeface="Arial" pitchFamily="34" charset="0"/>
              </a:rPr>
              <a:t> tej ustawy,</a:t>
            </a:r>
          </a:p>
          <a:p>
            <a:pPr marL="0" indent="0">
              <a:buNone/>
            </a:pPr>
            <a:r>
              <a:rPr lang="pl-PL" dirty="0">
                <a:latin typeface="Arial" pitchFamily="34" charset="0"/>
                <a:cs typeface="Arial" pitchFamily="34" charset="0"/>
              </a:rPr>
              <a:t>  – 4 ha na obszarach innych niż wymienione w </a:t>
            </a:r>
            <a:r>
              <a:rPr lang="pl-PL" dirty="0" err="1">
                <a:latin typeface="Arial" pitchFamily="34" charset="0"/>
                <a:cs typeface="Arial" pitchFamily="34" charset="0"/>
              </a:rPr>
              <a:t>tiret</a:t>
            </a:r>
            <a:r>
              <a:rPr lang="pl-PL" dirty="0">
                <a:latin typeface="Arial" pitchFamily="34" charset="0"/>
                <a:cs typeface="Arial" pitchFamily="34" charset="0"/>
              </a:rPr>
              <a:t> pierwsze,</a:t>
            </a:r>
          </a:p>
          <a:p>
            <a:pPr marL="0" indent="0">
              <a:buNone/>
            </a:pPr>
            <a:r>
              <a:rPr lang="pl-PL" dirty="0">
                <a:latin typeface="Arial" pitchFamily="34" charset="0"/>
                <a:cs typeface="Arial" pitchFamily="34" charset="0"/>
              </a:rPr>
              <a:t>b) nieobjęta ustaleniami miejscowego planu zagospodarowania przestrzennego albo miejscowego planu odbudowy, o powierzchni zabudowy nie mniejszej niż:</a:t>
            </a:r>
          </a:p>
          <a:p>
            <a:pPr marL="0" indent="0">
              <a:buNone/>
            </a:pPr>
            <a:r>
              <a:rPr lang="pl-PL" dirty="0">
                <a:latin typeface="Arial" pitchFamily="34" charset="0"/>
                <a:cs typeface="Arial" pitchFamily="34" charset="0"/>
              </a:rPr>
              <a:t>– 0,5 ha na obszarach objętych formami ochrony przyrody, o których mowa w </a:t>
            </a:r>
            <a:r>
              <a:rPr lang="pl-PL" dirty="0">
                <a:latin typeface="Arial" pitchFamily="34" charset="0"/>
                <a:cs typeface="Arial" pitchFamily="34" charset="0"/>
                <a:hlinkClick r:id="rId2"/>
              </a:rPr>
              <a:t>art. 6 ust. 1 pkt 1-5</a:t>
            </a:r>
            <a:r>
              <a:rPr lang="pl-PL" dirty="0">
                <a:latin typeface="Arial" pitchFamily="34" charset="0"/>
                <a:cs typeface="Arial" pitchFamily="34" charset="0"/>
              </a:rPr>
              <a:t>, </a:t>
            </a:r>
            <a:r>
              <a:rPr lang="pl-PL" dirty="0">
                <a:latin typeface="Arial" pitchFamily="34" charset="0"/>
                <a:cs typeface="Arial" pitchFamily="34" charset="0"/>
                <a:hlinkClick r:id="rId3"/>
              </a:rPr>
              <a:t>8</a:t>
            </a:r>
            <a:r>
              <a:rPr lang="pl-PL" dirty="0">
                <a:latin typeface="Arial" pitchFamily="34" charset="0"/>
                <a:cs typeface="Arial" pitchFamily="34" charset="0"/>
              </a:rPr>
              <a:t> i </a:t>
            </a:r>
            <a:r>
              <a:rPr lang="pl-PL" dirty="0">
                <a:latin typeface="Arial" pitchFamily="34" charset="0"/>
                <a:cs typeface="Arial" pitchFamily="34" charset="0"/>
                <a:hlinkClick r:id="rId4"/>
              </a:rPr>
              <a:t>9</a:t>
            </a:r>
            <a:r>
              <a:rPr lang="pl-PL" dirty="0">
                <a:latin typeface="Arial" pitchFamily="34" charset="0"/>
                <a:cs typeface="Arial" pitchFamily="34" charset="0"/>
              </a:rPr>
              <a:t> ustawy z dnia 16 kwietnia 2004 r. o ochronie przyrody, lub w otulinach form ochrony przyrody, o których mowa w </a:t>
            </a:r>
            <a:r>
              <a:rPr lang="pl-PL" dirty="0">
                <a:latin typeface="Arial" pitchFamily="34" charset="0"/>
                <a:cs typeface="Arial" pitchFamily="34" charset="0"/>
                <a:hlinkClick r:id="rId2"/>
              </a:rPr>
              <a:t>art. 6 ust. 1 pkt 1-3</a:t>
            </a:r>
            <a:r>
              <a:rPr lang="pl-PL" dirty="0">
                <a:latin typeface="Arial" pitchFamily="34" charset="0"/>
                <a:cs typeface="Arial" pitchFamily="34" charset="0"/>
              </a:rPr>
              <a:t> tej ustawy,</a:t>
            </a:r>
          </a:p>
          <a:p>
            <a:pPr marL="0" indent="0">
              <a:buNone/>
            </a:pPr>
            <a:r>
              <a:rPr lang="pl-PL" dirty="0">
                <a:latin typeface="Arial" pitchFamily="34" charset="0"/>
                <a:cs typeface="Arial" pitchFamily="34" charset="0"/>
              </a:rPr>
              <a:t>– 2 ha na obszarach innych niż wymienione w </a:t>
            </a:r>
            <a:r>
              <a:rPr lang="pl-PL" dirty="0" err="1">
                <a:latin typeface="Arial" pitchFamily="34" charset="0"/>
                <a:cs typeface="Arial" pitchFamily="34" charset="0"/>
              </a:rPr>
              <a:t>tiret</a:t>
            </a:r>
            <a:r>
              <a:rPr lang="pl-PL" dirty="0">
                <a:latin typeface="Arial" pitchFamily="34" charset="0"/>
                <a:cs typeface="Arial" pitchFamily="34" charset="0"/>
              </a:rPr>
              <a:t> pierwsze;</a:t>
            </a:r>
          </a:p>
          <a:p>
            <a:pPr marL="0" indent="0">
              <a:buNone/>
            </a:pPr>
            <a:r>
              <a:rPr lang="pl-PL" b="1" dirty="0">
                <a:effectLst/>
                <a:latin typeface="Arial" panose="020B0604020202020204" pitchFamily="34" charset="0"/>
              </a:rPr>
              <a:t>56) centra handlowe wraz z towarzyszącą im infrastrukturą o powierzchni użytkowej nie mniejszej niż:</a:t>
            </a:r>
          </a:p>
          <a:p>
            <a:pPr marL="0" indent="0">
              <a:buNone/>
            </a:pPr>
            <a:r>
              <a:rPr lang="pl-PL" dirty="0">
                <a:effectLst/>
                <a:latin typeface="Arial" panose="020B0604020202020204" pitchFamily="34" charset="0"/>
              </a:rPr>
              <a:t> a) 0,5 ha na obszarach objętych formami ochrony przyrody, o których mowa w art. 6 ust. 1 pkt 1–5, 8 i 9 ustawy z dnia 16 kwietnia 2004 r. o ochronie przyrody, lub w otulinach form ochrony przyrody, o których mowa w art. 6 ust. 1 pkt 1–3 tej ustawy, </a:t>
            </a:r>
          </a:p>
          <a:p>
            <a:pPr marL="0" indent="0">
              <a:buNone/>
            </a:pPr>
            <a:r>
              <a:rPr lang="pl-PL" dirty="0">
                <a:effectLst/>
                <a:latin typeface="Arial" panose="020B0604020202020204" pitchFamily="34" charset="0"/>
              </a:rPr>
              <a:t>b) 2 ha na obszarach innych niż wymienione w lit. a; </a:t>
            </a:r>
          </a:p>
          <a:p>
            <a:pPr marL="0" indent="0">
              <a:buNone/>
            </a:pPr>
            <a:r>
              <a:rPr lang="pl-PL" b="1" dirty="0">
                <a:effectLst/>
                <a:latin typeface="Arial" panose="020B0604020202020204" pitchFamily="34" charset="0"/>
              </a:rPr>
              <a:t>57) zabudowa usługowa inna niż wymieniona w pkt 56, w szczególności szpitale, placówki edukacyjne, kina, teatry lub obiekty sportowe, wraz z towarzyszącą jej infrastrukturą:</a:t>
            </a:r>
          </a:p>
          <a:p>
            <a:pPr marL="0" indent="0">
              <a:buNone/>
            </a:pPr>
            <a:r>
              <a:rPr lang="pl-PL" dirty="0">
                <a:effectLst/>
                <a:latin typeface="Arial" panose="020B0604020202020204" pitchFamily="34" charset="0"/>
              </a:rPr>
              <a:t> a) objęta ustaleniami miejscowego planu zagospodarowania przestrzennego albo miejscowego planu odbudowy, o powierzchni zabudowy nie mniejszej niż: – 2 ha na obszarach objętych formami ochrony przyrody, o których mowa w art. 6 ust. 1 pkt 1–5, 8 i 9 ustawy z dnia 16 kwietnia 2004 r. o ochronie przyrody, lub w otulinach form ochrony przyrody, o których mowa w art. 6 ust. 1 pkt 1–3 tej ustawy, – 4 ha na obszarach innych niż wymienione w </a:t>
            </a:r>
            <a:r>
              <a:rPr lang="pl-PL" dirty="0" err="1">
                <a:effectLst/>
                <a:latin typeface="Arial" panose="020B0604020202020204" pitchFamily="34" charset="0"/>
              </a:rPr>
              <a:t>tiret</a:t>
            </a:r>
            <a:r>
              <a:rPr lang="pl-PL" dirty="0">
                <a:effectLst/>
                <a:latin typeface="Arial" panose="020B0604020202020204" pitchFamily="34" charset="0"/>
              </a:rPr>
              <a:t> pierwsze, </a:t>
            </a:r>
            <a:endParaRPr lang="pl-PL" dirty="0"/>
          </a:p>
        </p:txBody>
      </p:sp>
    </p:spTree>
    <p:extLst>
      <p:ext uri="{BB962C8B-B14F-4D97-AF65-F5344CB8AC3E}">
        <p14:creationId xmlns:p14="http://schemas.microsoft.com/office/powerpoint/2010/main" val="500977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7CB20B-713E-421A-A455-24358EA38DA2}"/>
              </a:ext>
            </a:extLst>
          </p:cNvPr>
          <p:cNvSpPr>
            <a:spLocks noGrp="1"/>
          </p:cNvSpPr>
          <p:nvPr>
            <p:ph type="title"/>
          </p:nvPr>
        </p:nvSpPr>
        <p:spPr>
          <a:xfrm>
            <a:off x="1981200" y="274638"/>
            <a:ext cx="8229600" cy="922114"/>
          </a:xfrm>
        </p:spPr>
        <p:txBody>
          <a:bodyPr/>
          <a:lstStyle/>
          <a:p>
            <a:pPr algn="ctr"/>
            <a:r>
              <a:rPr lang="pl-PL" sz="2000" b="1" i="1" dirty="0">
                <a:solidFill>
                  <a:srgbClr val="00B050"/>
                </a:solidFill>
                <a:latin typeface="Calibri"/>
              </a:rPr>
              <a:t>Rozporządzenie Rady Ministrów z dnia 10 września 2019 r. </a:t>
            </a:r>
            <a:br>
              <a:rPr lang="pl-PL" sz="2000" b="1" i="1" dirty="0">
                <a:solidFill>
                  <a:srgbClr val="00B050"/>
                </a:solidFill>
                <a:latin typeface="Calibri"/>
              </a:rPr>
            </a:br>
            <a:r>
              <a:rPr lang="pl-PL" sz="2000" b="1" i="1" dirty="0">
                <a:solidFill>
                  <a:srgbClr val="00B050"/>
                </a:solidFill>
                <a:latin typeface="Calibri"/>
              </a:rPr>
              <a:t>w sprawie przedsięwzięć mogących znacząco oddziaływać na środowisko</a:t>
            </a:r>
            <a:endParaRPr lang="pl-PL" dirty="0"/>
          </a:p>
        </p:txBody>
      </p:sp>
      <p:sp>
        <p:nvSpPr>
          <p:cNvPr id="3" name="Symbol zastępczy zawartości 2">
            <a:extLst>
              <a:ext uri="{FF2B5EF4-FFF2-40B4-BE49-F238E27FC236}">
                <a16:creationId xmlns:a16="http://schemas.microsoft.com/office/drawing/2014/main" id="{F118A401-ACE1-4E9D-B571-0172F092E554}"/>
              </a:ext>
            </a:extLst>
          </p:cNvPr>
          <p:cNvSpPr>
            <a:spLocks noGrp="1"/>
          </p:cNvSpPr>
          <p:nvPr>
            <p:ph idx="1"/>
          </p:nvPr>
        </p:nvSpPr>
        <p:spPr>
          <a:xfrm>
            <a:off x="1981200" y="1124744"/>
            <a:ext cx="8229600" cy="5328592"/>
          </a:xfrm>
        </p:spPr>
        <p:txBody>
          <a:bodyPr>
            <a:normAutofit/>
          </a:bodyPr>
          <a:lstStyle/>
          <a:p>
            <a:pPr marL="0" indent="0">
              <a:buNone/>
            </a:pPr>
            <a:endParaRPr lang="pl-PL" sz="1400" dirty="0">
              <a:latin typeface="Arial" panose="020B0604020202020204" pitchFamily="34" charset="0"/>
            </a:endParaRPr>
          </a:p>
          <a:p>
            <a:pPr marL="0" indent="0">
              <a:buNone/>
            </a:pPr>
            <a:r>
              <a:rPr lang="pl-PL" sz="1400" dirty="0">
                <a:latin typeface="Arial" panose="020B0604020202020204" pitchFamily="34" charset="0"/>
              </a:rPr>
              <a:t>b) nieobjęta ustaleniami miejscowego planu zagospodarowania przestrzennego albo miejscowego planu odbudowy, o powierzchni zabudowy nie mniejszej niż: – 0,5 ha na obszarach objętych formami ochrony przyrody, o których mowa w art. 6 ust. 1 pkt 1–5, 8 i 9 ustawy z dnia 16 kwietnia 2004 r. o ochronie przyrody, lub w otulinach form ochrony przyrody, o których mowa w art. 6 ust. 1 pkt 1–3 tej ustawy, – 2 ha na obszarach innych niż wymienione w </a:t>
            </a:r>
            <a:r>
              <a:rPr lang="pl-PL" sz="1400" dirty="0" err="1">
                <a:latin typeface="Arial" panose="020B0604020202020204" pitchFamily="34" charset="0"/>
              </a:rPr>
              <a:t>tiret</a:t>
            </a:r>
            <a:r>
              <a:rPr lang="pl-PL" sz="1400" dirty="0">
                <a:latin typeface="Arial" panose="020B0604020202020204" pitchFamily="34" charset="0"/>
              </a:rPr>
              <a:t> pierwsze; </a:t>
            </a:r>
          </a:p>
          <a:p>
            <a:pPr marL="0" indent="0">
              <a:buNone/>
            </a:pPr>
            <a:r>
              <a:rPr lang="pl-PL" sz="1400" b="1" dirty="0">
                <a:latin typeface="Arial" panose="020B0604020202020204" pitchFamily="34" charset="0"/>
              </a:rPr>
              <a:t>58) garaże, parkingi samochodowe lub zespoły parkingów, </a:t>
            </a:r>
            <a:r>
              <a:rPr lang="pl-PL" sz="1400" dirty="0">
                <a:latin typeface="Arial" panose="020B0604020202020204" pitchFamily="34" charset="0"/>
              </a:rPr>
              <a:t>w tym na potrzeby planowanych, realizowanych lub zrealizowanych przedsięwzięć, o których mowa w pkt 52, 54–57 i 59, wraz z towarzyszącą im infrastrukturą, o powierzchni użytkowej nie mniejszej niż: </a:t>
            </a:r>
          </a:p>
          <a:p>
            <a:pPr marL="514350" indent="-514350">
              <a:buAutoNum type="alphaLcParenR"/>
            </a:pPr>
            <a:r>
              <a:rPr lang="pl-PL" sz="1400" dirty="0">
                <a:latin typeface="Arial" panose="020B0604020202020204" pitchFamily="34" charset="0"/>
              </a:rPr>
              <a:t>0,2 ha na obszarach objętych formami ochrony przyrody, o których mowa w art. 6 ust. 1 pkt 1–5, 8 i 9 ustawy z dnia 16 kwietnia 2004 r. o ochronie przyrody, lub w otulinach form ochrony przyrody, o których mowa w art. 6 ust. 1 pkt 1–3 tej ustawy,</a:t>
            </a:r>
          </a:p>
          <a:p>
            <a:pPr marL="514350" indent="-514350">
              <a:buAutoNum type="alphaLcParenR"/>
            </a:pPr>
            <a:r>
              <a:rPr lang="pl-PL" sz="1400" dirty="0">
                <a:latin typeface="Arial" panose="020B0604020202020204" pitchFamily="34" charset="0"/>
              </a:rPr>
              <a:t> b) 0,5 ha na obszarach innych niż wymienione w lit. a; </a:t>
            </a:r>
          </a:p>
          <a:p>
            <a:pPr marL="0" indent="0">
              <a:buNone/>
            </a:pPr>
            <a:r>
              <a:rPr lang="pl-PL" sz="1400" dirty="0">
                <a:latin typeface="Arial" pitchFamily="34" charset="0"/>
                <a:cs typeface="Arial" pitchFamily="34" charset="0"/>
              </a:rPr>
              <a:t>60) </a:t>
            </a:r>
            <a:r>
              <a:rPr lang="pl-PL" sz="1400" b="1" dirty="0">
                <a:latin typeface="Arial" pitchFamily="34" charset="0"/>
                <a:cs typeface="Arial" pitchFamily="34" charset="0"/>
              </a:rPr>
              <a:t>linie kolejowe </a:t>
            </a:r>
            <a:r>
              <a:rPr lang="pl-PL" sz="1400" dirty="0">
                <a:latin typeface="Arial" pitchFamily="34" charset="0"/>
                <a:cs typeface="Arial" pitchFamily="34" charset="0"/>
              </a:rPr>
              <a:t>inne niż wymienione w § 2 ust. 1 pkt 29, </a:t>
            </a:r>
          </a:p>
          <a:p>
            <a:pPr marL="0" indent="0">
              <a:buNone/>
            </a:pPr>
            <a:r>
              <a:rPr lang="pl-PL" sz="1400" dirty="0">
                <a:latin typeface="Arial" pitchFamily="34" charset="0"/>
                <a:cs typeface="Arial" pitchFamily="34" charset="0"/>
              </a:rPr>
              <a:t>62) </a:t>
            </a:r>
            <a:r>
              <a:rPr lang="pl-PL" sz="1400" b="1" dirty="0">
                <a:latin typeface="Arial" pitchFamily="34" charset="0"/>
                <a:cs typeface="Arial" pitchFamily="34" charset="0"/>
              </a:rPr>
              <a:t>drogi o nawierzchni twardej o całkowitej długości przedsięwzięcia powyżej 1 km </a:t>
            </a:r>
            <a:r>
              <a:rPr lang="pl-PL" sz="1400" dirty="0">
                <a:latin typeface="Arial" pitchFamily="34" charset="0"/>
                <a:cs typeface="Arial" pitchFamily="34" charset="0"/>
              </a:rPr>
              <a:t>inne niż wymienione w § 2 ust. 1 pkt 31 i 32 lub obiekty mostowe w ciągu drogi o nawierzchni twardej, z wyłączeniem przebudowy dróg lub obiektów mostowych, służących do obsługi stacji elektroenergetycznych i zlokalizowanych poza obszarami objętymi formami ochrony przyrody, o których mowa w </a:t>
            </a:r>
            <a:r>
              <a:rPr lang="pl-PL" sz="1400" dirty="0">
                <a:latin typeface="Arial" pitchFamily="34" charset="0"/>
                <a:cs typeface="Arial" pitchFamily="34" charset="0"/>
                <a:hlinkClick r:id="rId2"/>
              </a:rPr>
              <a:t>art. 6 ust. 1 pkt 1-5</a:t>
            </a:r>
            <a:r>
              <a:rPr lang="pl-PL" sz="1400" dirty="0">
                <a:latin typeface="Arial" pitchFamily="34" charset="0"/>
                <a:cs typeface="Arial" pitchFamily="34" charset="0"/>
              </a:rPr>
              <a:t>, </a:t>
            </a:r>
            <a:r>
              <a:rPr lang="pl-PL" sz="1400" dirty="0">
                <a:latin typeface="Arial" pitchFamily="34" charset="0"/>
                <a:cs typeface="Arial" pitchFamily="34" charset="0"/>
                <a:hlinkClick r:id="rId3"/>
              </a:rPr>
              <a:t>8</a:t>
            </a:r>
            <a:r>
              <a:rPr lang="pl-PL" sz="1400" dirty="0">
                <a:latin typeface="Arial" pitchFamily="34" charset="0"/>
                <a:cs typeface="Arial" pitchFamily="34" charset="0"/>
              </a:rPr>
              <a:t> i </a:t>
            </a:r>
            <a:r>
              <a:rPr lang="pl-PL" sz="1400" dirty="0">
                <a:latin typeface="Arial" pitchFamily="34" charset="0"/>
                <a:cs typeface="Arial" pitchFamily="34" charset="0"/>
                <a:hlinkClick r:id="rId4"/>
              </a:rPr>
              <a:t>9</a:t>
            </a:r>
            <a:r>
              <a:rPr lang="pl-PL" sz="1400" dirty="0">
                <a:latin typeface="Arial" pitchFamily="34" charset="0"/>
                <a:cs typeface="Arial" pitchFamily="34" charset="0"/>
              </a:rPr>
              <a:t> ustawy z dnia 16 kwietnia 2004 r. o ochronie przyrody;</a:t>
            </a:r>
          </a:p>
        </p:txBody>
      </p:sp>
    </p:spTree>
    <p:extLst>
      <p:ext uri="{BB962C8B-B14F-4D97-AF65-F5344CB8AC3E}">
        <p14:creationId xmlns:p14="http://schemas.microsoft.com/office/powerpoint/2010/main" val="2025327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altLang="pl-PL" sz="3600" b="1" dirty="0">
                <a:solidFill>
                  <a:srgbClr val="00B050"/>
                </a:solidFill>
              </a:rPr>
              <a:t>ustawa </a:t>
            </a:r>
            <a:r>
              <a:rPr lang="pl-PL" altLang="pl-PL" sz="3600" b="1" dirty="0" err="1">
                <a:solidFill>
                  <a:srgbClr val="00B050"/>
                </a:solidFill>
              </a:rPr>
              <a:t>ooś</a:t>
            </a:r>
            <a:endParaRPr lang="pl-PL" sz="3600" dirty="0"/>
          </a:p>
        </p:txBody>
      </p:sp>
      <p:sp>
        <p:nvSpPr>
          <p:cNvPr id="3" name="Symbol zastępczy zawartości 2"/>
          <p:cNvSpPr>
            <a:spLocks noGrp="1"/>
          </p:cNvSpPr>
          <p:nvPr>
            <p:ph idx="1"/>
          </p:nvPr>
        </p:nvSpPr>
        <p:spPr>
          <a:xfrm>
            <a:off x="1981200" y="1216324"/>
            <a:ext cx="8229600" cy="4382219"/>
          </a:xfrm>
        </p:spPr>
        <p:txBody>
          <a:bodyPr>
            <a:normAutofit fontScale="25000" lnSpcReduction="20000"/>
          </a:bodyPr>
          <a:lstStyle/>
          <a:p>
            <a:pPr>
              <a:buNone/>
              <a:defRPr/>
            </a:pPr>
            <a:r>
              <a:rPr lang="pl-PL" altLang="pl-PL" b="1" i="1" dirty="0">
                <a:solidFill>
                  <a:srgbClr val="0000FF"/>
                </a:solidFill>
              </a:rPr>
              <a:t> </a:t>
            </a:r>
          </a:p>
          <a:p>
            <a:pPr marL="0" indent="0">
              <a:buNone/>
            </a:pPr>
            <a:endParaRPr lang="pl-PL" sz="5500" b="1" dirty="0"/>
          </a:p>
          <a:p>
            <a:pPr marL="0" indent="0">
              <a:buNone/>
            </a:pPr>
            <a:r>
              <a:rPr lang="pl-PL" sz="6400" b="1" dirty="0"/>
              <a:t>Dyrektywa Rady z dnia 27 czerwca 1985 r. w sprawie oceny wpływu wywieranego przez niektóre przedsięwzięcia publiczne i prywatne na środowisko (85/337/EWG)</a:t>
            </a:r>
            <a:r>
              <a:rPr lang="pl-PL" sz="3600" b="1" dirty="0"/>
              <a:t> </a:t>
            </a:r>
          </a:p>
          <a:p>
            <a:pPr marL="0" indent="0">
              <a:buNone/>
            </a:pPr>
            <a:r>
              <a:rPr lang="pl-PL" sz="6400" b="1" dirty="0"/>
              <a:t>Dyrektywa Parlamentu Europejskiego I Rady 2014/52/UE </a:t>
            </a:r>
            <a:r>
              <a:rPr lang="pl-PL" sz="6400" dirty="0"/>
              <a:t>z dnia 16 kwietnia 2014 r. </a:t>
            </a:r>
            <a:r>
              <a:rPr lang="pl-PL" sz="6400" b="1" dirty="0"/>
              <a:t>zmieniająca dyrektywę 2011/92/UE w sprawie oceny wpływu wywieranego przez niektóre przedsięwzięcia publiczne i prywatne na środowisko</a:t>
            </a:r>
            <a:r>
              <a:rPr lang="pl-PL" sz="6400" dirty="0"/>
              <a:t> </a:t>
            </a:r>
            <a:r>
              <a:rPr lang="pl-PL" sz="5600" dirty="0"/>
              <a:t>(</a:t>
            </a:r>
            <a:r>
              <a:rPr lang="pl-PL" sz="5600" dirty="0" err="1"/>
              <a:t>Dz.U.UE</a:t>
            </a:r>
            <a:r>
              <a:rPr lang="pl-PL" sz="5600" dirty="0"/>
              <a:t> L z dnia 25 kwietnia 2014 r.)</a:t>
            </a:r>
            <a:endParaRPr lang="pl-PL" sz="11200" b="1" dirty="0"/>
          </a:p>
          <a:p>
            <a:pPr>
              <a:buNone/>
              <a:defRPr/>
            </a:pPr>
            <a:endParaRPr lang="pl-PL" altLang="pl-PL" sz="4800" b="1" i="1" dirty="0">
              <a:solidFill>
                <a:srgbClr val="00B050"/>
              </a:solidFill>
            </a:endParaRPr>
          </a:p>
          <a:p>
            <a:pPr>
              <a:buNone/>
              <a:defRPr/>
            </a:pPr>
            <a:r>
              <a:rPr lang="pl-PL" altLang="pl-PL" sz="9600" b="1" dirty="0">
                <a:solidFill>
                  <a:srgbClr val="00B050"/>
                </a:solidFill>
              </a:rPr>
              <a:t>USTAWA z dnia 3 października 2008 r. o udostępnianiu informacji o środowisku i jego ochronie, udziale społeczeństwa w ochronie środowiska oraz o ocenach oddziaływania na środowisko  (ustawa </a:t>
            </a:r>
            <a:r>
              <a:rPr lang="pl-PL" altLang="pl-PL" sz="9600" b="1" dirty="0" err="1">
                <a:solidFill>
                  <a:srgbClr val="00B050"/>
                </a:solidFill>
              </a:rPr>
              <a:t>ooś</a:t>
            </a:r>
            <a:r>
              <a:rPr lang="pl-PL" altLang="pl-PL" sz="9600" b="1" dirty="0">
                <a:solidFill>
                  <a:srgbClr val="00B050"/>
                </a:solidFill>
              </a:rPr>
              <a:t>)</a:t>
            </a:r>
          </a:p>
          <a:p>
            <a:pPr>
              <a:buNone/>
              <a:defRPr/>
            </a:pPr>
            <a:r>
              <a:rPr lang="pl-PL" sz="7200" b="1" dirty="0"/>
              <a:t>         </a:t>
            </a:r>
            <a:r>
              <a:rPr lang="pl-PL" sz="7200" dirty="0"/>
              <a:t>(Dz.U.2022.1029 </a:t>
            </a:r>
            <a:r>
              <a:rPr lang="pl-PL" sz="7200" dirty="0" err="1"/>
              <a:t>t.j</a:t>
            </a:r>
            <a:r>
              <a:rPr lang="pl-PL" sz="7200" dirty="0"/>
              <a:t>. z dnia 2022.05.16) </a:t>
            </a:r>
          </a:p>
          <a:p>
            <a:pPr marL="0" indent="0">
              <a:buNone/>
            </a:pPr>
            <a:r>
              <a:rPr lang="pl-PL" sz="6400" b="1" i="1" dirty="0">
                <a:solidFill>
                  <a:srgbClr val="00B0F0"/>
                </a:solidFill>
              </a:rPr>
              <a:t>USTAWA z dnia 30 marca 2021 r. o zmianie ustawy o udostępnianiu informacji o środowisku i jego ochronie, udziale społeczeństwa w ochronie środowiska oraz o ocenach oddziaływania na środowisko oraz niektórych innych ustaw</a:t>
            </a:r>
          </a:p>
          <a:p>
            <a:pPr>
              <a:buNone/>
              <a:defRPr/>
            </a:pPr>
            <a:r>
              <a:rPr lang="pl-PL" sz="5600" i="1" dirty="0"/>
              <a:t>(wejście w życie </a:t>
            </a:r>
            <a:r>
              <a:rPr lang="pl-PL" sz="5600" b="1" i="1" dirty="0"/>
              <a:t>13 maja 2021r</a:t>
            </a:r>
            <a:r>
              <a:rPr lang="pl-PL" sz="5600" i="1" dirty="0"/>
              <a:t>.)</a:t>
            </a:r>
          </a:p>
          <a:p>
            <a:pPr>
              <a:buNone/>
              <a:defRPr/>
            </a:pPr>
            <a:endParaRPr lang="pl-PL" sz="8000" b="1" dirty="0">
              <a:solidFill>
                <a:srgbClr val="00B0F0"/>
              </a:solidFill>
            </a:endParaRPr>
          </a:p>
          <a:p>
            <a:pPr>
              <a:buNone/>
              <a:defRPr/>
            </a:pPr>
            <a:endParaRPr lang="pl-PL" sz="4900" b="1" dirty="0"/>
          </a:p>
          <a:p>
            <a:pPr>
              <a:buNone/>
              <a:defRPr/>
            </a:pPr>
            <a:endParaRPr lang="pl-PL" sz="7400" b="1" i="1" dirty="0">
              <a:solidFill>
                <a:srgbClr val="00B0F0"/>
              </a:solidFill>
            </a:endParaRPr>
          </a:p>
          <a:p>
            <a:pPr>
              <a:buNone/>
              <a:defRPr/>
            </a:pPr>
            <a:endParaRPr lang="pl-PL" sz="5500" b="1" i="1" dirty="0">
              <a:solidFill>
                <a:srgbClr val="00B0F0"/>
              </a:solidFill>
            </a:endParaRPr>
          </a:p>
          <a:p>
            <a:pPr indent="0" algn="just">
              <a:spcBef>
                <a:spcPts val="600"/>
              </a:spcBef>
              <a:buNone/>
              <a:defRPr/>
            </a:pPr>
            <a:endParaRPr lang="pl-PL" sz="2200" b="1" i="1" dirty="0"/>
          </a:p>
          <a:p>
            <a:pPr marL="342000" indent="0" algn="just">
              <a:spcBef>
                <a:spcPts val="600"/>
              </a:spcBef>
              <a:buNone/>
              <a:defRPr/>
            </a:pPr>
            <a:endParaRPr lang="pl-PL" sz="4900" b="1" i="1" dirty="0">
              <a:ea typeface="Times New Roman"/>
              <a:cs typeface="Aria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188641"/>
            <a:ext cx="1430238" cy="139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2245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778098"/>
          </a:xfrm>
        </p:spPr>
        <p:txBody>
          <a:bodyPr>
            <a:noAutofit/>
          </a:bodyPr>
          <a:lstStyle/>
          <a:p>
            <a:r>
              <a:rPr lang="pl-PL" sz="2000" b="1" i="1" dirty="0">
                <a:solidFill>
                  <a:srgbClr val="00B050"/>
                </a:solidFill>
              </a:rPr>
              <a:t>Rozporządzenie Rady Ministrów z dnia 10 września 2019 r. </a:t>
            </a:r>
            <a:br>
              <a:rPr lang="pl-PL" sz="2000" b="1" i="1" dirty="0">
                <a:solidFill>
                  <a:srgbClr val="00B050"/>
                </a:solidFill>
              </a:rPr>
            </a:br>
            <a:r>
              <a:rPr lang="pl-PL" sz="2000" b="1" i="1" dirty="0">
                <a:solidFill>
                  <a:srgbClr val="00B050"/>
                </a:solidFill>
              </a:rPr>
              <a:t>w sprawie przedsięwzięć mogących znacząco oddziaływać na środowisko</a:t>
            </a:r>
            <a:endParaRPr lang="pl-PL" sz="2000" dirty="0">
              <a:solidFill>
                <a:srgbClr val="00B050"/>
              </a:solidFill>
            </a:endParaRPr>
          </a:p>
        </p:txBody>
      </p:sp>
      <p:sp>
        <p:nvSpPr>
          <p:cNvPr id="3" name="Symbol zastępczy zawartości 2"/>
          <p:cNvSpPr>
            <a:spLocks noGrp="1"/>
          </p:cNvSpPr>
          <p:nvPr>
            <p:ph idx="1"/>
          </p:nvPr>
        </p:nvSpPr>
        <p:spPr>
          <a:xfrm>
            <a:off x="1991544" y="1052737"/>
            <a:ext cx="8229600" cy="5073433"/>
          </a:xfrm>
        </p:spPr>
        <p:txBody>
          <a:bodyPr>
            <a:noAutofit/>
          </a:bodyPr>
          <a:lstStyle/>
          <a:p>
            <a:pPr marL="0" indent="0">
              <a:buNone/>
            </a:pPr>
            <a:r>
              <a:rPr lang="pl-PL" altLang="pl-PL" sz="1600" b="1" dirty="0"/>
              <a:t>§ 2</a:t>
            </a:r>
            <a:r>
              <a:rPr lang="pl-PL" altLang="pl-PL" sz="1600" dirty="0"/>
              <a:t>.</a:t>
            </a:r>
            <a:r>
              <a:rPr lang="pl-PL" sz="1600" b="1" dirty="0"/>
              <a:t>2.  Do przedsięwzięć mogących zawsze znacząco oddziaływać na środowisko zalicza się również przedsięwzięcia polegające na rozbudowie, przebudowie lub montażu przedsięwzięć realizowanych lub zrealizowanych wymienionych w:</a:t>
            </a:r>
          </a:p>
          <a:p>
            <a:pPr marL="0" indent="0">
              <a:lnSpc>
                <a:spcPct val="70000"/>
              </a:lnSpc>
              <a:buNone/>
            </a:pPr>
            <a:r>
              <a:rPr lang="pl-PL" sz="1400" dirty="0"/>
              <a:t>1) ust. 1, jeżeli ta rozbudowa, przebudowa lub montaż osiąga progi określone w ust. 1, o ile zostały one określone;</a:t>
            </a:r>
          </a:p>
          <a:p>
            <a:pPr marL="0" indent="0">
              <a:lnSpc>
                <a:spcPct val="70000"/>
              </a:lnSpc>
              <a:buNone/>
            </a:pPr>
            <a:r>
              <a:rPr lang="pl-PL" sz="1400" dirty="0"/>
              <a:t>2) § 3 ust. 1, jeżeli ta rozbudowa, przebudowa lub montaż spowoduje osiągnięcie progów określonych w ust. 1, o ile zostały one określone;</a:t>
            </a:r>
          </a:p>
          <a:p>
            <a:pPr marL="0" indent="0">
              <a:lnSpc>
                <a:spcPct val="70000"/>
              </a:lnSpc>
              <a:buNone/>
            </a:pPr>
            <a:r>
              <a:rPr lang="pl-PL" sz="1400" dirty="0"/>
              <a:t>3) § 3 ust. 1 i nieosiągających progów, o których mowa w § 3 ust. 1, o ile zostały one określone, jeżeli ta rozbudowa, przebudowa lub montaż spowoduje osiągnięcie progów określonych w ust. 1.</a:t>
            </a:r>
          </a:p>
          <a:p>
            <a:pPr>
              <a:lnSpc>
                <a:spcPct val="90000"/>
              </a:lnSpc>
              <a:buNone/>
            </a:pPr>
            <a:r>
              <a:rPr lang="pl-PL" altLang="pl-PL" sz="1600" b="1" dirty="0"/>
              <a:t>§3.2. Do przedsięwzięć mogących potencjalnie znacząco oddziaływać na środowisko zalicza się również przedsięwzięcia:</a:t>
            </a:r>
          </a:p>
          <a:p>
            <a:pPr marL="0" indent="0">
              <a:buNone/>
            </a:pPr>
            <a:r>
              <a:rPr lang="pl-PL" altLang="pl-PL" sz="1400" dirty="0"/>
              <a:t> </a:t>
            </a:r>
            <a:r>
              <a:rPr lang="pl-PL" sz="1400" dirty="0"/>
              <a:t>1) polegające na rozbudowie, przebudowie lub montażu realizowanego lub zrealizowanego przedsięwzięcia wymienionego w § 2 ust. 1 i niespełniające kryteriów, o których mowa w § 2 ust. 2 pkt 1;</a:t>
            </a:r>
          </a:p>
          <a:p>
            <a:pPr marL="0" indent="0">
              <a:buNone/>
            </a:pPr>
            <a:r>
              <a:rPr lang="pl-PL" sz="1400" dirty="0"/>
              <a:t>2) polegające na </a:t>
            </a:r>
            <a:r>
              <a:rPr lang="pl-PL" sz="1400" b="1" dirty="0"/>
              <a:t>rozbudowie, przebudowie lub montażu realizowanego lub zrealizowanego przedsięwzięcia </a:t>
            </a:r>
            <a:r>
              <a:rPr lang="pl-PL" sz="1400" dirty="0"/>
              <a:t>wymienionego w ust. 1, z wyłączeniem przypadków, w których ulegająca zmianie lub powstająca w wyniku rozbudowy, przebudowy lub montażu część realizowanego lub zrealizowanego przedsięwzięcia nie osiąga progów określonych w ust. 1, o ile zostały one określone; w przypadku gdy jest to druga lub kolejna rozbudowa, przebudowa lub montaż, sumowaniu podlegają parametry tej rozbudowy, przebudowy lub montażu z poprzednimi rozbudowami, przebudowami lub montażami, o ile nie zostały one objęte decyzją o środowiskowych uwarunkowaniach;</a:t>
            </a:r>
          </a:p>
          <a:p>
            <a:pPr marL="0" indent="0">
              <a:buNone/>
            </a:pPr>
            <a:r>
              <a:rPr lang="pl-PL" sz="1400" dirty="0"/>
              <a:t>3) nieosiągające progów określonych w ust. 1, jeżeli po zsumowaniu parametrów charakteryzujących przedsięwzięcie z parametrami planowanego, realizowanego lub zrealizowanego przedsięwzięcia tego samego rodzaju znajdującego się na terenie jednego zakładu lub obiektu osiągną progi określone w ust. 1.</a:t>
            </a:r>
          </a:p>
          <a:p>
            <a:pPr>
              <a:lnSpc>
                <a:spcPct val="90000"/>
              </a:lnSpc>
              <a:buNone/>
            </a:pPr>
            <a:endParaRPr lang="pl-PL" sz="1600" dirty="0"/>
          </a:p>
        </p:txBody>
      </p:sp>
    </p:spTree>
    <p:extLst>
      <p:ext uri="{BB962C8B-B14F-4D97-AF65-F5344CB8AC3E}">
        <p14:creationId xmlns:p14="http://schemas.microsoft.com/office/powerpoint/2010/main" val="1493530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778098"/>
          </a:xfrm>
        </p:spPr>
        <p:txBody>
          <a:bodyPr>
            <a:normAutofit/>
          </a:bodyPr>
          <a:lstStyle/>
          <a:p>
            <a:pPr algn="ctr"/>
            <a:r>
              <a:rPr lang="pl-PL" sz="2000" b="1" i="1" dirty="0">
                <a:solidFill>
                  <a:srgbClr val="00B050"/>
                </a:solidFill>
              </a:rPr>
              <a:t>Rozporządzenie Rady Ministrów z dnia 10 września 2019 r. </a:t>
            </a:r>
            <a:br>
              <a:rPr lang="pl-PL" sz="2000" b="1" i="1" dirty="0">
                <a:solidFill>
                  <a:srgbClr val="00B050"/>
                </a:solidFill>
              </a:rPr>
            </a:br>
            <a:r>
              <a:rPr lang="pl-PL" sz="2000" b="1" i="1" dirty="0">
                <a:solidFill>
                  <a:srgbClr val="00B050"/>
                </a:solidFill>
              </a:rPr>
              <a:t>w sprawie przedsięwzięć mogących znacząco oddziaływać na środowisko</a:t>
            </a:r>
            <a:endParaRPr lang="pl-PL" dirty="0">
              <a:solidFill>
                <a:srgbClr val="00B050"/>
              </a:solidFill>
            </a:endParaRPr>
          </a:p>
        </p:txBody>
      </p:sp>
      <p:sp>
        <p:nvSpPr>
          <p:cNvPr id="3" name="Symbol zastępczy zawartości 2"/>
          <p:cNvSpPr>
            <a:spLocks noGrp="1"/>
          </p:cNvSpPr>
          <p:nvPr>
            <p:ph idx="1"/>
          </p:nvPr>
        </p:nvSpPr>
        <p:spPr>
          <a:xfrm>
            <a:off x="1981200" y="1340769"/>
            <a:ext cx="8229600" cy="4785395"/>
          </a:xfrm>
        </p:spPr>
        <p:txBody>
          <a:bodyPr>
            <a:normAutofit fontScale="62500" lnSpcReduction="20000"/>
          </a:bodyPr>
          <a:lstStyle/>
          <a:p>
            <a:pPr marL="0" indent="0">
              <a:buNone/>
            </a:pPr>
            <a:r>
              <a:rPr lang="pl-PL" sz="3200" dirty="0"/>
              <a:t>3) nieosiągające progów określonych w ust. 1, jeżeli po zsumowaniu parametrów charakteryzujących przedsięwzięcie z parametrami planowanego, realizowanego lub zrealizowanego przedsięwzięcia tego samego rodzaju znajdującego się na terenie jednego zakładu lub obiektu osiągną progi określone w ust. 1.</a:t>
            </a:r>
          </a:p>
          <a:p>
            <a:pPr marL="0" indent="0">
              <a:buNone/>
            </a:pPr>
            <a:r>
              <a:rPr lang="pl-PL" sz="2900" dirty="0"/>
              <a:t>3.  Do przedsięwzięć mogących potencjalnie znacząco oddziaływać na środowisko zalicza się także </a:t>
            </a:r>
            <a:r>
              <a:rPr lang="pl-PL" sz="2900" b="1" dirty="0"/>
              <a:t>przedsięwzięcia niezwiązane z przebudową, rozbudową lub montażem realizowanego lub zrealizowanego przedsięwzięcia, </a:t>
            </a:r>
            <a:r>
              <a:rPr lang="pl-PL" sz="2900" b="1" u="sng" dirty="0"/>
              <a:t>powodujące potrzebę zmiany uwarunkowań określonych w decyzji o środowiskowych uwarunkowaniach</a:t>
            </a:r>
            <a:r>
              <a:rPr lang="pl-PL" sz="2900" b="1" dirty="0"/>
              <a:t>;</a:t>
            </a:r>
            <a:r>
              <a:rPr lang="pl-PL" sz="2900" dirty="0"/>
              <a:t> </a:t>
            </a:r>
          </a:p>
          <a:p>
            <a:pPr marL="0" indent="0">
              <a:buNone/>
            </a:pPr>
            <a:r>
              <a:rPr lang="pl-PL" sz="2900" dirty="0"/>
              <a:t>przepis stosuje się, o ile ustawa z dnia 3 października 2008 r. o udostępnianiu informacji o środowisku i jego ochronie, udziale społeczeństwa w ochronie środowiska oraz o ocenach oddziaływania na środowisko nie wyłącza konieczności uzyskania decyzji o środowiskowych uwarunkowaniach oraz o ile potrzeba zmian w zrealizowanym przedsięwzięciu nie jest skutkiem następstw wynikających z konieczności dostosowania się do wymagań stawianych przepisami prawa lub ustaleń zawartych w analizie </a:t>
            </a:r>
            <a:r>
              <a:rPr lang="pl-PL" sz="2900" dirty="0" err="1"/>
              <a:t>porealizacyjnej</a:t>
            </a:r>
            <a:r>
              <a:rPr lang="pl-PL" sz="2900" dirty="0"/>
              <a:t>, przeglądzie ekologicznym lub podsumowaniu wyników monitoringu oddziaływania na środowisko zrealizowanego przedsięwzięcia.</a:t>
            </a:r>
          </a:p>
          <a:p>
            <a:pPr marL="0" indent="0">
              <a:buNone/>
            </a:pPr>
            <a:r>
              <a:rPr lang="pl-PL" sz="2900" b="1" i="1" dirty="0">
                <a:solidFill>
                  <a:srgbClr val="00B0F0"/>
                </a:solidFill>
              </a:rPr>
              <a:t>(alternatywa dla zmiany decyzji)</a:t>
            </a:r>
          </a:p>
          <a:p>
            <a:pPr marL="0" indent="0">
              <a:buNone/>
            </a:pPr>
            <a:endParaRPr lang="pl-PL" dirty="0"/>
          </a:p>
        </p:txBody>
      </p:sp>
    </p:spTree>
    <p:extLst>
      <p:ext uri="{BB962C8B-B14F-4D97-AF65-F5344CB8AC3E}">
        <p14:creationId xmlns:p14="http://schemas.microsoft.com/office/powerpoint/2010/main" val="1730318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613883"/>
          </a:xfrm>
        </p:spPr>
        <p:txBody>
          <a:bodyPr/>
          <a:lstStyle/>
          <a:p>
            <a:pPr algn="ctr"/>
            <a:r>
              <a:rPr lang="pl-PL" altLang="pl-PL" sz="3600" b="1" dirty="0">
                <a:solidFill>
                  <a:srgbClr val="00B050"/>
                </a:solidFill>
              </a:rPr>
              <a:t>ustawa </a:t>
            </a:r>
            <a:r>
              <a:rPr lang="pl-PL" altLang="pl-PL" sz="3600" b="1" dirty="0" err="1">
                <a:solidFill>
                  <a:srgbClr val="00B050"/>
                </a:solidFill>
              </a:rPr>
              <a:t>ooś</a:t>
            </a:r>
            <a:endParaRPr lang="pl-PL" dirty="0"/>
          </a:p>
        </p:txBody>
      </p:sp>
      <p:sp>
        <p:nvSpPr>
          <p:cNvPr id="3" name="Symbol zastępczy zawartości 2"/>
          <p:cNvSpPr>
            <a:spLocks noGrp="1"/>
          </p:cNvSpPr>
          <p:nvPr>
            <p:ph idx="1"/>
          </p:nvPr>
        </p:nvSpPr>
        <p:spPr>
          <a:xfrm>
            <a:off x="1981200" y="1052737"/>
            <a:ext cx="8229600" cy="4390531"/>
          </a:xfrm>
        </p:spPr>
        <p:txBody>
          <a:bodyPr>
            <a:normAutofit fontScale="92500" lnSpcReduction="20000"/>
          </a:bodyPr>
          <a:lstStyle/>
          <a:p>
            <a:pPr marL="0" indent="0">
              <a:buNone/>
            </a:pPr>
            <a:r>
              <a:rPr lang="pl-PL" b="1" dirty="0"/>
              <a:t>       Art.  61. [Przeprowadzenie oceny oddziaływania przedsięwzięcia na środowisko] </a:t>
            </a:r>
            <a:endParaRPr lang="pl-PL" dirty="0"/>
          </a:p>
          <a:p>
            <a:pPr marL="0" indent="0">
              <a:buNone/>
            </a:pPr>
            <a:r>
              <a:rPr lang="pl-PL" dirty="0"/>
              <a:t>1. </a:t>
            </a:r>
            <a:r>
              <a:rPr lang="pl-PL" sz="2400" dirty="0"/>
              <a:t>Ocenę oddziaływania przedsięwzięcia na środowisko przeprowadza się w ramach:</a:t>
            </a:r>
          </a:p>
          <a:p>
            <a:pPr marL="0" indent="0">
              <a:buNone/>
            </a:pPr>
            <a:r>
              <a:rPr lang="pl-PL" sz="2400" dirty="0"/>
              <a:t>1)  postępowania w sprawie wydania decyzji o środowiskowych uwarunkowaniach;</a:t>
            </a:r>
          </a:p>
          <a:p>
            <a:pPr marL="0" indent="0">
              <a:buNone/>
            </a:pPr>
            <a:r>
              <a:rPr lang="pl-PL" sz="2400" dirty="0"/>
              <a:t>2)  postępowania w sprawie wydania decyzji, o których mowa w art. 72 ust. 1 pkt 1, 10, 14 i 18, </a:t>
            </a:r>
            <a:r>
              <a:rPr lang="pl-PL" sz="2200" dirty="0"/>
              <a:t>(</a:t>
            </a:r>
            <a:r>
              <a:rPr lang="pl-PL" sz="2600" i="1" dirty="0"/>
              <a:t>pozwolenie na budowę, droga , lotnisko, inwestycja p-powodziowa)</a:t>
            </a:r>
            <a:r>
              <a:rPr lang="pl-PL" i="1" dirty="0"/>
              <a:t> </a:t>
            </a:r>
            <a:r>
              <a:rPr lang="pl-PL" sz="2400" dirty="0"/>
              <a:t>oraz pozwolenia, o którym mowa w art. 82 ust. 1 pkt 4b </a:t>
            </a:r>
            <a:r>
              <a:rPr lang="pl-PL" sz="2600" i="1" dirty="0"/>
              <a:t>(en. jądrowa</a:t>
            </a:r>
            <a:r>
              <a:rPr lang="pl-PL" i="1" dirty="0"/>
              <a:t>), </a:t>
            </a:r>
            <a:r>
              <a:rPr lang="pl-PL" sz="2400" dirty="0"/>
              <a:t>jeżeli konieczność przeprowadzenia oceny oddziaływania przedsięwzięcia na środowisko została stwierdzona przez organ właściwy do wydania decyzji o środowiskowych uwarunkowaniach oraz w przypadku, o którym mowa w art. 88 ust. 1.</a:t>
            </a:r>
          </a:p>
          <a:p>
            <a:pPr marL="0" indent="0">
              <a:buNone/>
            </a:pPr>
            <a:endParaRPr lang="pl-PL" sz="2400" dirty="0"/>
          </a:p>
          <a:p>
            <a:pPr marL="0" indent="0">
              <a:buNone/>
            </a:pPr>
            <a:endParaRPr lang="pl-PL" dirty="0"/>
          </a:p>
        </p:txBody>
      </p:sp>
    </p:spTree>
    <p:extLst>
      <p:ext uri="{BB962C8B-B14F-4D97-AF65-F5344CB8AC3E}">
        <p14:creationId xmlns:p14="http://schemas.microsoft.com/office/powerpoint/2010/main" val="397920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233" y="260648"/>
            <a:ext cx="8967235"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9656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iekt 1"/>
          <p:cNvGraphicFramePr>
            <a:graphicFrameLocks noChangeAspect="1"/>
          </p:cNvGraphicFramePr>
          <p:nvPr/>
        </p:nvGraphicFramePr>
        <p:xfrm>
          <a:off x="1991544" y="116633"/>
          <a:ext cx="8064896" cy="6338613"/>
        </p:xfrm>
        <a:graphic>
          <a:graphicData uri="http://schemas.openxmlformats.org/presentationml/2006/ole">
            <mc:AlternateContent xmlns:mc="http://schemas.openxmlformats.org/markup-compatibility/2006">
              <mc:Choice xmlns:v="urn:schemas-microsoft-com:vml" Requires="v">
                <p:oleObj name="Dokument" r:id="rId2" imgW="7895957" imgH="8799796" progId="Word.Document.12">
                  <p:embed/>
                </p:oleObj>
              </mc:Choice>
              <mc:Fallback>
                <p:oleObj name="Dokument" r:id="rId2" imgW="7895957" imgH="8799796" progId="Word.Document.12">
                  <p:embed/>
                  <p:pic>
                    <p:nvPicPr>
                      <p:cNvPr id="2" name="Obiekt 1"/>
                      <p:cNvPicPr/>
                      <p:nvPr/>
                    </p:nvPicPr>
                    <p:blipFill>
                      <a:blip r:embed="rId3"/>
                      <a:stretch>
                        <a:fillRect/>
                      </a:stretch>
                    </p:blipFill>
                    <p:spPr>
                      <a:xfrm>
                        <a:off x="1991544" y="116633"/>
                        <a:ext cx="8064896" cy="6338613"/>
                      </a:xfrm>
                      <a:prstGeom prst="rect">
                        <a:avLst/>
                      </a:prstGeom>
                    </p:spPr>
                  </p:pic>
                </p:oleObj>
              </mc:Fallback>
            </mc:AlternateContent>
          </a:graphicData>
        </a:graphic>
      </p:graphicFrame>
    </p:spTree>
    <p:extLst>
      <p:ext uri="{BB962C8B-B14F-4D97-AF65-F5344CB8AC3E}">
        <p14:creationId xmlns:p14="http://schemas.microsoft.com/office/powerpoint/2010/main" val="2501814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95602" y="274638"/>
            <a:ext cx="7416824" cy="778098"/>
          </a:xfrm>
        </p:spPr>
        <p:txBody>
          <a:bodyPr>
            <a:noAutofit/>
          </a:bodyPr>
          <a:lstStyle/>
          <a:p>
            <a:r>
              <a:rPr lang="pl-PL" sz="2000" b="1" dirty="0">
                <a:solidFill>
                  <a:srgbClr val="00B050"/>
                </a:solidFill>
              </a:rPr>
              <a:t>Organy </a:t>
            </a:r>
            <a:r>
              <a:rPr lang="pl-PL" sz="2000" b="1" u="sng" dirty="0">
                <a:solidFill>
                  <a:srgbClr val="00B050"/>
                </a:solidFill>
              </a:rPr>
              <a:t>opiniujące</a:t>
            </a:r>
            <a:r>
              <a:rPr lang="pl-PL" sz="2000" b="1" dirty="0">
                <a:solidFill>
                  <a:srgbClr val="00B050"/>
                </a:solidFill>
              </a:rPr>
              <a:t> na etapie </a:t>
            </a:r>
            <a:r>
              <a:rPr lang="pl-PL" sz="2000" b="1" dirty="0" err="1">
                <a:solidFill>
                  <a:srgbClr val="00B050"/>
                </a:solidFill>
              </a:rPr>
              <a:t>scopingu</a:t>
            </a:r>
            <a:r>
              <a:rPr lang="pl-PL" sz="2000" b="1" dirty="0">
                <a:solidFill>
                  <a:srgbClr val="00B050"/>
                </a:solidFill>
              </a:rPr>
              <a:t> i screeningu  -  </a:t>
            </a:r>
            <a:r>
              <a:rPr lang="pl-PL" sz="2000" b="1" i="1" dirty="0">
                <a:solidFill>
                  <a:srgbClr val="00B050"/>
                </a:solidFill>
              </a:rPr>
              <a:t>art. 64 ust 1 ustawy </a:t>
            </a:r>
            <a:r>
              <a:rPr lang="pl-PL" sz="2000" b="1" i="1" dirty="0" err="1">
                <a:solidFill>
                  <a:srgbClr val="00B050"/>
                </a:solidFill>
              </a:rPr>
              <a:t>ooś</a:t>
            </a:r>
            <a:r>
              <a:rPr lang="pl-PL" sz="2000" b="1" i="1" dirty="0">
                <a:solidFill>
                  <a:srgbClr val="00B050"/>
                </a:solidFill>
              </a:rPr>
              <a:t>:</a:t>
            </a:r>
            <a:endParaRPr lang="pl-PL" sz="2000" i="1" dirty="0">
              <a:solidFill>
                <a:srgbClr val="00B050"/>
              </a:solidFill>
            </a:endParaRPr>
          </a:p>
        </p:txBody>
      </p:sp>
      <p:sp>
        <p:nvSpPr>
          <p:cNvPr id="3" name="Symbol zastępczy zawartości 2"/>
          <p:cNvSpPr>
            <a:spLocks noGrp="1"/>
          </p:cNvSpPr>
          <p:nvPr>
            <p:ph idx="1"/>
          </p:nvPr>
        </p:nvSpPr>
        <p:spPr>
          <a:xfrm>
            <a:off x="1847528" y="980729"/>
            <a:ext cx="8208912" cy="5400600"/>
          </a:xfrm>
        </p:spPr>
        <p:txBody>
          <a:bodyPr>
            <a:normAutofit fontScale="25000" lnSpcReduction="20000"/>
          </a:bodyPr>
          <a:lstStyle/>
          <a:p>
            <a:endParaRPr lang="pl-PL" sz="1600" dirty="0">
              <a:solidFill>
                <a:srgbClr val="000000"/>
              </a:solidFill>
            </a:endParaRPr>
          </a:p>
          <a:p>
            <a:r>
              <a:rPr lang="pl-PL" sz="7200" b="1" dirty="0">
                <a:solidFill>
                  <a:srgbClr val="00B0F0"/>
                </a:solidFill>
              </a:rPr>
              <a:t>RDOŚ</a:t>
            </a:r>
            <a:r>
              <a:rPr lang="pl-PL" sz="6400" b="1" dirty="0">
                <a:solidFill>
                  <a:srgbClr val="00B0F0"/>
                </a:solidFill>
              </a:rPr>
              <a:t>  </a:t>
            </a:r>
            <a:r>
              <a:rPr lang="pl-PL" sz="6400" b="1" dirty="0"/>
              <a:t>- </a:t>
            </a:r>
            <a:r>
              <a:rPr lang="pl-PL" sz="5600" i="1" dirty="0"/>
              <a:t> </a:t>
            </a:r>
            <a:r>
              <a:rPr lang="pl-PL" sz="6400" i="1" dirty="0"/>
              <a:t>gdy dla planowanego przedsięwzięcia regionalny dyrektor ochrony środowiska stwierdzi konieczność przeprowadzenia oceny oddziaływania przedsięwzięcia na środowisko ze względu na oddziaływanie na obszar Natura 2000, zamiast opinii, dokonuje on </a:t>
            </a:r>
            <a:r>
              <a:rPr lang="pl-PL" sz="6400" b="1" i="1" u="sng" dirty="0"/>
              <a:t>uzgodnienia</a:t>
            </a:r>
            <a:r>
              <a:rPr lang="pl-PL" sz="6400" i="1" dirty="0"/>
              <a:t> w drodze postanowienia.</a:t>
            </a:r>
            <a:r>
              <a:rPr lang="pl-PL" u="sng" dirty="0"/>
              <a:t> </a:t>
            </a:r>
            <a:r>
              <a:rPr lang="pl-PL" sz="6400" i="1" u="sng" dirty="0"/>
              <a:t>Postanowienie to można zaskarżyć w zażaleniu, o którym mowa w art. 65 ust. 2.</a:t>
            </a:r>
          </a:p>
          <a:p>
            <a:pPr>
              <a:buFont typeface="Wingdings" panose="05000000000000000000" pitchFamily="2" charset="2"/>
              <a:buChar char="ü"/>
            </a:pPr>
            <a:r>
              <a:rPr lang="pl-PL" sz="6400" b="1" i="1" dirty="0"/>
              <a:t> W przypadku gdy wnioskodawcą dla planowanych przedsięwzięć, o których mowa w art. 75 ust. 1 pkt 4, jest jednostka samorządu terytorialnego, dla której organem wykonawczym jest organ właściwy do wydania decyzji o środowiskowych uwarunkowaniach lub podmiot od niej zależny w rozumieniu art. 24m ust. 2 ustawy z dnia 8 marca 1990 r. o samorządzie gminnym (Dz. U. z 2019 r. poz. 506 i 1309), regionalny dyrektor ochrony środowiska, stwierdzając konieczność przeprowadzenia oceny oddziaływania przedsięwzięcia na środowisko, zamiast opinii, o której mowa w ust. 1 pkt 1, dokonuje uzgodnienia w drodze postanowienia. Postanowienie to można zaskarżyć w zażaleniu, o którym mowa w art. 65 ust. 2.</a:t>
            </a:r>
          </a:p>
          <a:p>
            <a:pPr>
              <a:buFont typeface="Wingdings" panose="05000000000000000000" pitchFamily="2" charset="2"/>
              <a:buChar char="ü"/>
            </a:pPr>
            <a:r>
              <a:rPr lang="pl-PL" sz="6400" b="1" i="1" dirty="0"/>
              <a:t>W przypadku przedsięwzięć, o których mowa w art. 75 ust. 1 pkt 4*, organ zasięgający opinii przedkłada także regionalnemu dyrektorowi ochrony środowiska oświadczenie wraz z uzasadnieniem, czy wnioskodawca jest podmiotem zależnym od jednostki samorządu terytorialnego, dla której organem wykonawczym w rozumieniu art. 24m ust. 2 ustawy z dnia 8 marca 1990 r. o samorządzie gminnym jest organ właściwy do wydania decyzji o środowiskowych uwarunkowaniach.</a:t>
            </a:r>
          </a:p>
          <a:p>
            <a:pPr marL="0" indent="0">
              <a:buNone/>
            </a:pPr>
            <a:r>
              <a:rPr lang="pl-PL" sz="5600" b="1" i="1" dirty="0"/>
              <a:t>*Art. 75.  [Organ właściwy do wydania decyzji o środowiskowych uwarunkowaniach] </a:t>
            </a:r>
            <a:endParaRPr lang="pl-PL" sz="5600" i="1" dirty="0"/>
          </a:p>
          <a:p>
            <a:pPr marL="0" indent="0">
              <a:buNone/>
            </a:pPr>
            <a:r>
              <a:rPr lang="pl-PL" sz="5600" i="1" dirty="0"/>
              <a:t>1. Organem właściwym do wydania decyzji o środowiskowych uwarunkowaniach jest:</a:t>
            </a:r>
          </a:p>
          <a:p>
            <a:pPr marL="0" indent="0">
              <a:buNone/>
            </a:pPr>
            <a:r>
              <a:rPr lang="pl-PL" sz="5600" i="1" dirty="0"/>
              <a:t>4) wójt, burmistrz, prezydent miasta - w przypadku pozostałych przedsięwzięć.</a:t>
            </a:r>
          </a:p>
          <a:p>
            <a:pPr marL="0" indent="0">
              <a:buNone/>
            </a:pPr>
            <a:r>
              <a:rPr lang="pl-PL" sz="4400" i="1" dirty="0"/>
              <a:t> </a:t>
            </a:r>
          </a:p>
          <a:p>
            <a:pPr marL="0" indent="0">
              <a:buNone/>
            </a:pPr>
            <a:endParaRPr lang="pl-PL" b="1" dirty="0"/>
          </a:p>
          <a:p>
            <a:pPr marL="0" indent="0">
              <a:buNone/>
            </a:pPr>
            <a:endParaRPr lang="pl-PL" b="1" dirty="0"/>
          </a:p>
          <a:p>
            <a:pPr marL="0" indent="0">
              <a:buNone/>
            </a:pPr>
            <a:endParaRPr lang="pl-PL" b="1" dirty="0"/>
          </a:p>
          <a:p>
            <a:pPr marL="0" indent="0">
              <a:buNone/>
            </a:pPr>
            <a:endParaRPr lang="pl-PL" b="1" dirty="0"/>
          </a:p>
          <a:p>
            <a:pPr marL="0" indent="0">
              <a:buNone/>
            </a:pPr>
            <a:endParaRPr lang="pl-PL" sz="3400" b="1" i="1" dirty="0"/>
          </a:p>
          <a:p>
            <a:pPr marL="0" indent="0">
              <a:buNone/>
            </a:pPr>
            <a:endParaRPr lang="pl-PL" dirty="0">
              <a:solidFill>
                <a:srgbClr val="00B050"/>
              </a:solidFill>
            </a:endParaRPr>
          </a:p>
        </p:txBody>
      </p:sp>
    </p:spTree>
    <p:extLst>
      <p:ext uri="{BB962C8B-B14F-4D97-AF65-F5344CB8AC3E}">
        <p14:creationId xmlns:p14="http://schemas.microsoft.com/office/powerpoint/2010/main" val="2833764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778098"/>
          </a:xfrm>
        </p:spPr>
        <p:txBody>
          <a:bodyPr/>
          <a:lstStyle/>
          <a:p>
            <a:r>
              <a:rPr lang="pl-PL" sz="2000" b="1" dirty="0">
                <a:solidFill>
                  <a:srgbClr val="00B050"/>
                </a:solidFill>
              </a:rPr>
              <a:t>Organy </a:t>
            </a:r>
            <a:r>
              <a:rPr lang="pl-PL" sz="2000" b="1" u="sng" dirty="0">
                <a:solidFill>
                  <a:srgbClr val="00B050"/>
                </a:solidFill>
              </a:rPr>
              <a:t>opiniujące</a:t>
            </a:r>
            <a:r>
              <a:rPr lang="pl-PL" sz="2000" b="1" dirty="0">
                <a:solidFill>
                  <a:srgbClr val="00B050"/>
                </a:solidFill>
              </a:rPr>
              <a:t> na etapie </a:t>
            </a:r>
            <a:r>
              <a:rPr lang="pl-PL" sz="2000" b="1" dirty="0" err="1">
                <a:solidFill>
                  <a:srgbClr val="00B050"/>
                </a:solidFill>
              </a:rPr>
              <a:t>scopingu</a:t>
            </a:r>
            <a:r>
              <a:rPr lang="pl-PL" sz="2000" b="1" dirty="0">
                <a:solidFill>
                  <a:srgbClr val="00B050"/>
                </a:solidFill>
              </a:rPr>
              <a:t> i screeningu  -  </a:t>
            </a:r>
            <a:r>
              <a:rPr lang="pl-PL" sz="2000" b="1" i="1" dirty="0">
                <a:solidFill>
                  <a:srgbClr val="00B050"/>
                </a:solidFill>
              </a:rPr>
              <a:t>art. 64 ust 1 ustawy </a:t>
            </a:r>
            <a:r>
              <a:rPr lang="pl-PL" sz="2000" b="1" i="1" dirty="0" err="1">
                <a:solidFill>
                  <a:srgbClr val="00B050"/>
                </a:solidFill>
              </a:rPr>
              <a:t>ooś</a:t>
            </a:r>
            <a:r>
              <a:rPr lang="pl-PL" sz="2000" b="1" i="1" dirty="0">
                <a:solidFill>
                  <a:srgbClr val="00B050"/>
                </a:solidFill>
              </a:rPr>
              <a:t>:</a:t>
            </a:r>
            <a:endParaRPr lang="pl-PL" dirty="0"/>
          </a:p>
        </p:txBody>
      </p:sp>
      <p:sp>
        <p:nvSpPr>
          <p:cNvPr id="3" name="Symbol zastępczy zawartości 2"/>
          <p:cNvSpPr>
            <a:spLocks noGrp="1"/>
          </p:cNvSpPr>
          <p:nvPr>
            <p:ph idx="1"/>
          </p:nvPr>
        </p:nvSpPr>
        <p:spPr>
          <a:xfrm>
            <a:off x="1981200" y="1196754"/>
            <a:ext cx="8229600" cy="4470802"/>
          </a:xfrm>
        </p:spPr>
        <p:txBody>
          <a:bodyPr>
            <a:normAutofit fontScale="77500" lnSpcReduction="20000"/>
          </a:bodyPr>
          <a:lstStyle/>
          <a:p>
            <a:pPr lvl="0"/>
            <a:endParaRPr lang="pl-PL" sz="2200" b="1" dirty="0">
              <a:solidFill>
                <a:srgbClr val="00B050"/>
              </a:solidFill>
            </a:endParaRPr>
          </a:p>
          <a:p>
            <a:pPr lvl="0"/>
            <a:r>
              <a:rPr lang="pl-PL" sz="2300" b="1" dirty="0">
                <a:solidFill>
                  <a:schemeClr val="accent1"/>
                </a:solidFill>
              </a:rPr>
              <a:t>właściwy organ Państwowej Inspekcji Sanitarnej  </a:t>
            </a:r>
            <a:r>
              <a:rPr lang="pl-PL" sz="2100" b="1" dirty="0">
                <a:solidFill>
                  <a:prstClr val="black"/>
                </a:solidFill>
              </a:rPr>
              <a:t>-  </a:t>
            </a:r>
            <a:r>
              <a:rPr lang="pl-PL" sz="2100" dirty="0">
                <a:solidFill>
                  <a:prstClr val="black"/>
                </a:solidFill>
              </a:rPr>
              <a:t>Państwowy Powiatowy/ Wojewódzki Inspektor Sanitarny Wojskowy I.S., PIS MSWiA,  - </a:t>
            </a:r>
            <a:r>
              <a:rPr lang="pl-PL" sz="2100" i="1" dirty="0">
                <a:solidFill>
                  <a:prstClr val="black"/>
                </a:solidFill>
              </a:rPr>
              <a:t>w przypadku przedsięwzięć wymagających decyzji, o których mowa w art. 72 ust. 1 pkt 1-3,  10-19 i 21-24, oraz uchwały, o której mowa w art. 72 ust. 1b;</a:t>
            </a:r>
          </a:p>
          <a:p>
            <a:pPr lvl="0"/>
            <a:r>
              <a:rPr lang="pl-PL" sz="2300" b="1" dirty="0">
                <a:solidFill>
                  <a:schemeClr val="accent1"/>
                </a:solidFill>
              </a:rPr>
              <a:t>organ właściwy do wydania pozwolenia zintegrowanego </a:t>
            </a:r>
            <a:r>
              <a:rPr lang="pl-PL" sz="2100" b="1" dirty="0">
                <a:solidFill>
                  <a:schemeClr val="accent1"/>
                </a:solidFill>
              </a:rPr>
              <a:t>– </a:t>
            </a:r>
            <a:r>
              <a:rPr lang="pl-PL" sz="2300" b="1" dirty="0">
                <a:solidFill>
                  <a:schemeClr val="accent1"/>
                </a:solidFill>
              </a:rPr>
              <a:t>Marszałek albo Starosta </a:t>
            </a:r>
            <a:r>
              <a:rPr lang="pl-PL" sz="2100" b="1" dirty="0">
                <a:solidFill>
                  <a:srgbClr val="00B050"/>
                </a:solidFill>
              </a:rPr>
              <a:t>- </a:t>
            </a:r>
            <a:r>
              <a:rPr lang="pl-PL" sz="2100" i="1" dirty="0">
                <a:solidFill>
                  <a:prstClr val="black"/>
                </a:solidFill>
              </a:rPr>
              <a:t>jeśli przedsięwzięcie zalicza się do instalacji z art. 201 ust. 1 ustawy Prawo Ochrony Środowiska, wymagających uzyskania Pozwolenia Zintegrowanego </a:t>
            </a:r>
          </a:p>
          <a:p>
            <a:pPr>
              <a:spcBef>
                <a:spcPts val="434"/>
              </a:spcBef>
            </a:pPr>
            <a:r>
              <a:rPr lang="pl-PL" sz="2300" b="1" dirty="0">
                <a:solidFill>
                  <a:schemeClr val="accent1"/>
                </a:solidFill>
              </a:rPr>
              <a:t>organ właściwy do wydania oceny wodnoprawnej  - opinia właściwej jednostki Państwowego Gospodarstwa Wodnego „Wody Polskie”  </a:t>
            </a:r>
            <a:r>
              <a:rPr lang="pl-PL" sz="2300" b="1" i="1" dirty="0">
                <a:solidFill>
                  <a:prstClr val="black"/>
                </a:solidFill>
              </a:rPr>
              <a:t>- </a:t>
            </a:r>
            <a:r>
              <a:rPr lang="pl-PL" sz="2100" i="1" dirty="0">
                <a:solidFill>
                  <a:prstClr val="black"/>
                </a:solidFill>
              </a:rPr>
              <a:t>w przypadku gdy dla planowanego przedsięwzięcia organ właściwy do wydania oceny wodnoprawnej stwierdzi konieczność przeprowadzenia oceny oddziaływania przedsięwzięcia na środowisko ze względu na możliwy negatywny wpływ tego przedsięwzięcia na możliwość osiągnięcia celów środowiskowych, o których mowa w </a:t>
            </a:r>
            <a:r>
              <a:rPr lang="pl-PL" sz="2100" i="1" dirty="0">
                <a:solidFill>
                  <a:prstClr val="black"/>
                </a:solidFill>
                <a:hlinkClick r:id="rId2"/>
              </a:rPr>
              <a:t>art. 56</a:t>
            </a:r>
            <a:r>
              <a:rPr lang="pl-PL" sz="2100" i="1" dirty="0">
                <a:solidFill>
                  <a:prstClr val="black"/>
                </a:solidFill>
              </a:rPr>
              <a:t>, </a:t>
            </a:r>
            <a:r>
              <a:rPr lang="pl-PL" sz="2100" i="1" dirty="0">
                <a:solidFill>
                  <a:prstClr val="black"/>
                </a:solidFill>
                <a:hlinkClick r:id="rId3"/>
              </a:rPr>
              <a:t>art. 57</a:t>
            </a:r>
            <a:r>
              <a:rPr lang="pl-PL" sz="2100" i="1" dirty="0">
                <a:solidFill>
                  <a:prstClr val="black"/>
                </a:solidFill>
              </a:rPr>
              <a:t>, </a:t>
            </a:r>
            <a:r>
              <a:rPr lang="pl-PL" sz="2100" i="1" dirty="0">
                <a:solidFill>
                  <a:prstClr val="black"/>
                </a:solidFill>
                <a:hlinkClick r:id="rId4"/>
              </a:rPr>
              <a:t>art. 59</a:t>
            </a:r>
            <a:r>
              <a:rPr lang="pl-PL" sz="2100" i="1" dirty="0">
                <a:solidFill>
                  <a:prstClr val="black"/>
                </a:solidFill>
              </a:rPr>
              <a:t> i </a:t>
            </a:r>
            <a:r>
              <a:rPr lang="pl-PL" sz="2100" i="1" dirty="0">
                <a:solidFill>
                  <a:prstClr val="black"/>
                </a:solidFill>
                <a:hlinkClick r:id="rId5"/>
              </a:rPr>
              <a:t>art. 61</a:t>
            </a:r>
            <a:r>
              <a:rPr lang="pl-PL" sz="2100" i="1" dirty="0">
                <a:solidFill>
                  <a:prstClr val="black"/>
                </a:solidFill>
              </a:rPr>
              <a:t> ustawy z dnia 20 lipca 2017 r. - Prawo wodne, zamiast opinii, dokonuje on </a:t>
            </a:r>
            <a:r>
              <a:rPr lang="pl-PL" sz="2100" b="1" i="1" u="sng" dirty="0">
                <a:solidFill>
                  <a:prstClr val="black"/>
                </a:solidFill>
              </a:rPr>
              <a:t>uzgodnienia</a:t>
            </a:r>
            <a:r>
              <a:rPr lang="pl-PL" sz="2100" b="1" i="1" dirty="0">
                <a:solidFill>
                  <a:srgbClr val="00B050"/>
                </a:solidFill>
              </a:rPr>
              <a:t> </a:t>
            </a:r>
            <a:r>
              <a:rPr lang="pl-PL" sz="2100" i="1" dirty="0">
                <a:solidFill>
                  <a:prstClr val="black"/>
                </a:solidFill>
              </a:rPr>
              <a:t>w drodze postanowienia. Postanowienie to można zaskarżyć w zażaleniu, o którym mowa w art. 65 ust. 2</a:t>
            </a:r>
            <a:r>
              <a:rPr lang="pl-PL" sz="1300" dirty="0">
                <a:solidFill>
                  <a:prstClr val="black"/>
                </a:solidFill>
              </a:rPr>
              <a:t>. </a:t>
            </a:r>
          </a:p>
          <a:p>
            <a:pPr>
              <a:spcBef>
                <a:spcPts val="434"/>
              </a:spcBef>
            </a:pPr>
            <a:r>
              <a:rPr lang="pl-PL" sz="2300" b="1" dirty="0">
                <a:solidFill>
                  <a:schemeClr val="accent1"/>
                </a:solidFill>
              </a:rPr>
              <a:t>dyrektor urzędu morskiego </a:t>
            </a:r>
            <a:r>
              <a:rPr lang="pl-PL" sz="2100" i="1" dirty="0">
                <a:solidFill>
                  <a:prstClr val="black"/>
                </a:solidFill>
              </a:rPr>
              <a:t>- w przypadku gdy przedsięwzięcie jest realizowane na obszarze morskim </a:t>
            </a:r>
          </a:p>
          <a:p>
            <a:pPr marL="0" indent="0">
              <a:buNone/>
            </a:pPr>
            <a:endParaRPr lang="pl-PL" sz="1050" dirty="0">
              <a:solidFill>
                <a:prstClr val="black"/>
              </a:solidFill>
            </a:endParaRPr>
          </a:p>
          <a:p>
            <a:pPr marL="0" indent="0">
              <a:buNone/>
            </a:pPr>
            <a:r>
              <a:rPr lang="pl-PL" sz="1700" dirty="0"/>
              <a:t>Art. 65 ust.2. Na postanowienie, o którym mowa w art. 63 ust. 1, przysługuje zażalenie</a:t>
            </a:r>
            <a:r>
              <a:rPr lang="pl-PL" dirty="0"/>
              <a:t>.</a:t>
            </a:r>
          </a:p>
          <a:p>
            <a:pPr marL="0" indent="0">
              <a:buNone/>
            </a:pPr>
            <a:endParaRPr lang="pl-PL" dirty="0"/>
          </a:p>
        </p:txBody>
      </p:sp>
    </p:spTree>
    <p:extLst>
      <p:ext uri="{BB962C8B-B14F-4D97-AF65-F5344CB8AC3E}">
        <p14:creationId xmlns:p14="http://schemas.microsoft.com/office/powerpoint/2010/main" val="1851918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962" y="274638"/>
            <a:ext cx="7127422" cy="622509"/>
          </a:xfrm>
        </p:spPr>
        <p:txBody>
          <a:bodyPr>
            <a:noAutofit/>
          </a:bodyPr>
          <a:lstStyle/>
          <a:p>
            <a:pPr algn="ctr"/>
            <a:r>
              <a:rPr lang="pl-PL" sz="2400" b="1" dirty="0">
                <a:solidFill>
                  <a:srgbClr val="00B050"/>
                </a:solidFill>
              </a:rPr>
              <a:t>Organy opiniujące/ uzgadniające na etapie oceny oś  -  </a:t>
            </a:r>
            <a:r>
              <a:rPr lang="pl-PL" sz="2400" b="1" i="1" dirty="0">
                <a:solidFill>
                  <a:srgbClr val="00B050"/>
                </a:solidFill>
              </a:rPr>
              <a:t>art. 77 ust. 1 ustawy </a:t>
            </a:r>
            <a:r>
              <a:rPr lang="pl-PL" sz="2400" b="1" i="1" dirty="0" err="1">
                <a:solidFill>
                  <a:srgbClr val="00B050"/>
                </a:solidFill>
              </a:rPr>
              <a:t>ooś</a:t>
            </a:r>
            <a:r>
              <a:rPr lang="pl-PL" sz="2400" b="1" i="1" dirty="0">
                <a:solidFill>
                  <a:srgbClr val="00B050"/>
                </a:solidFill>
              </a:rPr>
              <a:t>:</a:t>
            </a:r>
            <a:endParaRPr lang="pl-PL" sz="2400" i="1" dirty="0">
              <a:solidFill>
                <a:srgbClr val="00B050"/>
              </a:solidFill>
            </a:endParaRPr>
          </a:p>
        </p:txBody>
      </p:sp>
      <p:sp>
        <p:nvSpPr>
          <p:cNvPr id="3" name="Symbol zastępczy zawartości 2"/>
          <p:cNvSpPr>
            <a:spLocks noGrp="1"/>
          </p:cNvSpPr>
          <p:nvPr>
            <p:ph idx="1"/>
          </p:nvPr>
        </p:nvSpPr>
        <p:spPr>
          <a:xfrm>
            <a:off x="1919536" y="957532"/>
            <a:ext cx="8496944" cy="5524911"/>
          </a:xfrm>
        </p:spPr>
        <p:txBody>
          <a:bodyPr>
            <a:normAutofit fontScale="25000" lnSpcReduction="20000"/>
          </a:bodyPr>
          <a:lstStyle/>
          <a:p>
            <a:endParaRPr lang="pl-PL" sz="1600" dirty="0">
              <a:solidFill>
                <a:srgbClr val="000000"/>
              </a:solidFill>
            </a:endParaRPr>
          </a:p>
          <a:p>
            <a:r>
              <a:rPr lang="pl-PL" sz="8000" b="1" dirty="0">
                <a:solidFill>
                  <a:schemeClr val="accent1"/>
                </a:solidFill>
              </a:rPr>
              <a:t>RDOŚ</a:t>
            </a:r>
            <a:r>
              <a:rPr lang="pl-PL" sz="8000" b="1" dirty="0"/>
              <a:t>  - </a:t>
            </a:r>
            <a:r>
              <a:rPr lang="pl-PL" sz="7200" b="1" u="sng" dirty="0"/>
              <a:t>uzgodnienie</a:t>
            </a:r>
            <a:r>
              <a:rPr lang="pl-PL" sz="8000" b="1" u="sng" dirty="0"/>
              <a:t> </a:t>
            </a:r>
            <a:r>
              <a:rPr lang="pl-PL" sz="6400" i="1" dirty="0"/>
              <a:t>(nie stosuje się, jeżeli ten sam miejscowo RDOŚ / GDOŚ jest właściwy do wydania DŚU) </a:t>
            </a:r>
          </a:p>
          <a:p>
            <a:r>
              <a:rPr lang="pl-PL" sz="8000" b="1" dirty="0">
                <a:solidFill>
                  <a:schemeClr val="accent1"/>
                </a:solidFill>
              </a:rPr>
              <a:t>właściwy organ Państwowej Inspekcji Sanitarnej  </a:t>
            </a:r>
            <a:r>
              <a:rPr lang="pl-PL" sz="6400" b="1" dirty="0"/>
              <a:t>-  </a:t>
            </a:r>
            <a:r>
              <a:rPr lang="pl-PL" sz="6400" dirty="0"/>
              <a:t>Państwowy Powiatowy/ Wojewódzki Inspektor Sanitarny, Wojskowy I.S., PIS MSWiA -  </a:t>
            </a:r>
            <a:r>
              <a:rPr lang="pl-PL" sz="7200" b="1" u="sng" dirty="0"/>
              <a:t>opinia</a:t>
            </a:r>
            <a:r>
              <a:rPr lang="pl-PL" sz="6400" b="1" dirty="0"/>
              <a:t>  </a:t>
            </a:r>
            <a:r>
              <a:rPr lang="pl-PL" sz="6400" i="1" dirty="0"/>
              <a:t>– </a:t>
            </a:r>
            <a:r>
              <a:rPr lang="pl-PL" sz="6400" b="1" i="1" dirty="0"/>
              <a:t>chyba że </a:t>
            </a:r>
            <a:r>
              <a:rPr lang="pl-PL" sz="6400" i="1" dirty="0"/>
              <a:t>- </a:t>
            </a:r>
            <a:r>
              <a:rPr lang="pl-PL" sz="6400" b="1" i="1" dirty="0"/>
              <a:t>w przypadku przedsięwzięcia mogącego potencjalnie znacząco oddziaływać na środowisko - organ ten wyraził wcześniej opinię, że nie zachodzi potrzeba przeprowadzenia oceny oddziaływania na środowisko</a:t>
            </a:r>
            <a:r>
              <a:rPr lang="pl-PL" sz="6400" b="1" dirty="0"/>
              <a:t>.</a:t>
            </a:r>
            <a:endParaRPr lang="pl-PL" sz="6400" b="1" i="1" dirty="0"/>
          </a:p>
          <a:p>
            <a:pPr>
              <a:spcBef>
                <a:spcPts val="0"/>
              </a:spcBef>
            </a:pPr>
            <a:r>
              <a:rPr lang="pl-PL" sz="8000" b="1" dirty="0">
                <a:solidFill>
                  <a:schemeClr val="accent1"/>
                </a:solidFill>
              </a:rPr>
              <a:t>organ właściwy do wydania pozwolenia zintegrowanego </a:t>
            </a:r>
            <a:r>
              <a:rPr lang="pl-PL" sz="6400" b="1" dirty="0">
                <a:solidFill>
                  <a:schemeClr val="accent1"/>
                </a:solidFill>
              </a:rPr>
              <a:t>– </a:t>
            </a:r>
            <a:r>
              <a:rPr lang="pl-PL" sz="8000" b="1" dirty="0">
                <a:solidFill>
                  <a:schemeClr val="accent1"/>
                </a:solidFill>
              </a:rPr>
              <a:t>Marszałek albo Starosta</a:t>
            </a:r>
            <a:r>
              <a:rPr lang="pl-PL" sz="6400" b="1" dirty="0">
                <a:solidFill>
                  <a:schemeClr val="accent1"/>
                </a:solidFill>
              </a:rPr>
              <a:t> </a:t>
            </a:r>
            <a:r>
              <a:rPr lang="pl-PL" sz="6400" b="1" dirty="0">
                <a:solidFill>
                  <a:srgbClr val="00B050"/>
                </a:solidFill>
              </a:rPr>
              <a:t>–</a:t>
            </a:r>
            <a:r>
              <a:rPr lang="pl-PL" sz="6400" b="1" dirty="0"/>
              <a:t> </a:t>
            </a:r>
            <a:r>
              <a:rPr lang="pl-PL" sz="6400" i="1" dirty="0"/>
              <a:t>jeśli przedsięwzięcie zalicza się do instalacji z art. 201 ust. 1 ustawy Prawo Ochrony Środowiska wymagających Pozwolenia Zintegrowanego   </a:t>
            </a:r>
            <a:r>
              <a:rPr lang="pl-PL" sz="6400" b="1" i="1" dirty="0"/>
              <a:t>- </a:t>
            </a:r>
            <a:r>
              <a:rPr lang="pl-PL" sz="7200" b="1" u="sng" dirty="0"/>
              <a:t>opinia</a:t>
            </a:r>
            <a:endParaRPr lang="pl-PL" sz="5600" b="1" i="1" u="sng" dirty="0"/>
          </a:p>
          <a:p>
            <a:pPr>
              <a:lnSpc>
                <a:spcPct val="120000"/>
              </a:lnSpc>
              <a:spcBef>
                <a:spcPts val="0"/>
              </a:spcBef>
            </a:pPr>
            <a:r>
              <a:rPr lang="pl-PL" sz="8000" b="1" dirty="0">
                <a:solidFill>
                  <a:schemeClr val="accent1"/>
                </a:solidFill>
              </a:rPr>
              <a:t>organ właściwy do wydania oceny wodnoprawnej </a:t>
            </a:r>
            <a:r>
              <a:rPr lang="pl-PL" sz="6400" b="1" dirty="0">
                <a:solidFill>
                  <a:srgbClr val="00B050"/>
                </a:solidFill>
              </a:rPr>
              <a:t>- </a:t>
            </a:r>
            <a:r>
              <a:rPr lang="pl-PL" sz="7200" b="1" u="sng" dirty="0"/>
              <a:t>uzgodnienie</a:t>
            </a:r>
            <a:r>
              <a:rPr lang="pl-PL" sz="8000" b="1" u="sng" dirty="0"/>
              <a:t>,</a:t>
            </a:r>
            <a:endParaRPr lang="pl-PL" sz="6400" b="1" u="sng" dirty="0"/>
          </a:p>
          <a:p>
            <a:pPr marL="0" indent="0">
              <a:spcBef>
                <a:spcPts val="0"/>
              </a:spcBef>
              <a:buNone/>
            </a:pPr>
            <a:r>
              <a:rPr lang="pl-PL" sz="6400" dirty="0"/>
              <a:t>         </a:t>
            </a:r>
            <a:r>
              <a:rPr lang="pl-PL" sz="6400" b="1" i="1" dirty="0"/>
              <a:t>chyba że - </a:t>
            </a:r>
            <a:r>
              <a:rPr lang="pl-PL" sz="6400" i="1" dirty="0"/>
              <a:t>w przypadku przedsięwzięcia mogącego potencjalnie znacząco   oddziaływać na </a:t>
            </a:r>
          </a:p>
          <a:p>
            <a:pPr marL="0" indent="0">
              <a:spcBef>
                <a:spcPts val="0"/>
              </a:spcBef>
              <a:buNone/>
            </a:pPr>
            <a:r>
              <a:rPr lang="pl-PL" sz="6400" i="1" dirty="0"/>
              <a:t>         środowisko – </a:t>
            </a:r>
          </a:p>
          <a:p>
            <a:pPr marL="0" indent="0">
              <a:spcBef>
                <a:spcPts val="0"/>
              </a:spcBef>
              <a:buNone/>
            </a:pPr>
            <a:r>
              <a:rPr lang="pl-PL" sz="6400" i="1" dirty="0"/>
              <a:t>         organ ten wyraził wcześniej opinię, że </a:t>
            </a:r>
            <a:r>
              <a:rPr lang="pl-PL" sz="6400" b="1" i="1" dirty="0"/>
              <a:t>nie zachodzi   potrzeba</a:t>
            </a:r>
            <a:r>
              <a:rPr lang="pl-PL" sz="6400" i="1" dirty="0"/>
              <a:t> przeprowadzenia oceny </a:t>
            </a:r>
          </a:p>
          <a:p>
            <a:pPr marL="0" indent="0">
              <a:spcBef>
                <a:spcPts val="0"/>
              </a:spcBef>
              <a:buNone/>
            </a:pPr>
            <a:r>
              <a:rPr lang="pl-PL" sz="6400" i="1" dirty="0"/>
              <a:t>         oddziaływania na środowisko.</a:t>
            </a:r>
            <a:endParaRPr lang="pl-PL" sz="6400" b="1" i="1" u="sng" dirty="0"/>
          </a:p>
          <a:p>
            <a:r>
              <a:rPr lang="pl-PL" sz="8000" b="1" dirty="0">
                <a:solidFill>
                  <a:schemeClr val="accent1"/>
                </a:solidFill>
              </a:rPr>
              <a:t>dyrektor urzędu morskiego </a:t>
            </a:r>
            <a:r>
              <a:rPr lang="pl-PL" sz="6400" dirty="0"/>
              <a:t>- w przypadku gdy przedsięwzięcie jest realizowane na obszarze morskim – </a:t>
            </a:r>
            <a:r>
              <a:rPr lang="pl-PL" sz="7200" b="1" u="sng" dirty="0"/>
              <a:t>uzgodnienie</a:t>
            </a:r>
          </a:p>
          <a:p>
            <a:pPr marL="0" indent="0">
              <a:buNone/>
            </a:pPr>
            <a:r>
              <a:rPr lang="pl-PL" sz="5600" i="1" dirty="0"/>
              <a:t>W przypadku gdy uzgodnienia organów, o których mowa w ust. 1, są ze sobą sprzeczne, organ prowadzący postępowanie w sprawie decyzji o środowiskowych uwarunkowaniach rozstrzyga te sprzeczności w terminie 14 dni od dnia otrzymania uzgodnień, po uprzednim porozumieniu z organami, których uzgodnienia były ze sobą sprzeczne, i uwzględnia to rozstrzygnięcie w decyzji kończącej postępowanie, wydanej w terminie 30 dni od dnia otrzymania uzgodnienia organów. Do porozumienia nie stosuje się przepisu </a:t>
            </a:r>
            <a:r>
              <a:rPr lang="pl-PL" sz="5600" i="1" dirty="0">
                <a:hlinkClick r:id="rId2"/>
              </a:rPr>
              <a:t>art. 106</a:t>
            </a:r>
            <a:r>
              <a:rPr lang="pl-PL" sz="5600" i="1" dirty="0"/>
              <a:t> Kodeksu postępowania administracyjnego.</a:t>
            </a:r>
            <a:endParaRPr lang="pl-PL" sz="11200" b="1" i="1" u="sng" dirty="0"/>
          </a:p>
          <a:p>
            <a:pPr marL="0" indent="0">
              <a:buNone/>
            </a:pPr>
            <a:endParaRPr lang="pl-PL" i="1" dirty="0"/>
          </a:p>
        </p:txBody>
      </p:sp>
    </p:spTree>
    <p:extLst>
      <p:ext uri="{BB962C8B-B14F-4D97-AF65-F5344CB8AC3E}">
        <p14:creationId xmlns:p14="http://schemas.microsoft.com/office/powerpoint/2010/main" val="1666026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710"/>
            <a:ext cx="8229600" cy="469147"/>
          </a:xfrm>
        </p:spPr>
        <p:txBody>
          <a:bodyPr>
            <a:normAutofit fontScale="90000"/>
          </a:bodyPr>
          <a:lstStyle/>
          <a:p>
            <a:pPr algn="ctr"/>
            <a:r>
              <a:rPr lang="pl-PL" altLang="pl-PL" sz="3600" b="1" dirty="0">
                <a:solidFill>
                  <a:srgbClr val="00B050"/>
                </a:solidFill>
              </a:rPr>
              <a:t>ustawa </a:t>
            </a:r>
            <a:r>
              <a:rPr lang="pl-PL" altLang="pl-PL" sz="3600" b="1" dirty="0" err="1">
                <a:solidFill>
                  <a:srgbClr val="00B050"/>
                </a:solidFill>
              </a:rPr>
              <a:t>ooś</a:t>
            </a:r>
            <a:endParaRPr lang="pl-PL" dirty="0"/>
          </a:p>
        </p:txBody>
      </p:sp>
      <p:sp>
        <p:nvSpPr>
          <p:cNvPr id="3" name="Symbol zastępczy zawartości 2"/>
          <p:cNvSpPr>
            <a:spLocks noGrp="1"/>
          </p:cNvSpPr>
          <p:nvPr>
            <p:ph idx="1"/>
          </p:nvPr>
        </p:nvSpPr>
        <p:spPr>
          <a:xfrm>
            <a:off x="1981200" y="743854"/>
            <a:ext cx="8229600" cy="5382318"/>
          </a:xfrm>
        </p:spPr>
        <p:txBody>
          <a:bodyPr>
            <a:normAutofit fontScale="55000" lnSpcReduction="20000"/>
          </a:bodyPr>
          <a:lstStyle/>
          <a:p>
            <a:pPr marL="0" indent="0">
              <a:lnSpc>
                <a:spcPct val="80000"/>
              </a:lnSpc>
              <a:buNone/>
            </a:pPr>
            <a:endParaRPr lang="pl-PL" altLang="pl-PL" b="1" dirty="0"/>
          </a:p>
          <a:p>
            <a:pPr marL="0" indent="0">
              <a:lnSpc>
                <a:spcPct val="80000"/>
              </a:lnSpc>
              <a:buNone/>
            </a:pPr>
            <a:r>
              <a:rPr lang="pl-PL" altLang="pl-PL" sz="3800" b="1" dirty="0">
                <a:solidFill>
                  <a:srgbClr val="00B050"/>
                </a:solidFill>
              </a:rPr>
              <a:t>Etapy postępowania w sprawie wydania decyzji środowiskowej:</a:t>
            </a:r>
          </a:p>
          <a:p>
            <a:pPr marL="0" indent="0">
              <a:lnSpc>
                <a:spcPct val="80000"/>
              </a:lnSpc>
              <a:buNone/>
            </a:pPr>
            <a:endParaRPr lang="pl-PL" altLang="pl-PL" b="1" dirty="0"/>
          </a:p>
          <a:p>
            <a:pPr>
              <a:spcBef>
                <a:spcPts val="600"/>
              </a:spcBef>
              <a:buFont typeface="Wingdings" panose="05000000000000000000" pitchFamily="2" charset="2"/>
              <a:buChar char="ü"/>
            </a:pPr>
            <a:r>
              <a:rPr lang="pl-PL" altLang="pl-PL" sz="3600" b="1" dirty="0"/>
              <a:t>weryfikacja formalna i merytoryczna wniosku </a:t>
            </a:r>
            <a:r>
              <a:rPr lang="pl-PL" altLang="pl-PL" sz="2900" dirty="0"/>
              <a:t>(art. 3, 66, 74 </a:t>
            </a:r>
            <a:r>
              <a:rPr lang="pl-PL" altLang="pl-PL" sz="2900" dirty="0" err="1"/>
              <a:t>Uooś</a:t>
            </a:r>
            <a:r>
              <a:rPr lang="pl-PL" altLang="pl-PL" sz="2900" dirty="0"/>
              <a:t>)</a:t>
            </a:r>
            <a:endParaRPr lang="pl-PL" altLang="pl-PL" sz="3600" dirty="0"/>
          </a:p>
          <a:p>
            <a:pPr algn="just">
              <a:spcBef>
                <a:spcPts val="600"/>
              </a:spcBef>
              <a:buFont typeface="Wingdings" panose="05000000000000000000" pitchFamily="2" charset="2"/>
              <a:buChar char="ü"/>
            </a:pPr>
            <a:r>
              <a:rPr lang="pl-PL" altLang="pl-PL" sz="3600" b="1" dirty="0"/>
              <a:t>kwalifikacja do post</a:t>
            </a:r>
            <a:r>
              <a:rPr lang="pl-PL" altLang="pl-PL" sz="3600" dirty="0"/>
              <a:t>ę</a:t>
            </a:r>
            <a:r>
              <a:rPr lang="pl-PL" altLang="pl-PL" sz="3600" b="1" dirty="0"/>
              <a:t>powania OO</a:t>
            </a:r>
            <a:r>
              <a:rPr lang="pl-PL" altLang="pl-PL" sz="3600" dirty="0"/>
              <a:t>Ś </a:t>
            </a:r>
            <a:r>
              <a:rPr lang="pl-PL" altLang="pl-PL" sz="2900" i="1" dirty="0"/>
              <a:t>(</a:t>
            </a:r>
            <a:r>
              <a:rPr lang="pl-PL" altLang="pl-PL" sz="3300" b="1" i="1" dirty="0"/>
              <a:t>screening</a:t>
            </a:r>
            <a:r>
              <a:rPr lang="pl-PL" altLang="pl-PL" sz="2900" i="1" dirty="0"/>
              <a:t>)</a:t>
            </a:r>
            <a:r>
              <a:rPr lang="pl-PL" altLang="pl-PL" sz="3600" i="1" dirty="0"/>
              <a:t> </a:t>
            </a:r>
            <a:r>
              <a:rPr lang="pl-PL" altLang="pl-PL" sz="3600" b="1" dirty="0"/>
              <a:t>i ustalenie zakresu raportu </a:t>
            </a:r>
            <a:r>
              <a:rPr lang="pl-PL" altLang="pl-PL" sz="3600" i="1" dirty="0"/>
              <a:t>(</a:t>
            </a:r>
            <a:r>
              <a:rPr lang="pl-PL" altLang="pl-PL" sz="3300" b="1" i="1" dirty="0" err="1"/>
              <a:t>scoping</a:t>
            </a:r>
            <a:r>
              <a:rPr lang="pl-PL" altLang="pl-PL" sz="3600" i="1" dirty="0"/>
              <a:t>)</a:t>
            </a:r>
            <a:r>
              <a:rPr lang="pl-PL" altLang="pl-PL" sz="3600" b="1" i="1" dirty="0"/>
              <a:t> - </a:t>
            </a:r>
            <a:r>
              <a:rPr lang="pl-PL" altLang="pl-PL" sz="2900" dirty="0"/>
              <a:t>art. 63- 65 oraz art. 68-70 </a:t>
            </a:r>
            <a:r>
              <a:rPr lang="pl-PL" altLang="pl-PL" sz="2900" dirty="0" err="1"/>
              <a:t>Uooś</a:t>
            </a:r>
            <a:r>
              <a:rPr lang="pl-PL" altLang="pl-PL" sz="2900" dirty="0"/>
              <a:t>.</a:t>
            </a:r>
          </a:p>
          <a:p>
            <a:pPr algn="just">
              <a:spcBef>
                <a:spcPts val="600"/>
              </a:spcBef>
              <a:buFont typeface="Wingdings" panose="05000000000000000000" pitchFamily="2" charset="2"/>
              <a:buChar char="ü"/>
            </a:pPr>
            <a:r>
              <a:rPr lang="pl-PL" altLang="pl-PL" sz="3600" b="1" dirty="0"/>
              <a:t>zawiadomienie stron i społeczeństwa </a:t>
            </a:r>
            <a:r>
              <a:rPr lang="pl-PL" altLang="pl-PL" sz="2900" dirty="0"/>
              <a:t>(art. 5, art. 29-38, art. 44 oraz art. 79 </a:t>
            </a:r>
            <a:r>
              <a:rPr lang="pl-PL" altLang="pl-PL" sz="2900" dirty="0" err="1"/>
              <a:t>Uooś</a:t>
            </a:r>
            <a:r>
              <a:rPr lang="pl-PL" altLang="pl-PL" sz="2900" dirty="0"/>
              <a:t>).</a:t>
            </a:r>
          </a:p>
          <a:p>
            <a:pPr algn="just">
              <a:spcBef>
                <a:spcPts val="600"/>
              </a:spcBef>
              <a:buFont typeface="Wingdings" panose="05000000000000000000" pitchFamily="2" charset="2"/>
              <a:buChar char="ü"/>
            </a:pPr>
            <a:r>
              <a:rPr lang="pl-PL" altLang="pl-PL" sz="3600" b="1" dirty="0"/>
              <a:t>uzyskanie wymaganych opinii i uzgodnień </a:t>
            </a:r>
            <a:r>
              <a:rPr lang="pl-PL" altLang="pl-PL" sz="3600" dirty="0"/>
              <a:t>(</a:t>
            </a:r>
            <a:r>
              <a:rPr lang="pl-PL" altLang="pl-PL" sz="2900" dirty="0"/>
              <a:t>art. 64, 70, 77, 78 </a:t>
            </a:r>
            <a:r>
              <a:rPr lang="pl-PL" altLang="pl-PL" sz="2900" dirty="0" err="1"/>
              <a:t>Uooś</a:t>
            </a:r>
            <a:r>
              <a:rPr lang="pl-PL" altLang="pl-PL" sz="2900" dirty="0"/>
              <a:t>)</a:t>
            </a:r>
          </a:p>
          <a:p>
            <a:r>
              <a:rPr lang="pl-PL" sz="2900" i="1" dirty="0"/>
              <a:t>Art.  6a. 1.  Jeżeli przedsięwzięcie, dla którego jest wydawana decyzja o środowiskowych uwarunkowaniach lub jest przeprowadzana ponowna ocena oddziaływania na środowisko, ma być realizowane </a:t>
            </a:r>
            <a:r>
              <a:rPr lang="pl-PL" sz="2900" i="1" u="sng" dirty="0"/>
              <a:t>na terenie położonym na obszarze właściwości miejscowej dwóch lub więcej organów opiniujących lub uzgadniających</a:t>
            </a:r>
            <a:r>
              <a:rPr lang="pl-PL" sz="2900" i="1" dirty="0"/>
              <a:t>, orzekanie w imieniu tych organów </a:t>
            </a:r>
            <a:r>
              <a:rPr lang="pl-PL" sz="2900" i="1" u="sng" dirty="0"/>
              <a:t>należy do organu, na obszarze właściwości miejscowej którego znajduje się większa część terenu</a:t>
            </a:r>
            <a:r>
              <a:rPr lang="pl-PL" sz="2900" i="1" dirty="0"/>
              <a:t>, na którym ma być realizowane przedsięwzięcie.</a:t>
            </a:r>
          </a:p>
          <a:p>
            <a:r>
              <a:rPr lang="pl-PL" sz="2900" i="1" dirty="0"/>
              <a:t>2.  Przepis ust. 1 nie dotyczy opinii lub uzgodnień dokonywanych przez organy jednostek samorządu terytorialnego.</a:t>
            </a:r>
          </a:p>
          <a:p>
            <a:pPr algn="just">
              <a:spcBef>
                <a:spcPts val="600"/>
              </a:spcBef>
              <a:buFont typeface="Wingdings" panose="05000000000000000000" pitchFamily="2" charset="2"/>
              <a:buChar char="ü"/>
            </a:pPr>
            <a:r>
              <a:rPr lang="pl-PL" altLang="pl-PL" sz="3600" b="1" dirty="0"/>
              <a:t>przeprowadzenie postępowania transgranicznego </a:t>
            </a:r>
            <a:r>
              <a:rPr lang="pl-PL" altLang="pl-PL" sz="2900" dirty="0"/>
              <a:t>(art.108 – 112 </a:t>
            </a:r>
            <a:r>
              <a:rPr lang="pl-PL" altLang="pl-PL" sz="2900" dirty="0" err="1"/>
              <a:t>Uooś</a:t>
            </a:r>
            <a:r>
              <a:rPr lang="pl-PL" altLang="pl-PL" sz="2900" dirty="0"/>
              <a:t>)</a:t>
            </a:r>
            <a:endParaRPr lang="pl-PL" altLang="pl-PL" sz="3600" b="1" dirty="0"/>
          </a:p>
          <a:p>
            <a:pPr algn="just">
              <a:spcBef>
                <a:spcPts val="600"/>
              </a:spcBef>
              <a:buFont typeface="Wingdings" panose="05000000000000000000" pitchFamily="2" charset="2"/>
              <a:buChar char="ü"/>
            </a:pPr>
            <a:r>
              <a:rPr lang="pl-PL" altLang="pl-PL" sz="3600" b="1" dirty="0"/>
              <a:t>wydanie postanowień i decyzji środowiskowej </a:t>
            </a:r>
            <a:r>
              <a:rPr lang="pl-PL" altLang="pl-PL" sz="2900" dirty="0"/>
              <a:t>(art. 71-87 </a:t>
            </a:r>
            <a:r>
              <a:rPr lang="pl-PL" altLang="pl-PL" sz="2900" dirty="0" err="1"/>
              <a:t>Uooś</a:t>
            </a:r>
            <a:r>
              <a:rPr lang="pl-PL" altLang="pl-PL" sz="2900" dirty="0"/>
              <a:t>)</a:t>
            </a:r>
            <a:endParaRPr lang="pl-PL" altLang="pl-PL" sz="3600" b="1" dirty="0"/>
          </a:p>
          <a:p>
            <a:pPr algn="just">
              <a:spcBef>
                <a:spcPts val="600"/>
              </a:spcBef>
              <a:buFont typeface="Wingdings" panose="05000000000000000000" pitchFamily="2" charset="2"/>
              <a:buChar char="ü"/>
            </a:pPr>
            <a:r>
              <a:rPr lang="pl-PL" altLang="pl-PL" sz="3600" b="1" dirty="0"/>
              <a:t>poinformowanie społeczeństwa o wydanej decyzji </a:t>
            </a:r>
            <a:r>
              <a:rPr lang="pl-PL" altLang="pl-PL" dirty="0"/>
              <a:t>(art. 38 i 85 </a:t>
            </a:r>
            <a:r>
              <a:rPr lang="pl-PL" altLang="pl-PL" dirty="0" err="1"/>
              <a:t>Uooś</a:t>
            </a:r>
            <a:r>
              <a:rPr lang="pl-PL" altLang="pl-PL" dirty="0"/>
              <a:t>)</a:t>
            </a:r>
            <a:endParaRPr lang="pl-PL" i="1" dirty="0"/>
          </a:p>
        </p:txBody>
      </p:sp>
      <p:pic>
        <p:nvPicPr>
          <p:cNvPr id="4" name="Picture 4" descr="C:\Users\amajewska\AppData\Local\Microsoft\Windows\Temporary Internet Files\Content.IE5\396E31DC\large-Emoticons-Question-face-0-11146[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2037" y="980783"/>
            <a:ext cx="7794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135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79578" y="274638"/>
            <a:ext cx="7416824" cy="562074"/>
          </a:xfrm>
        </p:spPr>
        <p:txBody>
          <a:bodyPr>
            <a:noAutofit/>
          </a:bodyPr>
          <a:lstStyle/>
          <a:p>
            <a:pPr algn="ctr"/>
            <a:r>
              <a:rPr lang="pl-PL" altLang="pl-PL" sz="2000" b="1" dirty="0">
                <a:solidFill>
                  <a:srgbClr val="00B050"/>
                </a:solidFill>
              </a:rPr>
              <a:t>ustawa </a:t>
            </a:r>
            <a:r>
              <a:rPr lang="pl-PL" altLang="pl-PL" sz="2000" b="1" dirty="0" err="1">
                <a:solidFill>
                  <a:srgbClr val="00B050"/>
                </a:solidFill>
              </a:rPr>
              <a:t>ooś</a:t>
            </a:r>
            <a:r>
              <a:rPr lang="pl-PL" altLang="pl-PL" sz="2000" b="1" dirty="0">
                <a:solidFill>
                  <a:srgbClr val="00B050"/>
                </a:solidFill>
              </a:rPr>
              <a:t> - d</a:t>
            </a:r>
            <a:r>
              <a:rPr lang="pl-PL" sz="2000" b="1" dirty="0">
                <a:solidFill>
                  <a:srgbClr val="00B050"/>
                </a:solidFill>
              </a:rPr>
              <a:t>ecyzja o środowiskowych uwarunkowaniach </a:t>
            </a:r>
            <a:endParaRPr lang="pl-PL" sz="3200" dirty="0"/>
          </a:p>
        </p:txBody>
      </p:sp>
      <p:sp>
        <p:nvSpPr>
          <p:cNvPr id="3" name="Symbol zastępczy zawartości 2"/>
          <p:cNvSpPr>
            <a:spLocks noGrp="1"/>
          </p:cNvSpPr>
          <p:nvPr>
            <p:ph idx="1"/>
          </p:nvPr>
        </p:nvSpPr>
        <p:spPr>
          <a:xfrm>
            <a:off x="1880558" y="764705"/>
            <a:ext cx="8712680" cy="5361462"/>
          </a:xfrm>
        </p:spPr>
        <p:txBody>
          <a:bodyPr>
            <a:normAutofit fontScale="40000" lnSpcReduction="20000"/>
          </a:bodyPr>
          <a:lstStyle/>
          <a:p>
            <a:pPr marL="0" indent="0">
              <a:buNone/>
            </a:pPr>
            <a:endParaRPr lang="pl-PL" sz="4000" b="1" dirty="0"/>
          </a:p>
          <a:p>
            <a:pPr marL="0" indent="0">
              <a:buNone/>
            </a:pPr>
            <a:r>
              <a:rPr lang="pl-PL" sz="4000" b="1" dirty="0"/>
              <a:t>Art.  73. [Wszczęcie postępowania w sprawie wydania decyzji o środowiskowych uwarunkowaniach] </a:t>
            </a:r>
            <a:endParaRPr lang="pl-PL" sz="4000" dirty="0"/>
          </a:p>
          <a:p>
            <a:pPr marL="0" indent="0">
              <a:buNone/>
            </a:pPr>
            <a:r>
              <a:rPr lang="pl-PL" sz="3500" dirty="0"/>
              <a:t>1. Postępowanie w sprawie wydania decyzji o środowiskowych uwarunkowaniach wszczyna się </a:t>
            </a:r>
            <a:r>
              <a:rPr lang="pl-PL" sz="3500" u="sng" dirty="0"/>
              <a:t>na wniosek podmiotu planującego podjęcie realizacji przedsięwzięcia.</a:t>
            </a:r>
          </a:p>
          <a:p>
            <a:pPr marL="0" indent="0">
              <a:buNone/>
            </a:pPr>
            <a:r>
              <a:rPr lang="pl-PL" sz="3500" dirty="0"/>
              <a:t>1a. Wniosek o wydanie decyzji o środowiskowych uwarunkowaniach składa się w:</a:t>
            </a:r>
          </a:p>
          <a:p>
            <a:pPr marL="0" indent="0">
              <a:buNone/>
            </a:pPr>
            <a:r>
              <a:rPr lang="pl-PL" sz="3500" dirty="0"/>
              <a:t>1) postaci papierowej albo</a:t>
            </a:r>
          </a:p>
          <a:p>
            <a:pPr marL="0" indent="0">
              <a:buNone/>
            </a:pPr>
            <a:r>
              <a:rPr lang="pl-PL" sz="3500" dirty="0"/>
              <a:t>2) formie dokumentu elektronicznego w rozumieniu ustawy z dnia 17 lutego 2005 r. o informatyzacji działalności podmiotów realizujących zadania publiczne (Dz. U. z 2021 r. poz. 2070 oraz z 2022 r. poz. 1087).</a:t>
            </a:r>
          </a:p>
          <a:p>
            <a:pPr marL="0" indent="0">
              <a:buNone/>
            </a:pPr>
            <a:r>
              <a:rPr lang="pl-PL" sz="3500" dirty="0"/>
              <a:t>4. Formularz wniosku o wydanie decyzji o środowiskowych uwarunkowaniach w formie dokumentu elektronicznego minister właściwy do spraw środowiska udostępnia w Biuletynie Informacji Publicznej na stronie podmiotowej obsługującego go urzędu.</a:t>
            </a:r>
            <a:r>
              <a:rPr lang="pl-PL" sz="3500" b="1" i="1" dirty="0"/>
              <a:t> (od 27.01.2023 r)</a:t>
            </a:r>
          </a:p>
          <a:p>
            <a:pPr marL="0" indent="0">
              <a:buNone/>
            </a:pPr>
            <a:r>
              <a:rPr lang="pl-PL" sz="3500" b="1" dirty="0">
                <a:solidFill>
                  <a:srgbClr val="00B0F0"/>
                </a:solidFill>
              </a:rPr>
              <a:t>https://bip.mos.gov.pl/prawo/wzory-wnioskow/wniosek-o-wydanie-decyzji-o-srodowiskowych-uwarunkowaniach/</a:t>
            </a:r>
          </a:p>
          <a:p>
            <a:pPr marL="0" indent="0">
              <a:buNone/>
            </a:pPr>
            <a:r>
              <a:rPr lang="pl-PL" sz="3500" b="1" dirty="0"/>
              <a:t>Art.  74. [Załączniki do wniosku o wydanie decyzji o środowiskowych uwarunkowaniach] </a:t>
            </a:r>
            <a:endParaRPr lang="pl-PL" sz="3500" dirty="0"/>
          </a:p>
          <a:p>
            <a:pPr marL="0" indent="0">
              <a:buNone/>
            </a:pPr>
            <a:r>
              <a:rPr lang="pl-PL" sz="3500" b="1" dirty="0"/>
              <a:t>1. Do wniosku o wydanie decyzji o środowiskowych uwarunkowaniach należy dołączyć:</a:t>
            </a:r>
          </a:p>
          <a:p>
            <a:pPr marL="514350" indent="-514350">
              <a:buAutoNum type="arabicParenR"/>
            </a:pPr>
            <a:r>
              <a:rPr lang="pl-PL" sz="3500" dirty="0"/>
              <a:t>w przypadku przedsięwzięć mogących zawsze znacząco oddziaływać na środowisko - </a:t>
            </a:r>
            <a:r>
              <a:rPr lang="pl-PL" sz="3500" b="1" dirty="0"/>
              <a:t>raport o oddziaływaniu przedsięwzięcia na środowisko</a:t>
            </a:r>
            <a:r>
              <a:rPr lang="pl-PL" sz="3500" dirty="0"/>
              <a:t>, a w przypadku gdy wnioskodawca wystąpił o ustalenie zakresu raportu w trybie art. 69 - kartę informacyjną przedsięwzięcia; </a:t>
            </a:r>
          </a:p>
          <a:p>
            <a:pPr marL="514350" indent="-514350">
              <a:buAutoNum type="arabicParenR"/>
            </a:pPr>
            <a:r>
              <a:rPr lang="pl-PL" sz="3500" dirty="0"/>
              <a:t>w przypadku przedsięwzięć mogących potencjalnie znacząco oddziaływać na środowisko - </a:t>
            </a:r>
            <a:r>
              <a:rPr lang="pl-PL" sz="3500" b="1" dirty="0"/>
              <a:t>kartę informacyjną przedsięwzięcia.</a:t>
            </a:r>
          </a:p>
          <a:p>
            <a:pPr marL="0" indent="0">
              <a:buNone/>
            </a:pPr>
            <a:r>
              <a:rPr lang="pl-PL" sz="3500" b="1" dirty="0"/>
              <a:t>Raport o oddziaływaniu przedsięwzięcia na środowisko i kartę informacyjną przedsięwzięcia </a:t>
            </a:r>
            <a:r>
              <a:rPr lang="pl-PL" sz="3500" dirty="0"/>
              <a:t>przedkłada się w formie pisemnej oraz na informatycznych nośnikach danych z ich zapisem w formie elektronicznej w liczbie odpowiednio po jednym egzemplarzu dla organu prowadzącego postępowanie oraz każdego organu opiniującego i uzgadniającego</a:t>
            </a:r>
            <a:r>
              <a:rPr lang="pl-PL" dirty="0"/>
              <a:t>.</a:t>
            </a:r>
          </a:p>
          <a:p>
            <a:pPr marL="0" indent="0">
              <a:buNone/>
            </a:pPr>
            <a:endParaRPr lang="pl-PL" b="1" dirty="0"/>
          </a:p>
        </p:txBody>
      </p:sp>
    </p:spTree>
    <p:extLst>
      <p:ext uri="{BB962C8B-B14F-4D97-AF65-F5344CB8AC3E}">
        <p14:creationId xmlns:p14="http://schemas.microsoft.com/office/powerpoint/2010/main" val="94044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778098"/>
          </a:xfrm>
        </p:spPr>
        <p:txBody>
          <a:bodyPr/>
          <a:lstStyle/>
          <a:p>
            <a:pPr algn="ctr"/>
            <a:r>
              <a:rPr lang="pl-PL" altLang="pl-PL" sz="3600" b="1" dirty="0">
                <a:solidFill>
                  <a:srgbClr val="00B050"/>
                </a:solidFill>
              </a:rPr>
              <a:t>ustawa </a:t>
            </a:r>
            <a:r>
              <a:rPr lang="pl-PL" altLang="pl-PL" sz="3600" b="1" dirty="0" err="1">
                <a:solidFill>
                  <a:srgbClr val="00B050"/>
                </a:solidFill>
              </a:rPr>
              <a:t>ooś</a:t>
            </a:r>
            <a:endParaRPr lang="pl-PL" dirty="0"/>
          </a:p>
        </p:txBody>
      </p:sp>
      <p:sp>
        <p:nvSpPr>
          <p:cNvPr id="3" name="Symbol zastępczy zawartości 2"/>
          <p:cNvSpPr>
            <a:spLocks noGrp="1"/>
          </p:cNvSpPr>
          <p:nvPr>
            <p:ph idx="1"/>
          </p:nvPr>
        </p:nvSpPr>
        <p:spPr>
          <a:xfrm>
            <a:off x="1981200" y="1124748"/>
            <a:ext cx="8229600" cy="5001419"/>
          </a:xfrm>
        </p:spPr>
        <p:txBody>
          <a:bodyPr>
            <a:normAutofit fontScale="77500" lnSpcReduction="20000"/>
          </a:bodyPr>
          <a:lstStyle/>
          <a:p>
            <a:pPr marL="0" indent="0">
              <a:buNone/>
            </a:pPr>
            <a:r>
              <a:rPr lang="pl-PL" sz="3400" b="1" dirty="0"/>
              <a:t>Art.  3. </a:t>
            </a:r>
            <a:r>
              <a:rPr lang="pl-PL" sz="3400" dirty="0"/>
              <a:t>1. </a:t>
            </a:r>
            <a:r>
              <a:rPr lang="pl-PL" sz="3400" b="1" dirty="0"/>
              <a:t>Ilekroć w ustawie jest mowa o:</a:t>
            </a:r>
          </a:p>
          <a:p>
            <a:pPr marL="0" indent="0">
              <a:buNone/>
            </a:pPr>
            <a:r>
              <a:rPr lang="pl-PL" dirty="0"/>
              <a:t>8)  </a:t>
            </a:r>
            <a:r>
              <a:rPr lang="pl-PL" sz="3400" b="1" u="sng" dirty="0"/>
              <a:t>ocenie oddziaływania przedsięwzięcia na środowisko </a:t>
            </a:r>
            <a:r>
              <a:rPr lang="pl-PL" dirty="0"/>
              <a:t>- rozumie się przez to postępowanie w sprawie oceny oddziaływania na środowisko planowanego przedsięwzięcia, obejmujące w szczególności:</a:t>
            </a:r>
          </a:p>
          <a:p>
            <a:pPr marL="0" indent="0">
              <a:buNone/>
            </a:pPr>
            <a:r>
              <a:rPr lang="pl-PL" dirty="0"/>
              <a:t>  a)  weryfikację raportu o oddziaływaniu przedsięwzięcia na środowisko,</a:t>
            </a:r>
          </a:p>
          <a:p>
            <a:pPr marL="0" indent="0">
              <a:buNone/>
            </a:pPr>
            <a:r>
              <a:rPr lang="pl-PL" dirty="0"/>
              <a:t>  b)  uzyskanie wymaganych ustawą opinii i uzgodnień,</a:t>
            </a:r>
          </a:p>
          <a:p>
            <a:pPr marL="0" indent="0">
              <a:buNone/>
            </a:pPr>
            <a:r>
              <a:rPr lang="pl-PL" dirty="0"/>
              <a:t>  c)  zapewnienie możliwości udziału społeczeństwa w postępowaniu;</a:t>
            </a:r>
          </a:p>
          <a:p>
            <a:pPr marL="0" indent="0">
              <a:buNone/>
            </a:pPr>
            <a:r>
              <a:rPr lang="pl-PL" dirty="0"/>
              <a:t>7)  </a:t>
            </a:r>
            <a:r>
              <a:rPr lang="pl-PL" sz="3400" b="1" dirty="0"/>
              <a:t>ocenie oddziaływania przedsięwzięcia na obszar Natura 2000 </a:t>
            </a:r>
            <a:r>
              <a:rPr lang="pl-PL" dirty="0"/>
              <a:t>- rozumie się przez to ocenę oddziaływania przedsięwzięcia na środowisko ograniczoną do badania oddziaływania przedsięwzięcia na obszar Natura 2000;</a:t>
            </a:r>
          </a:p>
          <a:p>
            <a:pPr marL="0" indent="0">
              <a:buNone/>
            </a:pPr>
            <a:r>
              <a:rPr lang="pl-PL" dirty="0"/>
              <a:t>10)  </a:t>
            </a:r>
            <a:r>
              <a:rPr lang="pl-PL" b="1" dirty="0"/>
              <a:t>organizacji ekologicznej </a:t>
            </a:r>
            <a:r>
              <a:rPr lang="pl-PL" dirty="0"/>
              <a:t>- rozumie się przez to organizację społeczną, której statutowym celem jest ochrona środowiska;</a:t>
            </a:r>
          </a:p>
          <a:p>
            <a:endParaRPr lang="pl-PL" dirty="0"/>
          </a:p>
          <a:p>
            <a:pPr marL="0" indent="0">
              <a:buNone/>
            </a:pPr>
            <a:endParaRPr lang="pl-PL" dirty="0"/>
          </a:p>
        </p:txBody>
      </p:sp>
    </p:spTree>
    <p:extLst>
      <p:ext uri="{BB962C8B-B14F-4D97-AF65-F5344CB8AC3E}">
        <p14:creationId xmlns:p14="http://schemas.microsoft.com/office/powerpoint/2010/main" val="3198864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778098"/>
          </a:xfrm>
        </p:spPr>
        <p:txBody>
          <a:bodyPr/>
          <a:lstStyle/>
          <a:p>
            <a:pPr algn="ctr"/>
            <a:r>
              <a:rPr lang="pl-PL" altLang="pl-PL" sz="2000" b="1" dirty="0">
                <a:solidFill>
                  <a:srgbClr val="00B050"/>
                </a:solidFill>
              </a:rPr>
              <a:t>ustawa </a:t>
            </a:r>
            <a:r>
              <a:rPr lang="pl-PL" altLang="pl-PL" sz="2000" b="1" dirty="0" err="1">
                <a:solidFill>
                  <a:srgbClr val="00B050"/>
                </a:solidFill>
              </a:rPr>
              <a:t>ooś</a:t>
            </a:r>
            <a:r>
              <a:rPr lang="pl-PL" altLang="pl-PL" sz="2000" b="1" dirty="0">
                <a:solidFill>
                  <a:srgbClr val="00B050"/>
                </a:solidFill>
              </a:rPr>
              <a:t> - d</a:t>
            </a:r>
            <a:r>
              <a:rPr lang="pl-PL" sz="2000" b="1" dirty="0">
                <a:solidFill>
                  <a:srgbClr val="00B050"/>
                </a:solidFill>
              </a:rPr>
              <a:t>ecyzja o środowiskowych uwarunkowaniach </a:t>
            </a:r>
            <a:endParaRPr lang="pl-PL" dirty="0"/>
          </a:p>
        </p:txBody>
      </p:sp>
      <p:sp>
        <p:nvSpPr>
          <p:cNvPr id="3" name="Symbol zastępczy zawartości 2"/>
          <p:cNvSpPr>
            <a:spLocks noGrp="1"/>
          </p:cNvSpPr>
          <p:nvPr>
            <p:ph idx="1"/>
          </p:nvPr>
        </p:nvSpPr>
        <p:spPr>
          <a:xfrm>
            <a:off x="1981200" y="1268761"/>
            <a:ext cx="8229600" cy="4857409"/>
          </a:xfrm>
        </p:spPr>
        <p:txBody>
          <a:bodyPr>
            <a:normAutofit lnSpcReduction="10000"/>
          </a:bodyPr>
          <a:lstStyle/>
          <a:p>
            <a:pPr marL="0" indent="0">
              <a:buNone/>
            </a:pPr>
            <a:r>
              <a:rPr lang="pl-PL" sz="1800" dirty="0"/>
              <a:t>3) </a:t>
            </a:r>
            <a:r>
              <a:rPr lang="pl-PL" sz="1800" b="1" dirty="0"/>
              <a:t>poświadczoną przez właściwy organ kopię mapy ewidencyjnej</a:t>
            </a:r>
            <a:r>
              <a:rPr lang="pl-PL" sz="1800" dirty="0"/>
              <a:t>, w postaci papierowej lub elektronicznej, obejmującej przewidywany teren, na którym będzie realizowane przedsięwzięcie, oraz przewidywany obszar, o którym mowa w ust. 3a zdanie drugie;</a:t>
            </a:r>
          </a:p>
          <a:p>
            <a:pPr marL="0" indent="0">
              <a:buNone/>
            </a:pPr>
            <a:r>
              <a:rPr lang="pl-PL" sz="1800" dirty="0"/>
              <a:t>3a) </a:t>
            </a:r>
            <a:r>
              <a:rPr lang="pl-PL" sz="1800" b="1" dirty="0"/>
              <a:t>mapę, w postaci papierowej oraz elektronicznej</a:t>
            </a:r>
            <a:r>
              <a:rPr lang="pl-PL" sz="1800" dirty="0"/>
              <a:t>, w skali zapewniającej czytelność przedstawionych danych z zaznaczonym przewidywanym terenem, na którym będzie realizowane przedsięwzięcie, oraz z zaznaczonym przewidywanym obszarem, o którym mowa w ust. 3a zdanie drugie, wraz z wyznaczoną odległością, o której mowa w ust. 3 a pkt 1; w przypadku przedsięwzięć innych niż wymienione w pkt 4 mapę sporządza się na podkładzie wykonanym na podstawie kopii mapy ewidencyjnej, o której mowa w pkt 3;</a:t>
            </a:r>
          </a:p>
          <a:p>
            <a:pPr marL="0" indent="0">
              <a:buNone/>
            </a:pPr>
            <a:r>
              <a:rPr lang="pl-PL" sz="1800" dirty="0"/>
              <a:t>4) w przypadku przedsięwzięć wymagających koncesji lub decyzji, o których mowa w art. 72 ust. 1 pkt 4-5, prowadzonych w granicach przestrzeni niestanowiącej części składowej nieruchomości gruntowej, oraz przedsięwzięć dotyczących urządzeń piętrzących I, II i III klasy budowli, inwestycji w zakresie terminalu oraz strategicznej inwestycji w sektorze naftowym, zamiast kopii mapy, o której mowa w pkt 3 - </a:t>
            </a:r>
            <a:r>
              <a:rPr lang="pl-PL" sz="1800" b="1" dirty="0"/>
              <a:t>mapę przedstawiającą dane sytuacyjne i wysokościowe</a:t>
            </a:r>
            <a:r>
              <a:rPr lang="pl-PL" sz="1800" dirty="0"/>
              <a:t>, sporządzoną w skali umożliwiającej szczegółowe przedstawienie przebiegu granic terenu, którego dotyczy wniosek, oraz obejmującą obszar, o którym mowa w ust. 3a zdanie drugie;</a:t>
            </a:r>
          </a:p>
          <a:p>
            <a:pPr marL="0" indent="0">
              <a:buNone/>
            </a:pPr>
            <a:endParaRPr lang="pl-PL" sz="1800" dirty="0"/>
          </a:p>
        </p:txBody>
      </p:sp>
    </p:spTree>
    <p:extLst>
      <p:ext uri="{BB962C8B-B14F-4D97-AF65-F5344CB8AC3E}">
        <p14:creationId xmlns:p14="http://schemas.microsoft.com/office/powerpoint/2010/main" val="2607479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778098"/>
          </a:xfrm>
        </p:spPr>
        <p:txBody>
          <a:bodyPr>
            <a:normAutofit fontScale="90000"/>
          </a:bodyPr>
          <a:lstStyle/>
          <a:p>
            <a:pPr algn="ctr"/>
            <a:r>
              <a:rPr lang="pl-PL" altLang="pl-PL" sz="2800" b="1" dirty="0">
                <a:solidFill>
                  <a:srgbClr val="00B050"/>
                </a:solidFill>
              </a:rPr>
              <a:t>ustawa </a:t>
            </a:r>
            <a:r>
              <a:rPr lang="pl-PL" altLang="pl-PL" sz="2800" b="1" dirty="0" err="1">
                <a:solidFill>
                  <a:srgbClr val="00B050"/>
                </a:solidFill>
              </a:rPr>
              <a:t>ooś</a:t>
            </a:r>
            <a:r>
              <a:rPr lang="pl-PL" altLang="pl-PL" sz="2800" b="1" dirty="0">
                <a:solidFill>
                  <a:srgbClr val="00B050"/>
                </a:solidFill>
              </a:rPr>
              <a:t> - d</a:t>
            </a:r>
            <a:r>
              <a:rPr lang="pl-PL" sz="2800" b="1" dirty="0">
                <a:solidFill>
                  <a:srgbClr val="00B050"/>
                </a:solidFill>
              </a:rPr>
              <a:t>ecyzja o środowiskowych uwarunkowaniach </a:t>
            </a:r>
            <a:endParaRPr lang="pl-PL" dirty="0"/>
          </a:p>
        </p:txBody>
      </p:sp>
      <p:sp>
        <p:nvSpPr>
          <p:cNvPr id="3" name="Symbol zastępczy zawartości 2"/>
          <p:cNvSpPr>
            <a:spLocks noGrp="1"/>
          </p:cNvSpPr>
          <p:nvPr>
            <p:ph idx="1"/>
          </p:nvPr>
        </p:nvSpPr>
        <p:spPr>
          <a:xfrm>
            <a:off x="2199736" y="1124745"/>
            <a:ext cx="8011064" cy="4327149"/>
          </a:xfrm>
        </p:spPr>
        <p:txBody>
          <a:bodyPr>
            <a:normAutofit fontScale="62500" lnSpcReduction="20000"/>
          </a:bodyPr>
          <a:lstStyle/>
          <a:p>
            <a:pPr marL="0" indent="0">
              <a:buNone/>
            </a:pPr>
            <a:r>
              <a:rPr lang="pl-PL" sz="3400" dirty="0"/>
              <a:t>5) dla przedsięwzięć, dla których organem prowadzącym postępowanie jest regionalny dyrektor ochrony środowiska - </a:t>
            </a:r>
            <a:r>
              <a:rPr lang="pl-PL" sz="3400" b="1" dirty="0"/>
              <a:t>wypis i </a:t>
            </a:r>
            <a:r>
              <a:rPr lang="pl-PL" sz="3400" b="1" dirty="0" err="1"/>
              <a:t>wyrys</a:t>
            </a:r>
            <a:r>
              <a:rPr lang="pl-PL" sz="3400" b="1" dirty="0"/>
              <a:t> z miejscowego planu zagospodarowania przestrzennego</a:t>
            </a:r>
            <a:r>
              <a:rPr lang="pl-PL" sz="3400" dirty="0"/>
              <a:t>, jeżeli plan ten został uchwalony, albo informację o jego braku</a:t>
            </a:r>
            <a:r>
              <a:rPr lang="pl-PL" dirty="0"/>
              <a:t>; </a:t>
            </a:r>
          </a:p>
          <a:p>
            <a:pPr marL="0" indent="0">
              <a:buNone/>
            </a:pPr>
            <a:endParaRPr lang="pl-PL" i="1" u="sng" dirty="0"/>
          </a:p>
          <a:p>
            <a:pPr marL="0" indent="0">
              <a:buNone/>
            </a:pPr>
            <a:r>
              <a:rPr lang="pl-PL" i="1" u="sng" dirty="0"/>
              <a:t>nie dotyczy </a:t>
            </a:r>
            <a:r>
              <a:rPr lang="pl-PL" i="1" dirty="0"/>
              <a:t>to wniosku o wydanie decyzji o środowiskowych uwarunkowaniach dla </a:t>
            </a:r>
            <a:r>
              <a:rPr lang="pl-PL" i="1" u="sng" dirty="0"/>
              <a:t>drogi publicznej, dla linii kolejowej</a:t>
            </a:r>
            <a:r>
              <a:rPr lang="pl-PL" i="1" dirty="0"/>
              <a:t>, </a:t>
            </a:r>
            <a:r>
              <a:rPr lang="pl-PL" dirty="0"/>
              <a:t>dla </a:t>
            </a:r>
            <a:r>
              <a:rPr lang="pl-PL" i="1" u="sng" dirty="0"/>
              <a:t>publicznych urządzeń służących do zaopatrzenia ludności w wodę, dla publicznych urządzeń służących do przesyłania i odprowadzania ścieków,</a:t>
            </a:r>
            <a:r>
              <a:rPr lang="pl-PL" u="sng" dirty="0"/>
              <a:t> </a:t>
            </a:r>
            <a:r>
              <a:rPr lang="pl-PL" i="1" dirty="0"/>
              <a:t>dla przedsięwzięć Euro 2012, dla przedsięwzięć wymagających koncesji na poszukiwanie i rozpoznawanie złóż kopalin, dla inwestycji w </a:t>
            </a:r>
            <a:r>
              <a:rPr lang="pl-PL" i="1" u="sng" dirty="0"/>
              <a:t>zakresie terminalu</a:t>
            </a:r>
            <a:r>
              <a:rPr lang="pl-PL" i="1" dirty="0"/>
              <a:t>, dla inwestycji związanych z regionalnymi sieciami szerokopasmowymi, inwestycji   realizowanych na podstawie ustawy z dnia 8 lipca 2010 r. o szczególnych zasadach przygotowania do realizacji inwestycji w zakresie </a:t>
            </a:r>
            <a:r>
              <a:rPr lang="pl-PL" i="1" u="sng" dirty="0"/>
              <a:t>budowli przeciwpowodziowych</a:t>
            </a:r>
            <a:r>
              <a:rPr lang="pl-PL" i="1" dirty="0"/>
              <a:t>, dla inwestycji towarzyszącej, o której mowa w ustawie z dnia 29 czerwca 2011 r. o przygotowaniu i realizacji inwestycji w zakresie obiektów energetyki jądrowej oraz inwestycji towarzyszących, oraz dla </a:t>
            </a:r>
            <a:r>
              <a:rPr lang="pl-PL" i="1" u="sng" dirty="0"/>
              <a:t>strategicznej inwestycji w zakresie sieci przesyłowej </a:t>
            </a:r>
            <a:r>
              <a:rPr lang="pl-PL" i="1" dirty="0"/>
              <a:t>lub inwestycji towarzyszącej realizowanej na podstawie ustawy z dnia 24 lipca 2015 r. o przygotowaniu i realizacji strategicznych inwestycji w zakresie sieci przesyłowych;…</a:t>
            </a:r>
          </a:p>
          <a:p>
            <a:pPr marL="0" indent="0">
              <a:buNone/>
            </a:pPr>
            <a:endParaRPr lang="pl-PL" dirty="0"/>
          </a:p>
          <a:p>
            <a:pPr marL="0" indent="0">
              <a:buNone/>
            </a:pPr>
            <a:endParaRPr lang="pl-PL" dirty="0"/>
          </a:p>
        </p:txBody>
      </p:sp>
    </p:spTree>
    <p:extLst>
      <p:ext uri="{BB962C8B-B14F-4D97-AF65-F5344CB8AC3E}">
        <p14:creationId xmlns:p14="http://schemas.microsoft.com/office/powerpoint/2010/main" val="2327236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778098"/>
          </a:xfrm>
        </p:spPr>
        <p:txBody>
          <a:bodyPr>
            <a:normAutofit fontScale="90000"/>
          </a:bodyPr>
          <a:lstStyle/>
          <a:p>
            <a:r>
              <a:rPr lang="pl-PL" altLang="pl-PL" sz="2800" b="1" dirty="0">
                <a:solidFill>
                  <a:srgbClr val="00B050"/>
                </a:solidFill>
              </a:rPr>
              <a:t>ustawa </a:t>
            </a:r>
            <a:r>
              <a:rPr lang="pl-PL" altLang="pl-PL" sz="2800" b="1" dirty="0" err="1">
                <a:solidFill>
                  <a:srgbClr val="00B050"/>
                </a:solidFill>
              </a:rPr>
              <a:t>ooś</a:t>
            </a:r>
            <a:r>
              <a:rPr lang="pl-PL" altLang="pl-PL" sz="2800" b="1" dirty="0">
                <a:solidFill>
                  <a:srgbClr val="00B050"/>
                </a:solidFill>
              </a:rPr>
              <a:t> - d</a:t>
            </a:r>
            <a:r>
              <a:rPr lang="pl-PL" sz="2800" b="1" dirty="0">
                <a:solidFill>
                  <a:srgbClr val="00B050"/>
                </a:solidFill>
              </a:rPr>
              <a:t>ecyzja o środowiskowych uwarunkowaniach </a:t>
            </a:r>
            <a:endParaRPr lang="pl-PL" dirty="0"/>
          </a:p>
        </p:txBody>
      </p:sp>
      <p:sp>
        <p:nvSpPr>
          <p:cNvPr id="3" name="Symbol zastępczy zawartości 2"/>
          <p:cNvSpPr>
            <a:spLocks noGrp="1"/>
          </p:cNvSpPr>
          <p:nvPr>
            <p:ph idx="1"/>
          </p:nvPr>
        </p:nvSpPr>
        <p:spPr>
          <a:xfrm>
            <a:off x="2260122" y="1052737"/>
            <a:ext cx="7950678" cy="4218003"/>
          </a:xfrm>
        </p:spPr>
        <p:txBody>
          <a:bodyPr>
            <a:normAutofit fontScale="77500" lnSpcReduction="20000"/>
          </a:bodyPr>
          <a:lstStyle/>
          <a:p>
            <a:pPr marL="0" indent="0">
              <a:buNone/>
            </a:pPr>
            <a:r>
              <a:rPr lang="pl-PL" dirty="0"/>
              <a:t>6) </a:t>
            </a:r>
            <a:r>
              <a:rPr lang="pl-PL" b="1" dirty="0"/>
              <a:t>wypis z rejestru gruntów </a:t>
            </a:r>
            <a:r>
              <a:rPr lang="pl-PL" dirty="0"/>
              <a:t>lub inny dokument, w postaci papierowej lub elektronicznej, wydane przez organ prowadzący ewidencję gruntów i budynków, pozwalający na ustalenie stron postępowania, zawierający co najmniej numer działki ewidencyjnej oraz, o ile zostały ujawnione: numer jej księgi wieczystej, imię i nazwisko albo nazwę oraz adres podmiotu ewidencyjnego, obejmujący przewidywany teren, na którym będzie realizowane przedsięwzięcie, oraz obejmujący obszar, o którym mowa w ust. 3a zdanie drugie, z zastrzeżeniem </a:t>
            </a:r>
            <a:r>
              <a:rPr lang="pl-PL" u="sng" dirty="0"/>
              <a:t>ust. 1a.</a:t>
            </a:r>
          </a:p>
          <a:p>
            <a:pPr marL="0" indent="0">
              <a:buNone/>
            </a:pPr>
            <a:r>
              <a:rPr lang="pl-PL" dirty="0"/>
              <a:t>7)  w przypadku przedsięwzięć wymagających decyzji, o której mowa w art. 72 ust. 1 pkt 10, </a:t>
            </a:r>
            <a:r>
              <a:rPr lang="pl-PL" b="1" dirty="0"/>
              <a:t>wykaz działek przewidzianych do prowadzenia prac przygotowawczych polegających na wycince drzew i krzewów, o ile prace takie przewidziane są do realizacji;</a:t>
            </a:r>
          </a:p>
          <a:p>
            <a:pPr marL="0" indent="0">
              <a:buNone/>
            </a:pPr>
            <a:r>
              <a:rPr lang="pl-PL" dirty="0"/>
              <a:t>8) analizę kosztów i korzyści, o której mowa w art. 10a ust. 1 ustawy z dnia 10 kwietnia 1997 r. - Prawo energetyczne (Dz. U. z 2012 r. poz. 1059, z </a:t>
            </a:r>
            <a:r>
              <a:rPr lang="pl-PL" dirty="0" err="1"/>
              <a:t>późn</a:t>
            </a:r>
            <a:r>
              <a:rPr lang="pl-PL" dirty="0"/>
              <a:t>. zm.).</a:t>
            </a:r>
          </a:p>
          <a:p>
            <a:pPr marL="0" indent="0">
              <a:buNone/>
            </a:pPr>
            <a:endParaRPr lang="pl-PL" dirty="0"/>
          </a:p>
          <a:p>
            <a:pPr marL="0" indent="0">
              <a:buNone/>
            </a:pPr>
            <a:endParaRPr lang="pl-PL" dirty="0"/>
          </a:p>
        </p:txBody>
      </p:sp>
    </p:spTree>
    <p:extLst>
      <p:ext uri="{BB962C8B-B14F-4D97-AF65-F5344CB8AC3E}">
        <p14:creationId xmlns:p14="http://schemas.microsoft.com/office/powerpoint/2010/main" val="3470318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91544" y="188640"/>
            <a:ext cx="8229600" cy="706090"/>
          </a:xfrm>
        </p:spPr>
        <p:txBody>
          <a:bodyPr>
            <a:normAutofit/>
          </a:bodyPr>
          <a:lstStyle/>
          <a:p>
            <a:pPr algn="ctr"/>
            <a:r>
              <a:rPr lang="pl-PL" altLang="pl-PL" sz="2000" b="1" dirty="0">
                <a:solidFill>
                  <a:srgbClr val="00B050"/>
                </a:solidFill>
              </a:rPr>
              <a:t>ustawa </a:t>
            </a:r>
            <a:r>
              <a:rPr lang="pl-PL" altLang="pl-PL" sz="2000" b="1" dirty="0" err="1">
                <a:solidFill>
                  <a:srgbClr val="00B050"/>
                </a:solidFill>
              </a:rPr>
              <a:t>ooś</a:t>
            </a:r>
            <a:r>
              <a:rPr lang="pl-PL" altLang="pl-PL" sz="2000" b="1" dirty="0">
                <a:solidFill>
                  <a:srgbClr val="00B050"/>
                </a:solidFill>
              </a:rPr>
              <a:t> - d</a:t>
            </a:r>
            <a:r>
              <a:rPr lang="pl-PL" sz="2000" b="1" dirty="0">
                <a:solidFill>
                  <a:srgbClr val="00B050"/>
                </a:solidFill>
              </a:rPr>
              <a:t>ecyzja o środowiskowych uwarunkowaniach </a:t>
            </a:r>
            <a:endParaRPr lang="pl-PL" sz="3600" dirty="0"/>
          </a:p>
        </p:txBody>
      </p:sp>
      <p:sp>
        <p:nvSpPr>
          <p:cNvPr id="3" name="Symbol zastępczy zawartości 2"/>
          <p:cNvSpPr>
            <a:spLocks noGrp="1"/>
          </p:cNvSpPr>
          <p:nvPr>
            <p:ph idx="1"/>
          </p:nvPr>
        </p:nvSpPr>
        <p:spPr>
          <a:xfrm>
            <a:off x="1991544" y="908721"/>
            <a:ext cx="8136904" cy="5217450"/>
          </a:xfrm>
        </p:spPr>
        <p:txBody>
          <a:bodyPr>
            <a:normAutofit fontScale="55000" lnSpcReduction="20000"/>
          </a:bodyPr>
          <a:lstStyle/>
          <a:p>
            <a:pPr marL="0" indent="0">
              <a:buNone/>
            </a:pPr>
            <a:r>
              <a:rPr lang="pl-PL" sz="2200" b="1" dirty="0">
                <a:ea typeface="Times New Roman"/>
                <a:cs typeface="Verdana"/>
              </a:rPr>
              <a:t>Art. 74 </a:t>
            </a:r>
            <a:r>
              <a:rPr lang="pl-PL" sz="2200" b="1" dirty="0">
                <a:solidFill>
                  <a:srgbClr val="000000"/>
                </a:solidFill>
                <a:ea typeface="Open Sans"/>
                <a:cs typeface="Open Sans"/>
              </a:rPr>
              <a:t> </a:t>
            </a:r>
            <a:endParaRPr lang="pl-PL" sz="2200" dirty="0">
              <a:ea typeface="Open Sans"/>
              <a:cs typeface="Open Sans"/>
            </a:endParaRPr>
          </a:p>
          <a:p>
            <a:pPr marL="0" indent="0">
              <a:lnSpc>
                <a:spcPct val="115000"/>
              </a:lnSpc>
              <a:spcBef>
                <a:spcPts val="130"/>
              </a:spcBef>
              <a:buNone/>
            </a:pPr>
            <a:r>
              <a:rPr lang="pl-PL" sz="2900" b="1" dirty="0">
                <a:ea typeface="Arial"/>
              </a:rPr>
              <a:t>1a.</a:t>
            </a:r>
            <a:r>
              <a:rPr lang="pl-PL" sz="2900" dirty="0">
                <a:ea typeface="Arial"/>
              </a:rPr>
              <a:t> </a:t>
            </a:r>
            <a:r>
              <a:rPr lang="pl-PL" sz="2900" b="1" dirty="0">
                <a:ea typeface="Arial"/>
              </a:rPr>
              <a:t>Jeżeli liczba stron postępowania w sprawie wydania decyzji o środowiskowych uwarunkowaniach przekracza 10</a:t>
            </a:r>
            <a:r>
              <a:rPr lang="pl-PL" sz="2900" dirty="0">
                <a:ea typeface="Arial"/>
              </a:rPr>
              <a:t>, </a:t>
            </a:r>
            <a:r>
              <a:rPr lang="pl-PL" sz="2900" u="sng" dirty="0">
                <a:ea typeface="Arial"/>
              </a:rPr>
              <a:t>nie wymaga się dołączenia dokumentu, o którym mowa w ust. 1 pkt 6</a:t>
            </a:r>
            <a:r>
              <a:rPr lang="pl-PL" sz="2900" dirty="0">
                <a:ea typeface="Arial"/>
              </a:rPr>
              <a:t>. W razie wątpliwości organ może wezwać inwestora do dołączenia dokumentu, o którym mowa w ust. 1 pkt 6, w zakresie niezbędnym do wykazania, że liczba stron postępowania przekracza 10.</a:t>
            </a:r>
          </a:p>
          <a:p>
            <a:pPr marL="0" indent="0">
              <a:lnSpc>
                <a:spcPct val="115000"/>
              </a:lnSpc>
              <a:spcBef>
                <a:spcPts val="130"/>
              </a:spcBef>
              <a:buNone/>
            </a:pPr>
            <a:r>
              <a:rPr lang="pl-PL" sz="2900" dirty="0"/>
              <a:t>3.  Jeżeli liczba stron postępowania w sprawie wydania decyzji o środowiskowych uwarunkowaniach lub innego postępowania dotyczącego tej decyzji </a:t>
            </a:r>
            <a:r>
              <a:rPr lang="pl-PL" sz="2900" b="1" u="sng" dirty="0"/>
              <a:t>przekracza 10, stosuje się art. 49 Kodeksu postępowania administracyjnego.</a:t>
            </a:r>
          </a:p>
          <a:p>
            <a:pPr marL="0" indent="0">
              <a:buNone/>
            </a:pPr>
            <a:endParaRPr lang="pl-PL" dirty="0"/>
          </a:p>
          <a:p>
            <a:pPr marL="0" indent="0">
              <a:buNone/>
            </a:pPr>
            <a:r>
              <a:rPr lang="pl-PL" sz="2900" dirty="0"/>
              <a:t>3a.  </a:t>
            </a:r>
            <a:r>
              <a:rPr lang="pl-PL" sz="2900" b="1" dirty="0"/>
              <a:t>Stroną postępowania </a:t>
            </a:r>
            <a:r>
              <a:rPr lang="pl-PL" sz="2900" dirty="0"/>
              <a:t>w sprawie wydania decyzji o środowiskowych uwarunkowaniach jest wnioskodawca oraz podmiot, któremu przysługuje prawo rzeczowe do nieruchomości znajdującej się w obszarze, na który będzie oddziaływać przedsięwzięcie w wariancie zaproponowanym przez wnioskodawcę, z zastrzeżeniem art. 81 ust. 1. </a:t>
            </a:r>
            <a:r>
              <a:rPr lang="pl-PL" dirty="0"/>
              <a:t>Przez obszar ten rozumie się:</a:t>
            </a:r>
          </a:p>
          <a:p>
            <a:pPr marL="0" indent="0">
              <a:buNone/>
            </a:pPr>
            <a:r>
              <a:rPr lang="pl-PL" dirty="0"/>
              <a:t>1) przewidywany teren, na którym będzie realizowane przedsięwzięcie, oraz obszar znajdujący się w </a:t>
            </a:r>
            <a:r>
              <a:rPr lang="pl-PL" b="1" dirty="0"/>
              <a:t>odległości 100 m </a:t>
            </a:r>
            <a:r>
              <a:rPr lang="pl-PL" dirty="0"/>
              <a:t>od granic tego terenu;</a:t>
            </a:r>
          </a:p>
          <a:p>
            <a:pPr marL="0" indent="0">
              <a:buNone/>
            </a:pPr>
            <a:r>
              <a:rPr lang="pl-PL" dirty="0"/>
              <a:t>2) działki, na których w wyniku realizacji, eksploatacji lub użytkowania przedsięwzięcia zostałyby przekroczone standardy jakości środowiska, lub</a:t>
            </a:r>
          </a:p>
          <a:p>
            <a:pPr marL="0" indent="0">
              <a:buNone/>
            </a:pPr>
            <a:r>
              <a:rPr lang="pl-PL" dirty="0"/>
              <a:t>3) działki znajdujące się w zasięgu znaczącego oddziaływania przedsięwzięcia, które może wprowadzić ograniczenia w zagospodarowaniu nieruchomości, zgodnie z jej aktualnym przeznaczeniem.</a:t>
            </a:r>
          </a:p>
          <a:p>
            <a:pPr marL="0" indent="0">
              <a:buNone/>
            </a:pPr>
            <a:endParaRPr lang="pl-PL" sz="2600" dirty="0"/>
          </a:p>
          <a:p>
            <a:pPr marL="0" indent="0">
              <a:buNone/>
            </a:pPr>
            <a:endParaRPr lang="pl-PL" dirty="0"/>
          </a:p>
        </p:txBody>
      </p:sp>
    </p:spTree>
    <p:extLst>
      <p:ext uri="{BB962C8B-B14F-4D97-AF65-F5344CB8AC3E}">
        <p14:creationId xmlns:p14="http://schemas.microsoft.com/office/powerpoint/2010/main" val="335081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562074"/>
          </a:xfrm>
        </p:spPr>
        <p:txBody>
          <a:bodyPr>
            <a:normAutofit/>
          </a:bodyPr>
          <a:lstStyle/>
          <a:p>
            <a:pPr algn="ctr"/>
            <a:r>
              <a:rPr lang="pl-PL" altLang="pl-PL" sz="2400" b="1" dirty="0">
                <a:solidFill>
                  <a:srgbClr val="00B050"/>
                </a:solidFill>
              </a:rPr>
              <a:t>ustawa </a:t>
            </a:r>
            <a:r>
              <a:rPr lang="pl-PL" altLang="pl-PL" sz="2400" b="1" dirty="0" err="1">
                <a:solidFill>
                  <a:srgbClr val="00B050"/>
                </a:solidFill>
              </a:rPr>
              <a:t>ooś</a:t>
            </a:r>
            <a:r>
              <a:rPr lang="pl-PL" altLang="pl-PL" sz="2400" b="1" dirty="0">
                <a:solidFill>
                  <a:srgbClr val="00B050"/>
                </a:solidFill>
              </a:rPr>
              <a:t> - </a:t>
            </a:r>
            <a:r>
              <a:rPr lang="pl-PL" sz="2400" b="1" dirty="0">
                <a:solidFill>
                  <a:srgbClr val="00B050"/>
                </a:solidFill>
              </a:rPr>
              <a:t>Karta informacyjna przedsięwzięcia</a:t>
            </a:r>
            <a:endParaRPr lang="pl-PL" sz="2400" dirty="0">
              <a:solidFill>
                <a:srgbClr val="00B050"/>
              </a:solidFill>
            </a:endParaRPr>
          </a:p>
        </p:txBody>
      </p:sp>
      <p:sp>
        <p:nvSpPr>
          <p:cNvPr id="3" name="Symbol zastępczy zawartości 2"/>
          <p:cNvSpPr>
            <a:spLocks noGrp="1"/>
          </p:cNvSpPr>
          <p:nvPr>
            <p:ph idx="1"/>
          </p:nvPr>
        </p:nvSpPr>
        <p:spPr>
          <a:xfrm>
            <a:off x="1981200" y="836712"/>
            <a:ext cx="8229600" cy="4917107"/>
          </a:xfrm>
        </p:spPr>
        <p:txBody>
          <a:bodyPr>
            <a:normAutofit fontScale="25000" lnSpcReduction="20000"/>
          </a:bodyPr>
          <a:lstStyle/>
          <a:p>
            <a:pPr marL="0" indent="0">
              <a:buNone/>
            </a:pPr>
            <a:r>
              <a:rPr lang="pl-PL" sz="8000" b="1" dirty="0"/>
              <a:t>   Art. 62a. </a:t>
            </a:r>
            <a:r>
              <a:rPr lang="pl-PL" sz="7200" b="1" dirty="0"/>
              <a:t>1. Karta informacyjna przedsięwzięcia powinna zawierać podstawowe informacje o planowanym przedsięwzięciu, </a:t>
            </a:r>
            <a:r>
              <a:rPr lang="pl-PL" sz="7200" b="1" u="sng" dirty="0"/>
              <a:t>umożliwiające analizę kryteriów, o których mowa w art. 63 ust. 1</a:t>
            </a:r>
            <a:r>
              <a:rPr lang="pl-PL" sz="7200" b="1" dirty="0"/>
              <a:t>, lub określenie zakresu raportu o oddziaływaniu przedsięwzięcia na środowisko zgodnie z art. 69, </a:t>
            </a:r>
            <a:r>
              <a:rPr lang="pl-PL" sz="7200" b="1" u="sng" dirty="0"/>
              <a:t>w szczególności dane o:</a:t>
            </a:r>
          </a:p>
          <a:p>
            <a:pPr marL="0" indent="0">
              <a:buNone/>
            </a:pPr>
            <a:r>
              <a:rPr lang="pl-PL" sz="7200" dirty="0"/>
              <a:t>1) rodzaju, cechach, skali i usytuowaniu przedsięwzięcia,</a:t>
            </a:r>
          </a:p>
          <a:p>
            <a:pPr marL="0" indent="0">
              <a:buNone/>
            </a:pPr>
            <a:r>
              <a:rPr lang="pl-PL" sz="7200" dirty="0"/>
              <a:t>2) powierzchni zajmowanej nieruchomości, a także obiektu budowlanego oraz dotychczasowym sposobie ich wykorzystywania i pokryciu nieruchomości szatą roślinną,</a:t>
            </a:r>
          </a:p>
          <a:p>
            <a:pPr marL="0" indent="0">
              <a:buNone/>
            </a:pPr>
            <a:r>
              <a:rPr lang="pl-PL" sz="7200" dirty="0"/>
              <a:t>3) rodzaju technologii,</a:t>
            </a:r>
          </a:p>
          <a:p>
            <a:pPr marL="0" indent="0">
              <a:buNone/>
            </a:pPr>
            <a:r>
              <a:rPr lang="pl-PL" sz="7200" dirty="0"/>
              <a:t>4) ewentualnych wariantach przedsięwzięcia, przy czym w przypadku drogi w transeuropejskiej sieci drogowej każdy z analizowanych wariantów drogi musi być dopuszczalny pod względem bezpieczeństwa ruchu drogowego,</a:t>
            </a:r>
          </a:p>
          <a:p>
            <a:pPr marL="0" indent="0">
              <a:buNone/>
            </a:pPr>
            <a:r>
              <a:rPr lang="pl-PL" sz="7200" b="1" dirty="0">
                <a:solidFill>
                  <a:srgbClr val="00B0F0"/>
                </a:solidFill>
              </a:rPr>
              <a:t>5) przewidywanej ilości wykorzystywanej wody, surowców, materiałów, paliw oraz energii,</a:t>
            </a:r>
          </a:p>
          <a:p>
            <a:pPr marL="0" indent="0">
              <a:buNone/>
            </a:pPr>
            <a:r>
              <a:rPr lang="pl-PL" sz="7200" b="1" dirty="0">
                <a:solidFill>
                  <a:srgbClr val="00B0F0"/>
                </a:solidFill>
              </a:rPr>
              <a:t>6) rozwiązaniach chroniących środowisko,</a:t>
            </a:r>
          </a:p>
          <a:p>
            <a:pPr marL="0" indent="0">
              <a:buNone/>
            </a:pPr>
            <a:r>
              <a:rPr lang="pl-PL" sz="7200" b="1" dirty="0">
                <a:solidFill>
                  <a:srgbClr val="00B0F0"/>
                </a:solidFill>
              </a:rPr>
              <a:t>7) rodzajach i przewidywanej ilości wprowadzanych do środowiska substancji lub energii przy zastosowaniu rozwiązań chroniących środowisko,</a:t>
            </a:r>
          </a:p>
          <a:p>
            <a:pPr marL="0" indent="0">
              <a:buNone/>
            </a:pPr>
            <a:r>
              <a:rPr lang="pl-PL" sz="7200" dirty="0"/>
              <a:t>8) możliwym transgranicznym oddziaływaniu na środowisko,</a:t>
            </a:r>
          </a:p>
          <a:p>
            <a:pPr marL="0" indent="0">
              <a:buNone/>
            </a:pPr>
            <a:r>
              <a:rPr lang="pl-PL" sz="7200" dirty="0"/>
              <a:t>9) obszarach podlegających ochronie na podstawie ustawy z dnia 16 kwietnia 2004 r. o ochronie przyrody oraz korytarzach ekologicznych, znajdujących się w zasięgu znaczącego oddziaływania przedsięwzięcia,</a:t>
            </a:r>
          </a:p>
          <a:p>
            <a:pPr marL="0" indent="0">
              <a:buNone/>
            </a:pPr>
            <a:endParaRPr lang="pl-PL" sz="7200" dirty="0"/>
          </a:p>
          <a:p>
            <a:pPr marL="0" indent="0">
              <a:buNone/>
            </a:pPr>
            <a:endParaRPr lang="pl-PL" dirty="0"/>
          </a:p>
        </p:txBody>
      </p:sp>
    </p:spTree>
    <p:extLst>
      <p:ext uri="{BB962C8B-B14F-4D97-AF65-F5344CB8AC3E}">
        <p14:creationId xmlns:p14="http://schemas.microsoft.com/office/powerpoint/2010/main" val="121071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634082"/>
          </a:xfrm>
        </p:spPr>
        <p:txBody>
          <a:bodyPr>
            <a:normAutofit/>
          </a:bodyPr>
          <a:lstStyle/>
          <a:p>
            <a:r>
              <a:rPr lang="pl-PL" altLang="pl-PL" sz="2400" b="1" dirty="0">
                <a:solidFill>
                  <a:srgbClr val="00B050"/>
                </a:solidFill>
              </a:rPr>
              <a:t>ustawa </a:t>
            </a:r>
            <a:r>
              <a:rPr lang="pl-PL" altLang="pl-PL" sz="2400" b="1" dirty="0" err="1">
                <a:solidFill>
                  <a:srgbClr val="00B050"/>
                </a:solidFill>
              </a:rPr>
              <a:t>ooś</a:t>
            </a:r>
            <a:r>
              <a:rPr lang="pl-PL" altLang="pl-PL" sz="2400" b="1" dirty="0">
                <a:solidFill>
                  <a:srgbClr val="00B050"/>
                </a:solidFill>
              </a:rPr>
              <a:t> - </a:t>
            </a:r>
            <a:r>
              <a:rPr lang="pl-PL" sz="2400" b="1" dirty="0">
                <a:solidFill>
                  <a:srgbClr val="00B050"/>
                </a:solidFill>
              </a:rPr>
              <a:t>Karta informacyjna przedsięwzięcia</a:t>
            </a:r>
            <a:endParaRPr lang="pl-PL" sz="3200" dirty="0"/>
          </a:p>
        </p:txBody>
      </p:sp>
      <p:sp>
        <p:nvSpPr>
          <p:cNvPr id="3" name="Symbol zastępczy zawartości 2"/>
          <p:cNvSpPr>
            <a:spLocks noGrp="1"/>
          </p:cNvSpPr>
          <p:nvPr>
            <p:ph idx="1"/>
          </p:nvPr>
        </p:nvSpPr>
        <p:spPr>
          <a:xfrm>
            <a:off x="1981200" y="908726"/>
            <a:ext cx="8229600" cy="5217449"/>
          </a:xfrm>
        </p:spPr>
        <p:txBody>
          <a:bodyPr>
            <a:normAutofit fontScale="55000" lnSpcReduction="20000"/>
          </a:bodyPr>
          <a:lstStyle/>
          <a:p>
            <a:pPr marL="0" indent="0">
              <a:buNone/>
            </a:pPr>
            <a:endParaRPr lang="pl-PL" sz="3300" dirty="0"/>
          </a:p>
          <a:p>
            <a:pPr marL="0" indent="0">
              <a:buNone/>
            </a:pPr>
            <a:r>
              <a:rPr lang="pl-PL" sz="3300" dirty="0"/>
              <a:t>10) wpływie planowanej drogi na bezpieczeństwo ruchu drogowego w przypadku drogi w transeuropejskiej sieci drogowej</a:t>
            </a:r>
            <a:r>
              <a:rPr lang="pl-PL" sz="3300" u="sng" dirty="0"/>
              <a:t>,</a:t>
            </a:r>
            <a:endParaRPr lang="pl-PL" sz="3300" dirty="0"/>
          </a:p>
          <a:p>
            <a:pPr marL="0" indent="0">
              <a:buNone/>
            </a:pPr>
            <a:r>
              <a:rPr lang="pl-PL" sz="3300" dirty="0"/>
              <a:t>11) przedsięwzięciach realizowanych i zrealizowanych, znajdujących się na terenie, na którym planuje się realizację przedsięwzięcia, oraz w obszarze oddziaływania przedsięwzięcia lub których oddziaływania mieszczą się w obszarze oddziaływania planowanego przedsięwzięcia - w zakresie, w jakim ich oddziaływania mogą prowadzić do skumulowania oddziaływań z planowanym przedsięwzięciem,</a:t>
            </a:r>
          </a:p>
          <a:p>
            <a:pPr marL="0" indent="0">
              <a:buNone/>
            </a:pPr>
            <a:r>
              <a:rPr lang="pl-PL" sz="3300" dirty="0"/>
              <a:t>12) ryzyku wystąpienia poważnej awarii lub katastrofy naturalnej i budowlanej,</a:t>
            </a:r>
          </a:p>
          <a:p>
            <a:pPr marL="0" indent="0">
              <a:buNone/>
            </a:pPr>
            <a:r>
              <a:rPr lang="pl-PL" sz="3300" dirty="0"/>
              <a:t>13) przewidywanych ilościach i rodzajach wytwarzanych odpadów oraz ich wpływie na środowisko,</a:t>
            </a:r>
          </a:p>
          <a:p>
            <a:pPr marL="0" indent="0">
              <a:buNone/>
            </a:pPr>
            <a:r>
              <a:rPr lang="pl-PL" sz="3300" dirty="0"/>
              <a:t>14) pracach rozbiórkowych dotyczących przedsięwzięć mogących znacząco oddziaływać na środowisko</a:t>
            </a:r>
          </a:p>
          <a:p>
            <a:pPr marL="0" indent="0">
              <a:buNone/>
            </a:pPr>
            <a:r>
              <a:rPr lang="pl-PL" sz="3300" dirty="0"/>
              <a:t>- z uwzględnieniem dostępnych wyników innych ocen wpływu na środowisko, przeprowadzonych na podstawie odrębnych przepisów.</a:t>
            </a:r>
          </a:p>
          <a:p>
            <a:pPr marL="0" indent="0">
              <a:buNone/>
            </a:pPr>
            <a:r>
              <a:rPr lang="pl-PL" sz="3400" b="1" dirty="0"/>
              <a:t>2. Kartę informacyjną przedsięwzięcia podpisuje autor, a w przypadku gdy jej wykonawcą jest zespół autorów - kierujący tym zespołem, wraz z podaniem imienia i nazwiska oraz daty sporządzenia karty informacyjnej przedsięwzięcia </a:t>
            </a:r>
            <a:r>
              <a:rPr lang="pl-PL" sz="3400" b="1" i="1" dirty="0"/>
              <a:t>(ale nie ma wymogów co do jego kwalifikacji)</a:t>
            </a:r>
          </a:p>
          <a:p>
            <a:pPr marL="0" indent="0">
              <a:buNone/>
            </a:pPr>
            <a:endParaRPr lang="pl-PL" b="1" dirty="0"/>
          </a:p>
        </p:txBody>
      </p:sp>
    </p:spTree>
    <p:extLst>
      <p:ext uri="{BB962C8B-B14F-4D97-AF65-F5344CB8AC3E}">
        <p14:creationId xmlns:p14="http://schemas.microsoft.com/office/powerpoint/2010/main" val="4276574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09900" y="274770"/>
            <a:ext cx="6172200" cy="549955"/>
          </a:xfrm>
        </p:spPr>
        <p:txBody>
          <a:bodyPr>
            <a:noAutofit/>
          </a:bodyPr>
          <a:lstStyle/>
          <a:p>
            <a:r>
              <a:rPr lang="pl-PL" altLang="pl-PL" sz="2000" b="1" dirty="0">
                <a:solidFill>
                  <a:srgbClr val="00B050"/>
                </a:solidFill>
              </a:rPr>
              <a:t>ustawa </a:t>
            </a:r>
            <a:r>
              <a:rPr lang="pl-PL" altLang="pl-PL" sz="2000" b="1" dirty="0" err="1">
                <a:solidFill>
                  <a:srgbClr val="00B050"/>
                </a:solidFill>
              </a:rPr>
              <a:t>ooś</a:t>
            </a:r>
            <a:r>
              <a:rPr lang="pl-PL" altLang="pl-PL" sz="2000" b="1" dirty="0">
                <a:solidFill>
                  <a:srgbClr val="00B050"/>
                </a:solidFill>
              </a:rPr>
              <a:t>  - s</a:t>
            </a:r>
            <a:r>
              <a:rPr lang="pl-PL" sz="2000" b="1" dirty="0">
                <a:solidFill>
                  <a:srgbClr val="00B050"/>
                </a:solidFill>
              </a:rPr>
              <a:t>twierdzenie obowiązku przeprowadzenia oceny oddziaływania przedsięwzięcia na środowisko</a:t>
            </a:r>
            <a:endParaRPr lang="pl-PL" sz="3600" dirty="0">
              <a:solidFill>
                <a:srgbClr val="00B050"/>
              </a:solidFill>
            </a:endParaRPr>
          </a:p>
        </p:txBody>
      </p:sp>
      <p:sp>
        <p:nvSpPr>
          <p:cNvPr id="3" name="Symbol zastępczy zawartości 2"/>
          <p:cNvSpPr>
            <a:spLocks noGrp="1"/>
          </p:cNvSpPr>
          <p:nvPr>
            <p:ph idx="1"/>
          </p:nvPr>
        </p:nvSpPr>
        <p:spPr>
          <a:xfrm>
            <a:off x="2381253" y="836712"/>
            <a:ext cx="7470321" cy="5232564"/>
          </a:xfrm>
        </p:spPr>
        <p:txBody>
          <a:bodyPr>
            <a:normAutofit fontScale="25000" lnSpcReduction="20000"/>
          </a:bodyPr>
          <a:lstStyle/>
          <a:p>
            <a:pPr marL="0" indent="0">
              <a:buNone/>
            </a:pPr>
            <a:r>
              <a:rPr lang="pl-PL" sz="7200" b="1" dirty="0"/>
              <a:t>Art.  63. Obowiązek przeprowadzenia oceny oddziaływania przedsięwzięcia na środowisko dla planowanego przedsięwzięcia mogącego potencjalnie znacząco oddziaływać na środowisko stwierdza, w drodze postanowienia, organ właściwy do wydania decyzji o środowiskowych uwarunkowaniach, uwzględniając łącznie następujące kryteria:</a:t>
            </a:r>
          </a:p>
          <a:p>
            <a:pPr marL="0" indent="0">
              <a:buNone/>
            </a:pPr>
            <a:r>
              <a:rPr lang="pl-PL" sz="7200" dirty="0"/>
              <a:t>1) rodzaj i charakterystykę przedsięwzięcia, z uwzględnieniem:</a:t>
            </a:r>
          </a:p>
          <a:p>
            <a:pPr marL="0" indent="0">
              <a:buNone/>
            </a:pPr>
            <a:r>
              <a:rPr lang="pl-PL" sz="7200" dirty="0"/>
              <a:t>a) skali przedsięwzięcia i wielkości zajmowanego terenu oraz ich wzajemnych proporcji, a także istotnych rozwiązań charakteryzujących przedsięwzięcie,</a:t>
            </a:r>
          </a:p>
          <a:p>
            <a:pPr marL="0" indent="0">
              <a:buNone/>
            </a:pPr>
            <a:r>
              <a:rPr lang="pl-PL" sz="7200" dirty="0"/>
              <a:t>b) powiązań z innymi przedsięwzięciami, w szczególności kumulowania się oddziaływań przedsięwzięć realizowanych i zrealizowanych, dla których została wydana decyzja o środowiskowych uwarunkowaniach, znajdujących się na terenie, na którym planuje się realizację przedsięwzięcia, oraz w obszarze oddziaływania przedsięwzięcia lub których oddziaływania mieszczą się w obszarze oddziaływania planowanego przedsięwzięcia w zakresie, w jakim ich oddziaływania mogą prowadzić do skumulowania oddziaływań z planowanym przedsięwzięciem,</a:t>
            </a:r>
          </a:p>
          <a:p>
            <a:pPr marL="0" indent="0">
              <a:buNone/>
            </a:pPr>
            <a:r>
              <a:rPr lang="pl-PL" sz="7200" dirty="0"/>
              <a:t>c) różnorodności biologicznej, wykorzystywania zasobów naturalnych, w tym gleby, wody i powierzchni ziemi,</a:t>
            </a:r>
          </a:p>
          <a:p>
            <a:pPr marL="0" indent="0">
              <a:buNone/>
            </a:pPr>
            <a:r>
              <a:rPr lang="pl-PL" sz="7200" dirty="0"/>
              <a:t>d) </a:t>
            </a:r>
            <a:r>
              <a:rPr lang="pl-PL" sz="7200" b="1" u="sng" dirty="0">
                <a:solidFill>
                  <a:srgbClr val="00B0F0"/>
                </a:solidFill>
              </a:rPr>
              <a:t>emisji i występowania innych uciążliwości</a:t>
            </a:r>
            <a:r>
              <a:rPr lang="pl-PL" sz="7200" dirty="0">
                <a:solidFill>
                  <a:srgbClr val="00B0F0"/>
                </a:solidFill>
              </a:rPr>
              <a:t>,</a:t>
            </a:r>
          </a:p>
          <a:p>
            <a:pPr marL="0" indent="0">
              <a:buNone/>
            </a:pPr>
            <a:r>
              <a:rPr lang="pl-PL" sz="7200" dirty="0"/>
              <a:t>e) ocenionego w oparciu o wiedzę naukową ryzyka wystąpienia poważnych awarii lub katastrof naturalnych i budowlanych, przy uwzględnieniu używanych substancji i stosowanych technologii, w tym ryzyka związanego ze zmianą klimatu,</a:t>
            </a:r>
          </a:p>
          <a:p>
            <a:pPr marL="0" indent="0">
              <a:buNone/>
            </a:pPr>
            <a:endParaRPr lang="pl-PL" sz="7200" dirty="0"/>
          </a:p>
          <a:p>
            <a:pPr marL="0" indent="0">
              <a:buNone/>
            </a:pPr>
            <a:endParaRPr lang="pl-PL" sz="9600" b="1" dirty="0"/>
          </a:p>
          <a:p>
            <a:pPr marL="0" indent="0">
              <a:buNone/>
            </a:pPr>
            <a:endParaRPr lang="pl-PL" sz="14400" b="1" dirty="0"/>
          </a:p>
        </p:txBody>
      </p:sp>
    </p:spTree>
    <p:extLst>
      <p:ext uri="{BB962C8B-B14F-4D97-AF65-F5344CB8AC3E}">
        <p14:creationId xmlns:p14="http://schemas.microsoft.com/office/powerpoint/2010/main" val="294902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09900" y="274770"/>
            <a:ext cx="6172200" cy="558119"/>
          </a:xfrm>
        </p:spPr>
        <p:txBody>
          <a:bodyPr>
            <a:normAutofit fontScale="90000"/>
          </a:bodyPr>
          <a:lstStyle/>
          <a:p>
            <a:r>
              <a:rPr lang="pl-PL" altLang="pl-PL" sz="2000" b="1" dirty="0">
                <a:solidFill>
                  <a:srgbClr val="00B050"/>
                </a:solidFill>
              </a:rPr>
              <a:t>ustawa </a:t>
            </a:r>
            <a:r>
              <a:rPr lang="pl-PL" altLang="pl-PL" sz="2000" b="1" dirty="0" err="1">
                <a:solidFill>
                  <a:srgbClr val="00B050"/>
                </a:solidFill>
              </a:rPr>
              <a:t>ooś</a:t>
            </a:r>
            <a:r>
              <a:rPr lang="pl-PL" altLang="pl-PL" sz="2000" b="1" dirty="0">
                <a:solidFill>
                  <a:srgbClr val="00B050"/>
                </a:solidFill>
              </a:rPr>
              <a:t>  - s</a:t>
            </a:r>
            <a:r>
              <a:rPr lang="pl-PL" sz="2000" b="1" dirty="0">
                <a:solidFill>
                  <a:srgbClr val="00B050"/>
                </a:solidFill>
              </a:rPr>
              <a:t>twierdzenie obowiązku przeprowadzenia oceny oddziaływania przedsięwzięcia na środowisko</a:t>
            </a:r>
            <a:endParaRPr lang="pl-PL" dirty="0"/>
          </a:p>
        </p:txBody>
      </p:sp>
      <p:sp>
        <p:nvSpPr>
          <p:cNvPr id="3" name="Symbol zastępczy zawartości 2"/>
          <p:cNvSpPr>
            <a:spLocks noGrp="1"/>
          </p:cNvSpPr>
          <p:nvPr>
            <p:ph idx="1"/>
          </p:nvPr>
        </p:nvSpPr>
        <p:spPr>
          <a:xfrm>
            <a:off x="2173857" y="873579"/>
            <a:ext cx="8505645" cy="5682342"/>
          </a:xfrm>
        </p:spPr>
        <p:txBody>
          <a:bodyPr>
            <a:noAutofit/>
          </a:bodyPr>
          <a:lstStyle/>
          <a:p>
            <a:pPr marL="0" indent="0">
              <a:lnSpc>
                <a:spcPct val="80000"/>
              </a:lnSpc>
              <a:buNone/>
            </a:pPr>
            <a:r>
              <a:rPr lang="pl-PL" sz="1800" dirty="0"/>
              <a:t>f) przewidywanych ilości i rodzaju wytwarzanych odpadów oraz ich wpływu na środowisko, w przypadkach gdy planuje się ich powstawanie,</a:t>
            </a:r>
          </a:p>
          <a:p>
            <a:pPr marL="0" indent="0">
              <a:lnSpc>
                <a:spcPct val="80000"/>
              </a:lnSpc>
              <a:buNone/>
            </a:pPr>
            <a:r>
              <a:rPr lang="pl-PL" sz="1800" dirty="0"/>
              <a:t>g) </a:t>
            </a:r>
            <a:r>
              <a:rPr lang="pl-PL" sz="1800" b="1" dirty="0">
                <a:solidFill>
                  <a:srgbClr val="00B0F0"/>
                </a:solidFill>
              </a:rPr>
              <a:t>zagrożenia dla zdrowia ludzi, w tym wynikającego z emisji;</a:t>
            </a:r>
          </a:p>
          <a:p>
            <a:pPr marL="0" indent="0">
              <a:lnSpc>
                <a:spcPct val="80000"/>
              </a:lnSpc>
              <a:buNone/>
            </a:pPr>
            <a:r>
              <a:rPr lang="pl-PL" sz="1800" b="1" dirty="0"/>
              <a:t>2) usytuowanie przedsięwzięcia, z uwzględnieniem możliwego zagrożenia dla środowiska, w szczególności przy istniejącym i planowanym użytkowaniu terenu, zdolności samooczyszczania się środowiska i odnawiania się zasobów naturalnych, walorów przyrodniczych i krajobrazowych oraz uwarunkowań miejscowych planów zagospodarowania przestrzennego - uwzględniające:</a:t>
            </a:r>
          </a:p>
          <a:p>
            <a:pPr marL="0" indent="0">
              <a:lnSpc>
                <a:spcPct val="80000"/>
              </a:lnSpc>
              <a:buNone/>
            </a:pPr>
            <a:r>
              <a:rPr lang="pl-PL" sz="1800" dirty="0"/>
              <a:t>a) obszary wodno-błotne,  inne obszary o płytkim zaleganiu wód podziemnych, w tym siedliska łęgowe oraz ujścia rzek,</a:t>
            </a:r>
          </a:p>
          <a:p>
            <a:pPr marL="0" indent="0">
              <a:lnSpc>
                <a:spcPct val="80000"/>
              </a:lnSpc>
              <a:buNone/>
            </a:pPr>
            <a:r>
              <a:rPr lang="pl-PL" sz="1800" dirty="0"/>
              <a:t>b) obszary wybrzeży i środowisko morskie,</a:t>
            </a:r>
          </a:p>
          <a:p>
            <a:pPr marL="0" indent="0">
              <a:lnSpc>
                <a:spcPct val="80000"/>
              </a:lnSpc>
              <a:buNone/>
            </a:pPr>
            <a:r>
              <a:rPr lang="pl-PL" sz="1800" dirty="0"/>
              <a:t>c) obszary górskie lub leśne,</a:t>
            </a:r>
          </a:p>
          <a:p>
            <a:pPr marL="0" indent="0">
              <a:lnSpc>
                <a:spcPct val="80000"/>
              </a:lnSpc>
              <a:buNone/>
            </a:pPr>
            <a:r>
              <a:rPr lang="pl-PL" sz="1800" dirty="0"/>
              <a:t>d) obszary objęte ochroną, w tym strefy ochronne ujęć wód i obszary ochronne zbiorników wód śródlądowych,</a:t>
            </a:r>
          </a:p>
          <a:p>
            <a:pPr marL="0" indent="0">
              <a:lnSpc>
                <a:spcPct val="80000"/>
              </a:lnSpc>
              <a:buNone/>
            </a:pPr>
            <a:r>
              <a:rPr lang="pl-PL" sz="1800" dirty="0"/>
              <a:t>e) obszary wymagające specjalnej ochrony ze względu na występowanie gatunków roślin, grzybów i zwierząt lub ich siedlisk lub siedlisk przyrodniczych objętych ochroną, w tym obszary Natura 2000</a:t>
            </a:r>
            <a:r>
              <a:rPr lang="pl-PL" sz="1800" u="sng" dirty="0"/>
              <a:t>,</a:t>
            </a:r>
            <a:r>
              <a:rPr lang="pl-PL" sz="1800" dirty="0"/>
              <a:t> oraz pozostałe formy ochrony przyrody,</a:t>
            </a:r>
          </a:p>
          <a:p>
            <a:pPr marL="0" indent="0">
              <a:lnSpc>
                <a:spcPct val="80000"/>
              </a:lnSpc>
              <a:buNone/>
            </a:pPr>
            <a:endParaRPr lang="pl-PL" sz="1800" dirty="0"/>
          </a:p>
          <a:p>
            <a:pPr marL="0" indent="0">
              <a:buNone/>
            </a:pPr>
            <a:endParaRPr lang="pl-PL" sz="2000" dirty="0"/>
          </a:p>
          <a:p>
            <a:pPr marL="0" indent="0">
              <a:buNone/>
            </a:pPr>
            <a:endParaRPr lang="pl-PL" sz="2000" dirty="0"/>
          </a:p>
        </p:txBody>
      </p:sp>
    </p:spTree>
    <p:extLst>
      <p:ext uri="{BB962C8B-B14F-4D97-AF65-F5344CB8AC3E}">
        <p14:creationId xmlns:p14="http://schemas.microsoft.com/office/powerpoint/2010/main" val="1949862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09900" y="274644"/>
            <a:ext cx="6172200" cy="435655"/>
          </a:xfrm>
        </p:spPr>
        <p:txBody>
          <a:bodyPr>
            <a:normAutofit fontScale="90000"/>
          </a:bodyPr>
          <a:lstStyle/>
          <a:p>
            <a:r>
              <a:rPr lang="pl-PL" altLang="pl-PL" sz="2000" b="1" dirty="0">
                <a:solidFill>
                  <a:srgbClr val="00B050"/>
                </a:solidFill>
              </a:rPr>
              <a:t>ustawa </a:t>
            </a:r>
            <a:r>
              <a:rPr lang="pl-PL" altLang="pl-PL" sz="2000" b="1" dirty="0" err="1">
                <a:solidFill>
                  <a:srgbClr val="00B050"/>
                </a:solidFill>
              </a:rPr>
              <a:t>ooś</a:t>
            </a:r>
            <a:r>
              <a:rPr lang="pl-PL" altLang="pl-PL" sz="2000" b="1" dirty="0">
                <a:solidFill>
                  <a:srgbClr val="00B050"/>
                </a:solidFill>
              </a:rPr>
              <a:t>  - s</a:t>
            </a:r>
            <a:r>
              <a:rPr lang="pl-PL" sz="2000" b="1" dirty="0">
                <a:solidFill>
                  <a:srgbClr val="00B050"/>
                </a:solidFill>
              </a:rPr>
              <a:t>twierdzenie obowiązku przeprowadzenia oceny oddziaływania przedsięwzięcia na środowisko</a:t>
            </a:r>
            <a:endParaRPr lang="pl-PL" dirty="0"/>
          </a:p>
        </p:txBody>
      </p:sp>
      <p:sp>
        <p:nvSpPr>
          <p:cNvPr id="3" name="Symbol zastępczy zawartości 2"/>
          <p:cNvSpPr>
            <a:spLocks noGrp="1"/>
          </p:cNvSpPr>
          <p:nvPr>
            <p:ph idx="1"/>
          </p:nvPr>
        </p:nvSpPr>
        <p:spPr>
          <a:xfrm>
            <a:off x="2207571" y="832757"/>
            <a:ext cx="7704855" cy="5527222"/>
          </a:xfrm>
        </p:spPr>
        <p:txBody>
          <a:bodyPr>
            <a:normAutofit fontScale="47500" lnSpcReduction="20000"/>
          </a:bodyPr>
          <a:lstStyle/>
          <a:p>
            <a:pPr marL="0" indent="0">
              <a:buNone/>
            </a:pPr>
            <a:endParaRPr lang="pl-PL" sz="3400" dirty="0"/>
          </a:p>
          <a:p>
            <a:pPr marL="0" indent="0">
              <a:buNone/>
            </a:pPr>
            <a:r>
              <a:rPr lang="pl-PL" sz="3600" dirty="0"/>
              <a:t>f) obszary, na których standardy jakości środowiska zostały przekroczone</a:t>
            </a:r>
            <a:r>
              <a:rPr lang="pl-PL" sz="3600" u="sng" dirty="0"/>
              <a:t> </a:t>
            </a:r>
            <a:r>
              <a:rPr lang="pl-PL" sz="3600" dirty="0"/>
              <a:t>lub istnieje prawdopodobieństwo ich przekroczenia,</a:t>
            </a:r>
          </a:p>
          <a:p>
            <a:pPr marL="0" indent="0">
              <a:buNone/>
            </a:pPr>
            <a:r>
              <a:rPr lang="pl-PL" sz="3600" dirty="0"/>
              <a:t>g) obszary o krajobrazie mającym znaczenie historyczne, kulturowe lub archeologiczne,</a:t>
            </a:r>
          </a:p>
          <a:p>
            <a:pPr marL="0" indent="0">
              <a:buNone/>
            </a:pPr>
            <a:r>
              <a:rPr lang="pl-PL" sz="3400" dirty="0"/>
              <a:t>h) gęstość zaludnienia,</a:t>
            </a:r>
          </a:p>
          <a:p>
            <a:pPr marL="0" indent="0">
              <a:buNone/>
            </a:pPr>
            <a:r>
              <a:rPr lang="pl-PL" sz="3400" dirty="0"/>
              <a:t>i) obszary przylegające do jezior,</a:t>
            </a:r>
          </a:p>
          <a:p>
            <a:pPr marL="0" indent="0">
              <a:buNone/>
            </a:pPr>
            <a:r>
              <a:rPr lang="pl-PL" sz="3400" dirty="0"/>
              <a:t>j) uzdrowiska i obszary ochrony uzdrowiskowej</a:t>
            </a:r>
            <a:r>
              <a:rPr lang="pl-PL" sz="3400" strike="sngStrike" dirty="0"/>
              <a:t>;</a:t>
            </a:r>
            <a:r>
              <a:rPr lang="pl-PL" sz="3400" u="sng" dirty="0"/>
              <a:t>,</a:t>
            </a:r>
            <a:endParaRPr lang="pl-PL" sz="3400" dirty="0"/>
          </a:p>
          <a:p>
            <a:pPr marL="0" indent="0">
              <a:buNone/>
            </a:pPr>
            <a:r>
              <a:rPr lang="pl-PL" sz="3400" dirty="0"/>
              <a:t>k) wody i obowiązujące dla nich cele środowiskowe;</a:t>
            </a:r>
          </a:p>
          <a:p>
            <a:pPr marL="0" indent="0">
              <a:buNone/>
            </a:pPr>
            <a:r>
              <a:rPr lang="pl-PL" sz="3800" b="1" dirty="0"/>
              <a:t>3) rodzaj, cechy i skalę możliwego oddziaływania rozważanego w odniesieniu do </a:t>
            </a:r>
            <a:r>
              <a:rPr lang="pl-PL" sz="3800" b="1" u="sng" dirty="0"/>
              <a:t>kryteriów</a:t>
            </a:r>
            <a:r>
              <a:rPr lang="pl-PL" sz="3800" b="1" dirty="0"/>
              <a:t> wymienionych w pkt 1 i 2</a:t>
            </a:r>
            <a:r>
              <a:rPr lang="pl-PL" sz="3800" b="1" u="sng" dirty="0"/>
              <a:t> </a:t>
            </a:r>
            <a:r>
              <a:rPr lang="pl-PL" sz="3800" b="1" dirty="0"/>
              <a:t>oraz w art. 62 ust. 1 pkt 1, wynikające z:</a:t>
            </a:r>
          </a:p>
          <a:p>
            <a:pPr marL="0" indent="0">
              <a:buNone/>
            </a:pPr>
            <a:r>
              <a:rPr lang="pl-PL" sz="3400" dirty="0"/>
              <a:t>a) zasięgu oddziaływania - obszaru geograficznego i liczby ludności, na którą przedsięwzięcie może oddziaływać,</a:t>
            </a:r>
          </a:p>
          <a:p>
            <a:pPr marL="0" indent="0">
              <a:buNone/>
            </a:pPr>
            <a:r>
              <a:rPr lang="pl-PL" sz="3400" dirty="0"/>
              <a:t>b) transgranicznego charakteru oddziaływania przedsięwzięcia na poszczególne elementy przyrodnicze,</a:t>
            </a:r>
          </a:p>
          <a:p>
            <a:pPr marL="0" indent="0">
              <a:buNone/>
            </a:pPr>
            <a:r>
              <a:rPr lang="pl-PL" sz="3400" dirty="0"/>
              <a:t>c) charakteru,</a:t>
            </a:r>
            <a:r>
              <a:rPr lang="pl-PL" sz="3400" u="sng" dirty="0"/>
              <a:t> </a:t>
            </a:r>
            <a:r>
              <a:rPr lang="pl-PL" sz="3400" dirty="0"/>
              <a:t>wielkości, intensywności i złożoności oddziaływania, z uwzględnieniem obciążenia istniejącej infrastruktury technicznej oraz przewidywanego momentu rozpoczęcia oddziaływania,</a:t>
            </a:r>
          </a:p>
          <a:p>
            <a:pPr marL="0" indent="0">
              <a:buNone/>
            </a:pPr>
            <a:r>
              <a:rPr lang="pl-PL" sz="3400" dirty="0"/>
              <a:t>d) prawdopodobieństwa oddziaływania,</a:t>
            </a:r>
          </a:p>
          <a:p>
            <a:pPr marL="0" indent="0">
              <a:buNone/>
            </a:pPr>
            <a:r>
              <a:rPr lang="pl-PL" sz="3400" dirty="0"/>
              <a:t>e) czasu trwania, częstotliwości i odwracalności oddziaływania</a:t>
            </a:r>
            <a:r>
              <a:rPr lang="pl-PL" sz="3400" strike="sngStrike" dirty="0"/>
              <a:t>.</a:t>
            </a:r>
            <a:r>
              <a:rPr lang="pl-PL" sz="3400" u="sng" dirty="0"/>
              <a:t>,</a:t>
            </a:r>
            <a:endParaRPr lang="pl-PL" sz="3400" dirty="0"/>
          </a:p>
          <a:p>
            <a:pPr marL="0" indent="0">
              <a:buNone/>
            </a:pPr>
            <a:endParaRPr lang="pl-PL" sz="3400" dirty="0"/>
          </a:p>
          <a:p>
            <a:pPr marL="0" indent="0">
              <a:buNone/>
            </a:pPr>
            <a:endParaRPr lang="pl-PL" dirty="0"/>
          </a:p>
          <a:p>
            <a:pPr marL="0" indent="0">
              <a:buNone/>
            </a:pPr>
            <a:endParaRPr lang="pl-PL" dirty="0"/>
          </a:p>
        </p:txBody>
      </p:sp>
    </p:spTree>
    <p:extLst>
      <p:ext uri="{BB962C8B-B14F-4D97-AF65-F5344CB8AC3E}">
        <p14:creationId xmlns:p14="http://schemas.microsoft.com/office/powerpoint/2010/main" val="2500299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6"/>
            <a:ext cx="10515600" cy="704550"/>
          </a:xfrm>
        </p:spPr>
        <p:txBody>
          <a:bodyPr/>
          <a:lstStyle/>
          <a:p>
            <a:r>
              <a:rPr lang="pl-PL" altLang="pl-PL" sz="1800" b="1" dirty="0">
                <a:solidFill>
                  <a:srgbClr val="00B050"/>
                </a:solidFill>
              </a:rPr>
              <a:t>ustawa </a:t>
            </a:r>
            <a:r>
              <a:rPr lang="pl-PL" altLang="pl-PL" sz="1800" b="1" dirty="0" err="1">
                <a:solidFill>
                  <a:srgbClr val="00B050"/>
                </a:solidFill>
              </a:rPr>
              <a:t>ooś</a:t>
            </a:r>
            <a:r>
              <a:rPr lang="pl-PL" altLang="pl-PL" sz="1800" b="1" dirty="0">
                <a:solidFill>
                  <a:srgbClr val="00B050"/>
                </a:solidFill>
              </a:rPr>
              <a:t>  - s</a:t>
            </a:r>
            <a:r>
              <a:rPr lang="pl-PL" sz="1800" b="1" dirty="0">
                <a:solidFill>
                  <a:srgbClr val="00B050"/>
                </a:solidFill>
              </a:rPr>
              <a:t>twierdzenie obowiązku przeprowadzenia oceny oddziaływania przedsięwzięcia na środowisko</a:t>
            </a:r>
            <a:endParaRPr lang="pl-PL" dirty="0"/>
          </a:p>
        </p:txBody>
      </p:sp>
      <p:sp>
        <p:nvSpPr>
          <p:cNvPr id="3" name="Symbol zastępczy zawartości 2"/>
          <p:cNvSpPr>
            <a:spLocks noGrp="1"/>
          </p:cNvSpPr>
          <p:nvPr>
            <p:ph idx="1"/>
          </p:nvPr>
        </p:nvSpPr>
        <p:spPr>
          <a:xfrm>
            <a:off x="1570008" y="1181819"/>
            <a:ext cx="9247517" cy="4321834"/>
          </a:xfrm>
        </p:spPr>
        <p:txBody>
          <a:bodyPr>
            <a:normAutofit/>
          </a:bodyPr>
          <a:lstStyle/>
          <a:p>
            <a:pPr marL="0" indent="0">
              <a:buNone/>
            </a:pPr>
            <a:r>
              <a:rPr lang="pl-PL" sz="1600" dirty="0"/>
              <a:t>f) powiązań z innymi przedsięwzięciami, w szczególności kumulowania się oddziaływań przedsięwzięć realizowanych i zrealizowanych, dla których została wydana decyzja o środowiskowych uwarunkowaniach, znajdujących się na terenie, na którym planuje się realizację przedsięwzięcia, oraz w obszarze oddziaływania przedsięwzięcia lub których oddziaływania mieszczą się w obszarze oddziaływania planowanego przedsięwzięcia - w zakresie, w jakim ich oddziaływania mogą prowadzić do skumulowania oddziaływań z planowanym przedsięwzięciem,</a:t>
            </a:r>
          </a:p>
          <a:p>
            <a:pPr marL="0" indent="0">
              <a:buNone/>
            </a:pPr>
            <a:r>
              <a:rPr lang="pl-PL" sz="1600" dirty="0"/>
              <a:t>g) możliwości ograniczenia oddziaływania.</a:t>
            </a:r>
          </a:p>
          <a:p>
            <a:pPr marL="0" indent="0">
              <a:buNone/>
            </a:pPr>
            <a:r>
              <a:rPr lang="pl-PL" sz="1600" b="1" dirty="0"/>
              <a:t>3.</a:t>
            </a:r>
            <a:r>
              <a:rPr lang="pl-PL" sz="1600" dirty="0"/>
              <a:t>  Obowiązek przeprowadzenia oceny oddziaływania przedsięwzięcia na środowisko </a:t>
            </a:r>
            <a:r>
              <a:rPr lang="pl-PL" sz="1600" u="sng" dirty="0"/>
              <a:t>stwierdza się obligatoryjnie</a:t>
            </a:r>
            <a:r>
              <a:rPr lang="pl-PL" sz="1600" dirty="0"/>
              <a:t>, jeżeli:</a:t>
            </a:r>
          </a:p>
          <a:p>
            <a:pPr marL="0" indent="0">
              <a:buNone/>
            </a:pPr>
            <a:r>
              <a:rPr lang="pl-PL" sz="1600" dirty="0"/>
              <a:t>1) możliwość realizacji przedsięwzięcia, o którym mowa w ust. 1, jest uzależniona od ustanowienia obszaru ograniczonego użytkowania, o którym mowa w przepisach ustawy z dnia 27 kwietnia 2001 r. - Prawo ochrony środowiska;</a:t>
            </a:r>
          </a:p>
          <a:p>
            <a:pPr marL="0" indent="0">
              <a:buNone/>
            </a:pPr>
            <a:r>
              <a:rPr lang="pl-PL" sz="1600" dirty="0"/>
              <a:t>2) z karty informacyjnej przedsięwzięcia wynika, że realizacja przedsięwzięcia może spowodować nieosiągnięcie celów środowiskowych zawartych w planie gospodarowania wodami na obszarze dorzecza.</a:t>
            </a:r>
          </a:p>
          <a:p>
            <a:pPr marL="0" indent="0">
              <a:buNone/>
            </a:pPr>
            <a:r>
              <a:rPr lang="pl-PL" sz="1600" dirty="0"/>
              <a:t>4.  W postanowieniu, o którym mowa w ust. 1, organ określa jednocześnie zakres raportu o oddziaływaniu przedsięwzięcia na środowisko. W tym przypadku stosuje się przepisy art. 68.</a:t>
            </a:r>
          </a:p>
        </p:txBody>
      </p:sp>
    </p:spTree>
    <p:extLst>
      <p:ext uri="{BB962C8B-B14F-4D97-AF65-F5344CB8AC3E}">
        <p14:creationId xmlns:p14="http://schemas.microsoft.com/office/powerpoint/2010/main" val="2062238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778098"/>
          </a:xfrm>
        </p:spPr>
        <p:txBody>
          <a:bodyPr/>
          <a:lstStyle/>
          <a:p>
            <a:pPr algn="ctr"/>
            <a:r>
              <a:rPr lang="pl-PL" altLang="pl-PL" sz="3600" b="1" dirty="0">
                <a:solidFill>
                  <a:srgbClr val="00B050"/>
                </a:solidFill>
              </a:rPr>
              <a:t>ustawa </a:t>
            </a:r>
            <a:r>
              <a:rPr lang="pl-PL" altLang="pl-PL" sz="3600" b="1" dirty="0" err="1">
                <a:solidFill>
                  <a:srgbClr val="00B050"/>
                </a:solidFill>
              </a:rPr>
              <a:t>ooś</a:t>
            </a:r>
            <a:endParaRPr lang="pl-PL" dirty="0"/>
          </a:p>
        </p:txBody>
      </p:sp>
      <p:sp>
        <p:nvSpPr>
          <p:cNvPr id="3" name="Symbol zastępczy zawartości 2"/>
          <p:cNvSpPr>
            <a:spLocks noGrp="1"/>
          </p:cNvSpPr>
          <p:nvPr>
            <p:ph idx="1"/>
          </p:nvPr>
        </p:nvSpPr>
        <p:spPr>
          <a:xfrm>
            <a:off x="1981200" y="980733"/>
            <a:ext cx="8229600" cy="4669569"/>
          </a:xfrm>
        </p:spPr>
        <p:txBody>
          <a:bodyPr>
            <a:normAutofit fontScale="70000" lnSpcReduction="20000"/>
          </a:bodyPr>
          <a:lstStyle/>
          <a:p>
            <a:pPr marL="0" indent="0">
              <a:buNone/>
            </a:pPr>
            <a:r>
              <a:rPr lang="pl-PL" sz="3800" dirty="0"/>
              <a:t>1)  </a:t>
            </a:r>
            <a:r>
              <a:rPr lang="pl-PL" sz="3800" b="1" dirty="0"/>
              <a:t>podaniu informacji do publicznej wiadomości </a:t>
            </a:r>
            <a:r>
              <a:rPr lang="pl-PL" dirty="0"/>
              <a:t>- rozumie się przez to:</a:t>
            </a:r>
          </a:p>
          <a:p>
            <a:pPr marL="514350" indent="-514350">
              <a:buFont typeface="+mj-lt"/>
              <a:buAutoNum type="alphaLcParenR"/>
            </a:pPr>
            <a:r>
              <a:rPr lang="pl-PL" dirty="0"/>
              <a:t>udostępnienie informacji na stronie Biuletynu Informacji Publicznej, organu właściwego w sprawie,</a:t>
            </a:r>
          </a:p>
          <a:p>
            <a:pPr marL="514350" indent="-514350">
              <a:buFont typeface="+mj-lt"/>
              <a:buAutoNum type="alphaLcParenR"/>
            </a:pPr>
            <a:endParaRPr lang="pl-PL" dirty="0"/>
          </a:p>
          <a:p>
            <a:pPr marL="514350" indent="-514350">
              <a:buFont typeface="+mj-lt"/>
              <a:buAutoNum type="alphaLcParenR"/>
            </a:pPr>
            <a:endParaRPr lang="pl-PL" dirty="0"/>
          </a:p>
          <a:p>
            <a:pPr marL="514350" indent="-514350">
              <a:buFont typeface="+mj-lt"/>
              <a:buAutoNum type="alphaLcParenR"/>
            </a:pPr>
            <a:r>
              <a:rPr lang="pl-PL" dirty="0"/>
              <a:t>ogłoszenie informacji, w sposób zwyczajowo przyjęty, w siedzibie organu właściwego w sprawie,</a:t>
            </a:r>
          </a:p>
          <a:p>
            <a:pPr marL="514350" indent="-514350">
              <a:buFont typeface="+mj-lt"/>
              <a:buAutoNum type="alphaLcParenR"/>
            </a:pPr>
            <a:r>
              <a:rPr lang="pl-PL" dirty="0"/>
              <a:t>ogłoszenie informacji przez obwieszczenie w sposób zwyczajowo przyjęty w miejscu planowanego przedsięwzięcia, a w przypadku projektu dokumentu wymagającego udziału społeczeństwa - w prasie o odpowiednim do rodzaju dokumentu zasięgu,</a:t>
            </a:r>
          </a:p>
          <a:p>
            <a:pPr marL="514350" indent="-514350">
              <a:buFont typeface="+mj-lt"/>
              <a:buAutoNum type="alphaLcParenR"/>
            </a:pPr>
            <a:r>
              <a:rPr lang="pl-PL" dirty="0"/>
              <a:t>w przypadku gdy siedziba organu właściwego w sprawie mieści się na terenie innej gminy niż gmina właściwa miejscowo ze względu na przedmiot postępowania - także przez ogłoszenie w prasie lub </a:t>
            </a:r>
            <a:r>
              <a:rPr lang="pl-PL" u="sng" dirty="0"/>
              <a:t>w sposób zwyczajowo przyjęty w miejscowości lub miejscowościach właściwych ze względu na przedmiot postępowania;</a:t>
            </a:r>
          </a:p>
          <a:p>
            <a:pPr marL="0" indent="0">
              <a:buNone/>
            </a:pPr>
            <a:endParaRPr lang="pl-PL"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0109" y="2154724"/>
            <a:ext cx="945891" cy="601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90888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47528" y="274638"/>
            <a:ext cx="8640960" cy="850106"/>
          </a:xfrm>
        </p:spPr>
        <p:txBody>
          <a:bodyPr>
            <a:normAutofit/>
          </a:bodyPr>
          <a:lstStyle/>
          <a:p>
            <a:r>
              <a:rPr lang="pl-PL" altLang="pl-PL" sz="2400" b="1" dirty="0">
                <a:solidFill>
                  <a:srgbClr val="00B050"/>
                </a:solidFill>
              </a:rPr>
              <a:t>ustawa </a:t>
            </a:r>
            <a:r>
              <a:rPr lang="pl-PL" altLang="pl-PL" sz="2400" b="1" dirty="0" err="1">
                <a:solidFill>
                  <a:srgbClr val="00B050"/>
                </a:solidFill>
              </a:rPr>
              <a:t>ooś</a:t>
            </a:r>
            <a:r>
              <a:rPr lang="pl-PL" altLang="pl-PL" sz="2400" b="1" dirty="0">
                <a:solidFill>
                  <a:srgbClr val="00B050"/>
                </a:solidFill>
              </a:rPr>
              <a:t> - r</a:t>
            </a:r>
            <a:r>
              <a:rPr lang="pl-PL" sz="2400" b="1" dirty="0">
                <a:solidFill>
                  <a:srgbClr val="00B050"/>
                </a:solidFill>
              </a:rPr>
              <a:t>aport o oddziaływaniu przedsięwzięcia na środowisko </a:t>
            </a:r>
            <a:endParaRPr lang="pl-PL" dirty="0"/>
          </a:p>
        </p:txBody>
      </p:sp>
      <p:sp>
        <p:nvSpPr>
          <p:cNvPr id="3" name="Symbol zastępczy zawartości 2"/>
          <p:cNvSpPr>
            <a:spLocks noGrp="1"/>
          </p:cNvSpPr>
          <p:nvPr>
            <p:ph idx="1"/>
          </p:nvPr>
        </p:nvSpPr>
        <p:spPr>
          <a:xfrm>
            <a:off x="1981200" y="1196755"/>
            <a:ext cx="8229600" cy="4929411"/>
          </a:xfrm>
        </p:spPr>
        <p:txBody>
          <a:bodyPr>
            <a:normAutofit fontScale="62500" lnSpcReduction="20000"/>
          </a:bodyPr>
          <a:lstStyle/>
          <a:p>
            <a:pPr marL="0" indent="0">
              <a:buNone/>
            </a:pPr>
            <a:r>
              <a:rPr lang="pl-PL" sz="3200" b="1" dirty="0"/>
              <a:t>Art. 66. 1. Raport o oddziaływaniu przedsięwzięcia na środowisko powinien zawierać</a:t>
            </a:r>
            <a:r>
              <a:rPr lang="pl-PL" sz="2200" b="1" u="sng" dirty="0"/>
              <a:t> </a:t>
            </a:r>
            <a:r>
              <a:rPr lang="pl-PL" sz="3200" b="1" dirty="0"/>
              <a:t>informacje umożliwiające analizę kryteriów wymienionych w art. 62 ust. 1 oraz zawierać:</a:t>
            </a:r>
            <a:endParaRPr lang="pl-PL" sz="4400" b="1" dirty="0"/>
          </a:p>
          <a:p>
            <a:pPr marL="0" indent="0">
              <a:buNone/>
            </a:pPr>
            <a:r>
              <a:rPr lang="pl-PL" b="1" dirty="0"/>
              <a:t>1)  opis planowanego przedsięwzięcia, a w szczególności</a:t>
            </a:r>
            <a:r>
              <a:rPr lang="pl-PL" dirty="0"/>
              <a:t>:</a:t>
            </a:r>
            <a:endParaRPr lang="pl-PL" b="1" dirty="0"/>
          </a:p>
          <a:p>
            <a:pPr marL="0" indent="0">
              <a:buNone/>
            </a:pPr>
            <a:r>
              <a:rPr lang="pl-PL" dirty="0"/>
              <a:t>a)  charakterystykę całego przedsięwzięcia i warunki użytkowania terenu w fazie budowy i eksploatacji lub użytkowania, </a:t>
            </a:r>
            <a:r>
              <a:rPr lang="pl-PL" i="1" dirty="0"/>
              <a:t>w tym w odniesieniu do obszarów szczególnego zagrożenia powodzią w rozumieniu art. 16 pkt 34 ustawy z dnia 20 lipca 2017 r. - Prawo wodne,";</a:t>
            </a:r>
          </a:p>
          <a:p>
            <a:pPr marL="0" indent="0">
              <a:buNone/>
            </a:pPr>
            <a:r>
              <a:rPr lang="pl-PL" dirty="0"/>
              <a:t>b)  główne cechy charakterystyczne procesów produkcyjnych,</a:t>
            </a:r>
          </a:p>
          <a:p>
            <a:pPr marL="514350" indent="-514350">
              <a:buFont typeface="Arial" charset="0"/>
              <a:buAutoNum type="alphaLcParenR" startAt="3"/>
              <a:defRPr/>
            </a:pPr>
            <a:r>
              <a:rPr lang="pl-PL" b="1" u="sng" dirty="0">
                <a:solidFill>
                  <a:srgbClr val="00B0F0"/>
                </a:solidFill>
              </a:rPr>
              <a:t>przewidywane rodzaje i ilości zanieczyszczeń, wynikające z funkcjonowania planowanego przedsięwzięcia; </a:t>
            </a:r>
          </a:p>
          <a:p>
            <a:pPr marL="514350" indent="-514350">
              <a:buFont typeface="Arial" charset="0"/>
              <a:buAutoNum type="alphaLcParenR" startAt="3"/>
              <a:defRPr/>
            </a:pPr>
            <a:r>
              <a:rPr lang="pl-PL" b="1" dirty="0"/>
              <a:t>informacje o różnorodności biologicznej, wykorzystywaniu zasobów naturalnych, w tym gleby, wody i powierzchni ziemi,</a:t>
            </a:r>
          </a:p>
          <a:p>
            <a:pPr marL="0" indent="0">
              <a:buNone/>
              <a:defRPr/>
            </a:pPr>
            <a:r>
              <a:rPr lang="pl-PL" b="1" dirty="0"/>
              <a:t>e)  </a:t>
            </a:r>
            <a:r>
              <a:rPr lang="pl-PL" b="1" dirty="0">
                <a:solidFill>
                  <a:srgbClr val="00B0F0"/>
                </a:solidFill>
              </a:rPr>
              <a:t>informacje o zapotrzebowaniu na energię i jej zużyciu,</a:t>
            </a:r>
          </a:p>
          <a:p>
            <a:pPr marL="0" indent="0">
              <a:buNone/>
              <a:defRPr/>
            </a:pPr>
            <a:r>
              <a:rPr lang="pl-PL" b="1" dirty="0"/>
              <a:t>f)  informacje o pracach rozbiórkowych dotyczących przedsięwzięć mogących znacząco oddziaływać na środowisko,</a:t>
            </a:r>
          </a:p>
          <a:p>
            <a:pPr marL="514350" indent="-514350">
              <a:buFont typeface="Arial" charset="0"/>
              <a:buAutoNum type="alphaLcParenR" startAt="7"/>
              <a:defRPr/>
            </a:pPr>
            <a:r>
              <a:rPr lang="pl-PL" b="1" dirty="0"/>
              <a:t>ocenione w oparciu o wiedzę naukową ryzyko wystąpienia poważnych awarii lub katastrof naturalnych i budowlanych, przy uwzględnieniu używanych substancji i stosowanych technologii, </a:t>
            </a:r>
            <a:r>
              <a:rPr lang="pl-PL" b="1" u="sng" dirty="0"/>
              <a:t>w tym ryzyko związane ze zmianą klimatu;</a:t>
            </a:r>
          </a:p>
          <a:p>
            <a:pPr marL="0" indent="0">
              <a:buNone/>
              <a:defRPr/>
            </a:pPr>
            <a:endParaRPr lang="pl-PL" b="1" u="sng" dirty="0">
              <a:solidFill>
                <a:schemeClr val="tx2">
                  <a:lumMod val="60000"/>
                  <a:lumOff val="40000"/>
                </a:schemeClr>
              </a:solidFill>
            </a:endParaRPr>
          </a:p>
          <a:p>
            <a:endParaRPr lang="pl-PL" dirty="0"/>
          </a:p>
          <a:p>
            <a:endParaRPr lang="pl-PL" dirty="0"/>
          </a:p>
        </p:txBody>
      </p:sp>
    </p:spTree>
    <p:extLst>
      <p:ext uri="{BB962C8B-B14F-4D97-AF65-F5344CB8AC3E}">
        <p14:creationId xmlns:p14="http://schemas.microsoft.com/office/powerpoint/2010/main" val="23271621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562074"/>
          </a:xfrm>
        </p:spPr>
        <p:txBody>
          <a:bodyPr>
            <a:normAutofit fontScale="90000"/>
          </a:bodyPr>
          <a:lstStyle/>
          <a:p>
            <a:r>
              <a:rPr lang="pl-PL" altLang="pl-PL" sz="2400" b="1" dirty="0">
                <a:solidFill>
                  <a:srgbClr val="00B050"/>
                </a:solidFill>
              </a:rPr>
              <a:t>ustawa </a:t>
            </a:r>
            <a:r>
              <a:rPr lang="pl-PL" altLang="pl-PL" sz="2400" b="1" dirty="0" err="1">
                <a:solidFill>
                  <a:srgbClr val="00B050"/>
                </a:solidFill>
              </a:rPr>
              <a:t>ooś</a:t>
            </a:r>
            <a:r>
              <a:rPr lang="pl-PL" altLang="pl-PL" sz="2400" b="1" dirty="0">
                <a:solidFill>
                  <a:srgbClr val="00B050"/>
                </a:solidFill>
              </a:rPr>
              <a:t> - r</a:t>
            </a:r>
            <a:r>
              <a:rPr lang="pl-PL" sz="2400" b="1" dirty="0">
                <a:solidFill>
                  <a:srgbClr val="00B050"/>
                </a:solidFill>
              </a:rPr>
              <a:t>aport o oddziaływaniu przedsięwzięcia na środowisko </a:t>
            </a:r>
            <a:endParaRPr lang="pl-PL" dirty="0"/>
          </a:p>
        </p:txBody>
      </p:sp>
      <p:sp>
        <p:nvSpPr>
          <p:cNvPr id="3" name="Symbol zastępczy zawartości 2"/>
          <p:cNvSpPr>
            <a:spLocks noGrp="1"/>
          </p:cNvSpPr>
          <p:nvPr>
            <p:ph idx="1"/>
          </p:nvPr>
        </p:nvSpPr>
        <p:spPr>
          <a:xfrm>
            <a:off x="1981200" y="908728"/>
            <a:ext cx="8229600" cy="5544608"/>
          </a:xfrm>
        </p:spPr>
        <p:txBody>
          <a:bodyPr>
            <a:normAutofit fontScale="32500" lnSpcReduction="20000"/>
          </a:bodyPr>
          <a:lstStyle/>
          <a:p>
            <a:pPr marL="0" indent="0">
              <a:buNone/>
              <a:defRPr/>
            </a:pPr>
            <a:r>
              <a:rPr lang="pl-PL" sz="5500" b="1" u="sng" dirty="0"/>
              <a:t>2</a:t>
            </a:r>
            <a:r>
              <a:rPr lang="pl-PL" sz="5500" b="1" dirty="0"/>
              <a:t>. opis elementów przyrodniczych środowiska objętych zakresem przewidywanego oddziaływania planowanego przedsięwzięcia na środowisko, w tym:</a:t>
            </a:r>
          </a:p>
          <a:p>
            <a:pPr marL="0" indent="0">
              <a:buNone/>
              <a:defRPr/>
            </a:pPr>
            <a:r>
              <a:rPr lang="pl-PL" sz="5500" b="1" dirty="0"/>
              <a:t>a) elementów środowiska objętych ochroną na podstawie ustawy z dnia 16 kwietnia 2004 r. o ochronie przyrody oraz </a:t>
            </a:r>
            <a:r>
              <a:rPr lang="pl-PL" sz="5500" b="1" u="sng" dirty="0"/>
              <a:t>korytarzy ekologicznych </a:t>
            </a:r>
            <a:r>
              <a:rPr lang="pl-PL" sz="5500" b="1" dirty="0"/>
              <a:t>w rozumieniu tej ustawy,</a:t>
            </a:r>
          </a:p>
          <a:p>
            <a:pPr marL="0" indent="0">
              <a:buNone/>
              <a:defRPr/>
            </a:pPr>
            <a:r>
              <a:rPr lang="pl-PL" sz="5500" b="1" dirty="0"/>
              <a:t>b) właściwości </a:t>
            </a:r>
            <a:r>
              <a:rPr lang="pl-PL" sz="5500" b="1" dirty="0" err="1"/>
              <a:t>hydromorfologicznych</a:t>
            </a:r>
            <a:r>
              <a:rPr lang="pl-PL" sz="5500" b="1" dirty="0"/>
              <a:t>, fizykochemicznych, biologicznych i chemicznych wód;</a:t>
            </a:r>
          </a:p>
          <a:p>
            <a:pPr marL="0" indent="0">
              <a:buNone/>
              <a:defRPr/>
            </a:pPr>
            <a:r>
              <a:rPr lang="pl-PL" sz="5500" b="1" dirty="0"/>
              <a:t>2a)  </a:t>
            </a:r>
            <a:r>
              <a:rPr lang="pl-PL" sz="5500" b="1" u="sng" dirty="0"/>
              <a:t>wyniki inwentaryzacji przyrodniczej</a:t>
            </a:r>
            <a:r>
              <a:rPr lang="pl-PL" sz="5500" b="1" dirty="0"/>
              <a:t>, przez którą rozumie się zbiór badań terenowych przeprowadzonych na potrzeby scharakteryzowania elementów środowiska przyrodniczego, jeżeli została przeprowadzona, wraz z opisem zastosowanej metodyki; wyniki inwentaryzacji przyrodniczej wraz z opisem   metodyki stanowią załącznik do raportu;</a:t>
            </a:r>
          </a:p>
          <a:p>
            <a:pPr marL="0" indent="0">
              <a:buNone/>
              <a:defRPr/>
            </a:pPr>
            <a:r>
              <a:rPr lang="pl-PL" sz="5500" b="1" dirty="0"/>
              <a:t>2b)  inne dane, na podstawie których dokonano opisu elementów przyrodniczych;</a:t>
            </a:r>
          </a:p>
          <a:p>
            <a:pPr marL="0" indent="0">
              <a:buNone/>
            </a:pPr>
            <a:r>
              <a:rPr lang="pl-PL" sz="5500" b="1" dirty="0"/>
              <a:t>3a)  opis krajobrazu, w którym dane przedsięwzięcie ma być zlokalizowane;</a:t>
            </a:r>
          </a:p>
          <a:p>
            <a:pPr marL="0" indent="0">
              <a:buNone/>
            </a:pPr>
            <a:r>
              <a:rPr lang="pl-PL" sz="5500" b="1" dirty="0"/>
              <a:t>4) opis przewidywanych skutków dla środowiska w przypadku niepodejmowania przedsięwzięcia;</a:t>
            </a:r>
          </a:p>
          <a:p>
            <a:pPr marL="0" indent="0">
              <a:buNone/>
            </a:pPr>
            <a:r>
              <a:rPr lang="pl-PL" sz="5500" b="1" dirty="0"/>
              <a:t>5)  opis analizowanych wariantów, w tym:</a:t>
            </a:r>
          </a:p>
          <a:p>
            <a:pPr marL="0" indent="0">
              <a:lnSpc>
                <a:spcPct val="120000"/>
              </a:lnSpc>
              <a:spcBef>
                <a:spcPts val="0"/>
              </a:spcBef>
              <a:buNone/>
            </a:pPr>
            <a:r>
              <a:rPr lang="pl-PL" sz="5500" dirty="0"/>
              <a:t>a)  wariantu proponowanego przez wnioskodawcę oraz racjonalnego wariantu alternatywnego,</a:t>
            </a:r>
          </a:p>
          <a:p>
            <a:pPr marL="0" indent="0">
              <a:lnSpc>
                <a:spcPct val="120000"/>
              </a:lnSpc>
              <a:spcBef>
                <a:spcPts val="0"/>
              </a:spcBef>
              <a:buNone/>
            </a:pPr>
            <a:r>
              <a:rPr lang="pl-PL" sz="5500" dirty="0"/>
              <a:t>b)  wariantu najkorzystniejszego dla środowiska</a:t>
            </a:r>
          </a:p>
          <a:p>
            <a:pPr marL="0" indent="0">
              <a:lnSpc>
                <a:spcPct val="120000"/>
              </a:lnSpc>
              <a:spcBef>
                <a:spcPts val="0"/>
              </a:spcBef>
              <a:buNone/>
            </a:pPr>
            <a:r>
              <a:rPr lang="pl-PL" sz="5500" dirty="0"/>
              <a:t>wraz z uzasadnieniem ich wyboru;</a:t>
            </a:r>
          </a:p>
          <a:p>
            <a:pPr marL="0" indent="0">
              <a:buNone/>
              <a:defRPr/>
            </a:pPr>
            <a:endParaRPr lang="pl-PL" sz="4000" b="1" dirty="0">
              <a:solidFill>
                <a:schemeClr val="tx2">
                  <a:lumMod val="60000"/>
                  <a:lumOff val="40000"/>
                </a:schemeClr>
              </a:solidFill>
            </a:endParaRPr>
          </a:p>
          <a:p>
            <a:pPr marL="0" indent="0">
              <a:buNone/>
            </a:pPr>
            <a:endParaRPr lang="pl-P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2344" y="2564905"/>
            <a:ext cx="952946"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15527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562124"/>
          </a:xfrm>
        </p:spPr>
        <p:txBody>
          <a:bodyPr>
            <a:normAutofit fontScale="90000"/>
          </a:bodyPr>
          <a:lstStyle/>
          <a:p>
            <a:pPr algn="ctr"/>
            <a:r>
              <a:rPr lang="pl-PL" altLang="pl-PL" sz="2400" b="1" dirty="0">
                <a:solidFill>
                  <a:srgbClr val="00B050"/>
                </a:solidFill>
              </a:rPr>
              <a:t>ustawa </a:t>
            </a:r>
            <a:r>
              <a:rPr lang="pl-PL" altLang="pl-PL" sz="2400" b="1" dirty="0" err="1">
                <a:solidFill>
                  <a:srgbClr val="00B050"/>
                </a:solidFill>
              </a:rPr>
              <a:t>ooś</a:t>
            </a:r>
            <a:r>
              <a:rPr lang="pl-PL" altLang="pl-PL" sz="2400" b="1" dirty="0">
                <a:solidFill>
                  <a:srgbClr val="00B050"/>
                </a:solidFill>
              </a:rPr>
              <a:t> - r</a:t>
            </a:r>
            <a:r>
              <a:rPr lang="pl-PL" sz="2400" b="1" dirty="0">
                <a:solidFill>
                  <a:srgbClr val="00B050"/>
                </a:solidFill>
              </a:rPr>
              <a:t>aport o oddziaływaniu przedsięwzięcia na środowisko </a:t>
            </a:r>
            <a:endParaRPr lang="pl-PL" dirty="0"/>
          </a:p>
        </p:txBody>
      </p:sp>
      <p:sp>
        <p:nvSpPr>
          <p:cNvPr id="3" name="Symbol zastępczy zawartości 2"/>
          <p:cNvSpPr>
            <a:spLocks noGrp="1"/>
          </p:cNvSpPr>
          <p:nvPr>
            <p:ph idx="1"/>
          </p:nvPr>
        </p:nvSpPr>
        <p:spPr>
          <a:xfrm>
            <a:off x="1981200" y="1052742"/>
            <a:ext cx="8229600" cy="5073427"/>
          </a:xfrm>
        </p:spPr>
        <p:txBody>
          <a:bodyPr>
            <a:normAutofit fontScale="62500" lnSpcReduction="20000"/>
          </a:bodyPr>
          <a:lstStyle/>
          <a:p>
            <a:pPr marL="0" indent="0">
              <a:buNone/>
            </a:pPr>
            <a:r>
              <a:rPr lang="pl-PL" b="1" dirty="0">
                <a:latin typeface="Times New Roman"/>
                <a:ea typeface="Open Sans"/>
                <a:cs typeface="Open Sans"/>
              </a:rPr>
              <a:t>6) </a:t>
            </a:r>
            <a:r>
              <a:rPr lang="pl-PL" b="1" dirty="0">
                <a:ea typeface="Open Sans"/>
                <a:cs typeface="Open Sans"/>
              </a:rPr>
              <a:t>określenie przewidywanego oddziaływania analizowanych wariantów</a:t>
            </a:r>
            <a:r>
              <a:rPr lang="pl-PL" b="1" u="sng" dirty="0">
                <a:ea typeface="Open Sans"/>
                <a:cs typeface="Open Sans"/>
              </a:rPr>
              <a:t> na środowisko</a:t>
            </a:r>
            <a:r>
              <a:rPr lang="pl-PL" b="1" dirty="0">
                <a:ea typeface="Open Sans"/>
                <a:cs typeface="Open Sans"/>
              </a:rPr>
              <a:t>, w tym również w przypadku wystąpienia poważnej awarii </a:t>
            </a:r>
            <a:r>
              <a:rPr lang="pl-PL" dirty="0">
                <a:ea typeface="Open Sans"/>
                <a:cs typeface="Open Sans"/>
              </a:rPr>
              <a:t>przemysłowej</a:t>
            </a:r>
            <a:r>
              <a:rPr lang="pl-PL" u="sng" dirty="0">
                <a:ea typeface="Open Sans"/>
                <a:cs typeface="Open Sans"/>
              </a:rPr>
              <a:t> </a:t>
            </a:r>
            <a:r>
              <a:rPr lang="pl-PL" b="1" u="sng" dirty="0">
                <a:ea typeface="Open Sans"/>
                <a:cs typeface="Open Sans"/>
              </a:rPr>
              <a:t>i katastrofy naturalnej i budowlanej, na klimat, w tym emisje gazów cieplarnianych i oddziaływania istotne z punktu widzenia dostosowania do zmian klimatu</a:t>
            </a:r>
            <a:r>
              <a:rPr lang="pl-PL" dirty="0">
                <a:ea typeface="Open Sans"/>
                <a:cs typeface="Open Sans"/>
              </a:rPr>
              <a:t>, a także możliwego transgranicznego oddziaływania na środowisko, a w przypadku drogi w transeuropejskiej sieci drogowej</a:t>
            </a:r>
            <a:r>
              <a:rPr lang="pl-PL" u="sng" dirty="0">
                <a:ea typeface="Open Sans"/>
                <a:cs typeface="Open Sans"/>
              </a:rPr>
              <a:t>,</a:t>
            </a:r>
            <a:r>
              <a:rPr lang="pl-PL" dirty="0">
                <a:ea typeface="Open Sans"/>
                <a:cs typeface="Open Sans"/>
              </a:rPr>
              <a:t> także wpływu planowanej drogi na bezpieczeństwo ruchu drogowego</a:t>
            </a:r>
          </a:p>
          <a:p>
            <a:pPr marL="0" indent="0">
              <a:buNone/>
            </a:pPr>
            <a:r>
              <a:rPr lang="pl-PL" altLang="pl-PL" b="1" u="sng" dirty="0"/>
              <a:t>6a) </a:t>
            </a:r>
            <a:r>
              <a:rPr lang="pl-PL" altLang="pl-PL" b="1" dirty="0"/>
              <a:t>porównanie oddziaływań analizowanych wariantów na:</a:t>
            </a:r>
          </a:p>
          <a:p>
            <a:pPr marL="0" indent="0">
              <a:buNone/>
            </a:pPr>
            <a:r>
              <a:rPr lang="pl-PL" altLang="pl-PL" b="1" dirty="0"/>
              <a:t>a) ludzi, rośliny, zwierzęta, grzyby i siedliska przyrodnicze, wodę i powietrze,</a:t>
            </a:r>
          </a:p>
          <a:p>
            <a:pPr marL="0" indent="0">
              <a:buNone/>
            </a:pPr>
            <a:r>
              <a:rPr lang="pl-PL" altLang="pl-PL" b="1" dirty="0"/>
              <a:t>b) powierzchnię ziemi, z uwzględnieniem ruchów masowych ziemi, i krajobraz,</a:t>
            </a:r>
          </a:p>
          <a:p>
            <a:pPr marL="0" indent="0">
              <a:buNone/>
            </a:pPr>
            <a:r>
              <a:rPr lang="pl-PL" altLang="pl-PL" b="1" dirty="0"/>
              <a:t>c) dobra materialne,</a:t>
            </a:r>
          </a:p>
          <a:p>
            <a:pPr marL="0" indent="0">
              <a:buNone/>
            </a:pPr>
            <a:r>
              <a:rPr lang="pl-PL" altLang="pl-PL" b="1" dirty="0"/>
              <a:t>d) zabytki i krajobraz kulturowy, objęte istniejącą dokumentacją, w szczególności rejestrem lub ewidencją zabytków,</a:t>
            </a:r>
          </a:p>
          <a:p>
            <a:pPr marL="0" indent="0">
              <a:buNone/>
            </a:pPr>
            <a:r>
              <a:rPr lang="pl-PL" altLang="pl-PL" b="1" dirty="0"/>
              <a:t>e) formy ochrony przyrody, o których mowa w art. 6 ust. 1 ustawy z dnia 16 kwietnia 2004 r. o ochronie przyrody, w tym na cele i przedmiot ochrony obszarów Natura 2000, oraz ciągłość łączących je korytarzy ekologicznych,</a:t>
            </a:r>
          </a:p>
          <a:p>
            <a:pPr marL="0" indent="0">
              <a:buNone/>
            </a:pPr>
            <a:r>
              <a:rPr lang="pl-PL" altLang="pl-PL" b="1" dirty="0"/>
              <a:t>f) elementy wymienione w art. 68 ust. 2 pkt 2 lit. b, jeżeli zostały uwzględnione w raporcie o oddziaływaniu przedsięwzięcia na środowisko lub jeżeli są wymagane przez właściwy organ,</a:t>
            </a:r>
          </a:p>
          <a:p>
            <a:pPr marL="0" indent="0">
              <a:buNone/>
            </a:pPr>
            <a:r>
              <a:rPr lang="pl-PL" altLang="pl-PL" b="1" dirty="0"/>
              <a:t>g) wzajemne oddziaływanie między elementami, o których mowa w lit. a-f;</a:t>
            </a:r>
          </a:p>
          <a:p>
            <a:pPr marL="0" indent="0">
              <a:buNone/>
              <a:defRPr/>
            </a:pPr>
            <a:endParaRPr lang="pl-PL" dirty="0">
              <a:ea typeface="Open Sans"/>
              <a:cs typeface="Open Sans"/>
            </a:endParaRPr>
          </a:p>
          <a:p>
            <a:pPr marL="0" indent="0">
              <a:buNone/>
              <a:defRPr/>
            </a:pPr>
            <a:endParaRPr lang="pl-PL" dirty="0">
              <a:solidFill>
                <a:srgbClr val="000000"/>
              </a:solidFill>
              <a:ea typeface="Open Sans"/>
              <a:cs typeface="Open Sans"/>
            </a:endParaRPr>
          </a:p>
          <a:p>
            <a:pPr marL="0" indent="0">
              <a:buNone/>
              <a:defRPr/>
            </a:pPr>
            <a:endParaRPr lang="pl-PL" dirty="0">
              <a:solidFill>
                <a:srgbClr val="000000"/>
              </a:solidFill>
            </a:endParaRPr>
          </a:p>
        </p:txBody>
      </p:sp>
    </p:spTree>
    <p:extLst>
      <p:ext uri="{BB962C8B-B14F-4D97-AF65-F5344CB8AC3E}">
        <p14:creationId xmlns:p14="http://schemas.microsoft.com/office/powerpoint/2010/main" val="10425975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562074"/>
          </a:xfrm>
        </p:spPr>
        <p:txBody>
          <a:bodyPr>
            <a:normAutofit fontScale="90000"/>
          </a:bodyPr>
          <a:lstStyle/>
          <a:p>
            <a:r>
              <a:rPr lang="pl-PL" altLang="pl-PL" sz="2400" b="1" dirty="0">
                <a:solidFill>
                  <a:srgbClr val="00B050"/>
                </a:solidFill>
              </a:rPr>
              <a:t>ustawa </a:t>
            </a:r>
            <a:r>
              <a:rPr lang="pl-PL" altLang="pl-PL" sz="2400" b="1" dirty="0" err="1">
                <a:solidFill>
                  <a:srgbClr val="00B050"/>
                </a:solidFill>
              </a:rPr>
              <a:t>ooś</a:t>
            </a:r>
            <a:r>
              <a:rPr lang="pl-PL" altLang="pl-PL" sz="2400" b="1" dirty="0">
                <a:solidFill>
                  <a:srgbClr val="00B050"/>
                </a:solidFill>
              </a:rPr>
              <a:t> - r</a:t>
            </a:r>
            <a:r>
              <a:rPr lang="pl-PL" sz="2400" b="1" dirty="0">
                <a:solidFill>
                  <a:srgbClr val="00B050"/>
                </a:solidFill>
              </a:rPr>
              <a:t>aport o oddziaływaniu przedsięwzięcia na środowisko </a:t>
            </a:r>
            <a:endParaRPr lang="pl-PL" dirty="0"/>
          </a:p>
        </p:txBody>
      </p:sp>
      <p:sp>
        <p:nvSpPr>
          <p:cNvPr id="3" name="Symbol zastępczy zawartości 2"/>
          <p:cNvSpPr>
            <a:spLocks noGrp="1"/>
          </p:cNvSpPr>
          <p:nvPr>
            <p:ph idx="1"/>
          </p:nvPr>
        </p:nvSpPr>
        <p:spPr>
          <a:xfrm>
            <a:off x="1981200" y="908729"/>
            <a:ext cx="8229600" cy="5217443"/>
          </a:xfrm>
        </p:spPr>
        <p:txBody>
          <a:bodyPr>
            <a:noAutofit/>
          </a:bodyPr>
          <a:lstStyle/>
          <a:p>
            <a:pPr marL="0" indent="0">
              <a:buNone/>
            </a:pPr>
            <a:r>
              <a:rPr lang="pl-PL" sz="1800" b="1" dirty="0"/>
              <a:t>7)  uzasadnienie proponowanego przez wnioskodawcę wariantu, ze wskazaniem jego oddziaływania na środowisko, w szczególności na</a:t>
            </a:r>
            <a:r>
              <a:rPr lang="pl-PL" sz="1800" dirty="0"/>
              <a:t>:</a:t>
            </a:r>
          </a:p>
          <a:p>
            <a:pPr marL="0" indent="0">
              <a:spcBef>
                <a:spcPts val="0"/>
              </a:spcBef>
              <a:buNone/>
            </a:pPr>
            <a:r>
              <a:rPr lang="pl-PL" sz="1800" dirty="0"/>
              <a:t>a)  ludzi, rośliny, zwierzęta, grzyby i siedliska przyrodnicze, wodę i powietrze,</a:t>
            </a:r>
          </a:p>
          <a:p>
            <a:pPr marL="0" indent="0">
              <a:spcBef>
                <a:spcPts val="0"/>
              </a:spcBef>
              <a:buNone/>
            </a:pPr>
            <a:r>
              <a:rPr lang="pl-PL" sz="1800" dirty="0"/>
              <a:t>b)  powierzchnię ziemi, z uwzględnieniem ruchów masowych ziemi, klimat i krajobraz,</a:t>
            </a:r>
          </a:p>
          <a:p>
            <a:pPr marL="0" indent="0">
              <a:spcBef>
                <a:spcPts val="0"/>
              </a:spcBef>
              <a:buNone/>
            </a:pPr>
            <a:r>
              <a:rPr lang="pl-PL" sz="1800" dirty="0"/>
              <a:t>c)  dobra materialne,</a:t>
            </a:r>
          </a:p>
          <a:p>
            <a:pPr marL="0" indent="0">
              <a:spcBef>
                <a:spcPts val="0"/>
              </a:spcBef>
              <a:buNone/>
            </a:pPr>
            <a:r>
              <a:rPr lang="pl-PL" sz="1800" dirty="0"/>
              <a:t>d)  zabytki i krajobraz kulturowy, objęte istniejącą dokumentacją, w szczególności rejestrem lub ewidencją zabytków,</a:t>
            </a:r>
          </a:p>
          <a:p>
            <a:pPr marL="0" indent="0">
              <a:spcBef>
                <a:spcPts val="0"/>
              </a:spcBef>
              <a:buNone/>
            </a:pPr>
            <a:r>
              <a:rPr lang="pl-PL" sz="1800" dirty="0"/>
              <a:t>da)  krajobraz, </a:t>
            </a:r>
          </a:p>
          <a:p>
            <a:pPr marL="0" indent="0">
              <a:spcBef>
                <a:spcPts val="0"/>
              </a:spcBef>
              <a:buNone/>
            </a:pPr>
            <a:r>
              <a:rPr lang="pl-PL" sz="1800" dirty="0"/>
              <a:t>e)  wzajemne oddziaływanie między elementami, o których mowa w lit. a-da,</a:t>
            </a:r>
          </a:p>
          <a:p>
            <a:pPr marL="0" indent="0">
              <a:spcBef>
                <a:spcPts val="0"/>
              </a:spcBef>
              <a:buNone/>
            </a:pPr>
            <a:r>
              <a:rPr lang="pl-PL" sz="1800" dirty="0"/>
              <a:t>f)  bezpieczeństwo ruchu drogowego w przypadku drogi w transeuropejskiej sieci drogowej;</a:t>
            </a:r>
          </a:p>
          <a:p>
            <a:pPr marL="0" indent="0">
              <a:buNone/>
            </a:pPr>
            <a:r>
              <a:rPr lang="pl-PL" sz="1800" b="1" dirty="0"/>
              <a:t>8)  opis metod prognozowania zastosowanych przez wnioskodawcę oraz opis przewidywanych znaczących oddziaływań planowanego przedsięwzięcia na środowisko, obejmujący bezpośrednie, pośrednie, wtórne, skumulowane, krótko-, średnio- i długoterminowe, stałe i chwilowe oddziaływania na środowisko, wynikające z:</a:t>
            </a:r>
          </a:p>
          <a:p>
            <a:pPr marL="0" indent="0">
              <a:spcBef>
                <a:spcPts val="0"/>
              </a:spcBef>
              <a:buNone/>
            </a:pPr>
            <a:r>
              <a:rPr lang="pl-PL" sz="1800" dirty="0"/>
              <a:t>a)  istnienia przedsięwzięcia,</a:t>
            </a:r>
          </a:p>
          <a:p>
            <a:pPr marL="0" indent="0">
              <a:spcBef>
                <a:spcPts val="0"/>
              </a:spcBef>
              <a:buNone/>
            </a:pPr>
            <a:r>
              <a:rPr lang="pl-PL" sz="1800" dirty="0"/>
              <a:t>b)  wykorzystywania zasobów środowiska,</a:t>
            </a:r>
          </a:p>
          <a:p>
            <a:pPr marL="0" indent="0">
              <a:spcBef>
                <a:spcPts val="0"/>
              </a:spcBef>
              <a:buNone/>
            </a:pPr>
            <a:r>
              <a:rPr lang="pl-PL" sz="1800" dirty="0"/>
              <a:t>c)  emisji;</a:t>
            </a:r>
          </a:p>
          <a:p>
            <a:pPr marL="0" indent="0">
              <a:buNone/>
            </a:pPr>
            <a:endParaRPr lang="pl-PL" sz="1600" dirty="0"/>
          </a:p>
        </p:txBody>
      </p:sp>
    </p:spTree>
    <p:extLst>
      <p:ext uri="{BB962C8B-B14F-4D97-AF65-F5344CB8AC3E}">
        <p14:creationId xmlns:p14="http://schemas.microsoft.com/office/powerpoint/2010/main" val="18150878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648388"/>
          </a:xfrm>
        </p:spPr>
        <p:txBody>
          <a:bodyPr>
            <a:normAutofit fontScale="90000"/>
          </a:bodyPr>
          <a:lstStyle/>
          <a:p>
            <a:pPr algn="ctr"/>
            <a:r>
              <a:rPr lang="pl-PL" altLang="pl-PL" sz="2400" b="1" dirty="0">
                <a:solidFill>
                  <a:srgbClr val="00B050"/>
                </a:solidFill>
              </a:rPr>
              <a:t>ustawa </a:t>
            </a:r>
            <a:r>
              <a:rPr lang="pl-PL" altLang="pl-PL" sz="2400" b="1" dirty="0" err="1">
                <a:solidFill>
                  <a:srgbClr val="00B050"/>
                </a:solidFill>
              </a:rPr>
              <a:t>ooś</a:t>
            </a:r>
            <a:r>
              <a:rPr lang="pl-PL" altLang="pl-PL" sz="2400" b="1" dirty="0">
                <a:solidFill>
                  <a:srgbClr val="00B050"/>
                </a:solidFill>
              </a:rPr>
              <a:t> - r</a:t>
            </a:r>
            <a:r>
              <a:rPr lang="pl-PL" sz="2400" b="1" dirty="0">
                <a:solidFill>
                  <a:srgbClr val="00B050"/>
                </a:solidFill>
              </a:rPr>
              <a:t>aport o oddziaływaniu </a:t>
            </a:r>
            <a:br>
              <a:rPr lang="pl-PL" sz="2400" b="1" dirty="0">
                <a:solidFill>
                  <a:srgbClr val="00B050"/>
                </a:solidFill>
              </a:rPr>
            </a:br>
            <a:r>
              <a:rPr lang="pl-PL" sz="2400" b="1" dirty="0">
                <a:solidFill>
                  <a:srgbClr val="00B050"/>
                </a:solidFill>
              </a:rPr>
              <a:t>przedsięwzięcia na środowisko </a:t>
            </a:r>
            <a:endParaRPr lang="pl-PL" dirty="0"/>
          </a:p>
        </p:txBody>
      </p:sp>
      <p:sp>
        <p:nvSpPr>
          <p:cNvPr id="3" name="Symbol zastępczy zawartości 2"/>
          <p:cNvSpPr>
            <a:spLocks noGrp="1"/>
          </p:cNvSpPr>
          <p:nvPr>
            <p:ph idx="1"/>
          </p:nvPr>
        </p:nvSpPr>
        <p:spPr>
          <a:xfrm>
            <a:off x="1981200" y="1124745"/>
            <a:ext cx="8229600" cy="5001425"/>
          </a:xfrm>
        </p:spPr>
        <p:txBody>
          <a:bodyPr>
            <a:normAutofit fontScale="62500" lnSpcReduction="20000"/>
          </a:bodyPr>
          <a:lstStyle/>
          <a:p>
            <a:pPr marL="0" indent="0">
              <a:buNone/>
            </a:pPr>
            <a:endParaRPr lang="pl-PL" b="1" dirty="0"/>
          </a:p>
          <a:p>
            <a:pPr marL="0" indent="0">
              <a:buNone/>
            </a:pPr>
            <a:endParaRPr lang="pl-PL" b="1" dirty="0"/>
          </a:p>
          <a:p>
            <a:pPr marL="0" indent="0">
              <a:buNone/>
            </a:pPr>
            <a:r>
              <a:rPr lang="pl-PL" b="1" dirty="0"/>
              <a:t>9)  opis przewidywanych działań mających na celu zapobieganie, ograniczanie lub kompensację przyrodniczą negatywnych oddziaływań na środowisko, w szczególności na cele i przedmiot ochrony obszaru Natura 2000 oraz integralność tego obszaru;</a:t>
            </a:r>
          </a:p>
          <a:p>
            <a:pPr marL="0" indent="0">
              <a:buNone/>
            </a:pPr>
            <a:r>
              <a:rPr lang="pl-PL" b="1" dirty="0"/>
              <a:t>10)  dla dróg będących przedsięwzięciami mogącymi zawsze znacząco oddziaływać na środowisko:</a:t>
            </a:r>
          </a:p>
          <a:p>
            <a:pPr marL="0" indent="0">
              <a:buNone/>
            </a:pPr>
            <a:r>
              <a:rPr lang="pl-PL" dirty="0"/>
              <a:t>a)  określenie założeń do:</a:t>
            </a:r>
          </a:p>
          <a:p>
            <a:pPr marL="0" indent="0">
              <a:buNone/>
            </a:pPr>
            <a:r>
              <a:rPr lang="pl-PL" dirty="0"/>
              <a:t>–  ratowniczych badań zidentyfikowanych zabytków znajdujących się na obszarze planowanego przedsięwzięcia, odkrywanych w trakcie robót budowlanych,</a:t>
            </a:r>
          </a:p>
          <a:p>
            <a:pPr marL="0" indent="0">
              <a:buNone/>
            </a:pPr>
            <a:r>
              <a:rPr lang="pl-PL" dirty="0"/>
              <a:t>–  programu zabezpieczenia istniejących zabytków przed negatywnym oddziaływaniem planowanego przedsięwzięcia oraz ochrony krajobrazu kulturowego,</a:t>
            </a:r>
          </a:p>
          <a:p>
            <a:pPr marL="0" indent="0">
              <a:buNone/>
            </a:pPr>
            <a:r>
              <a:rPr lang="pl-PL" dirty="0"/>
              <a:t>b)  analizę i ocenę możliwych zagrożeń i szkód dla zabytków chronionych na podstawie przepisów o ochronie zabytków i opiece nad zabytkami, w szczególności zabytków archeologicznych, w sąsiedztwie lub w bezpośrednim zasięgu oddziaływania planowanego przedsięwzięcia;</a:t>
            </a:r>
          </a:p>
          <a:p>
            <a:pPr marL="0" indent="0">
              <a:buNone/>
            </a:pPr>
            <a:endParaRPr lang="pl-P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3449" y="766335"/>
            <a:ext cx="906690" cy="946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1806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47529" y="274638"/>
            <a:ext cx="8568952" cy="634082"/>
          </a:xfrm>
        </p:spPr>
        <p:txBody>
          <a:bodyPr>
            <a:normAutofit/>
          </a:bodyPr>
          <a:lstStyle/>
          <a:p>
            <a:pPr algn="ctr"/>
            <a:r>
              <a:rPr lang="pl-PL" altLang="pl-PL" sz="2000" b="1" dirty="0">
                <a:solidFill>
                  <a:srgbClr val="00B050"/>
                </a:solidFill>
              </a:rPr>
              <a:t>ustawa </a:t>
            </a:r>
            <a:r>
              <a:rPr lang="pl-PL" altLang="pl-PL" sz="2000" b="1" dirty="0" err="1">
                <a:solidFill>
                  <a:srgbClr val="00B050"/>
                </a:solidFill>
              </a:rPr>
              <a:t>ooś</a:t>
            </a:r>
            <a:r>
              <a:rPr lang="pl-PL" altLang="pl-PL" sz="2000" b="1" dirty="0">
                <a:solidFill>
                  <a:srgbClr val="00B050"/>
                </a:solidFill>
              </a:rPr>
              <a:t> - r</a:t>
            </a:r>
            <a:r>
              <a:rPr lang="pl-PL" sz="2000" b="1" dirty="0">
                <a:solidFill>
                  <a:srgbClr val="00B050"/>
                </a:solidFill>
              </a:rPr>
              <a:t>aport o oddziaływaniu przedsięwzięcia na środowisko </a:t>
            </a:r>
            <a:endParaRPr lang="pl-PL" sz="3600" dirty="0"/>
          </a:p>
        </p:txBody>
      </p:sp>
      <p:sp>
        <p:nvSpPr>
          <p:cNvPr id="3" name="Symbol zastępczy zawartości 2"/>
          <p:cNvSpPr>
            <a:spLocks noGrp="1"/>
          </p:cNvSpPr>
          <p:nvPr>
            <p:ph idx="1"/>
          </p:nvPr>
        </p:nvSpPr>
        <p:spPr>
          <a:xfrm>
            <a:off x="2160816" y="1052737"/>
            <a:ext cx="7733620" cy="5233769"/>
          </a:xfrm>
        </p:spPr>
        <p:txBody>
          <a:bodyPr>
            <a:normAutofit fontScale="85000" lnSpcReduction="10000"/>
          </a:bodyPr>
          <a:lstStyle/>
          <a:p>
            <a:pPr marL="0" indent="0">
              <a:buNone/>
            </a:pPr>
            <a:r>
              <a:rPr lang="pl-PL" sz="1900" b="1" dirty="0">
                <a:solidFill>
                  <a:srgbClr val="00B0F0"/>
                </a:solidFill>
              </a:rPr>
              <a:t>10a)  dla instalacji do spalania paliw w celu wytwarzania energii elektrycznej, o elektrycznej mocy znamionowej nie mniejszej niż 300 MW ocenę gotowości instalacji do wychwytywania dwutlenku węgla</a:t>
            </a:r>
            <a:r>
              <a:rPr lang="pl-PL" sz="1900" b="1" dirty="0"/>
              <a:t>,</a:t>
            </a:r>
            <a:r>
              <a:rPr lang="pl-PL" sz="1900" dirty="0"/>
              <a:t> określoną na podstawie analizy:</a:t>
            </a:r>
          </a:p>
          <a:p>
            <a:pPr marL="0" indent="0">
              <a:buNone/>
            </a:pPr>
            <a:r>
              <a:rPr lang="pl-PL" sz="1900" dirty="0"/>
              <a:t>a)  dostępności podziemnych składowisk dwutlenku węgla,</a:t>
            </a:r>
          </a:p>
          <a:p>
            <a:pPr marL="0" indent="0">
              <a:buNone/>
            </a:pPr>
            <a:r>
              <a:rPr lang="pl-PL" sz="1900" dirty="0"/>
              <a:t>b)  wykonalności technicznej i ekonomicznej sieci transportowych dwutlenku węgla;</a:t>
            </a:r>
          </a:p>
          <a:p>
            <a:pPr marL="0" indent="0">
              <a:buNone/>
            </a:pPr>
            <a:r>
              <a:rPr lang="pl-PL" sz="1900" dirty="0"/>
              <a:t>11</a:t>
            </a:r>
            <a:r>
              <a:rPr lang="pl-PL" sz="1900" dirty="0">
                <a:solidFill>
                  <a:srgbClr val="00B0F0"/>
                </a:solidFill>
              </a:rPr>
              <a:t>)  jeżeli planowane przedsięwzięcie jest związane z użyciem instalacji, </a:t>
            </a:r>
            <a:r>
              <a:rPr lang="pl-PL" sz="1900" b="1" dirty="0">
                <a:solidFill>
                  <a:srgbClr val="00B0F0"/>
                </a:solidFill>
              </a:rPr>
              <a:t>porównanie proponowanej technologii z technologią spełniającą wymagania, o których mowa w art. 143 ustawy z dnia 27 kwietnia 2001 r. - Prawo ochrony środowiska</a:t>
            </a:r>
            <a:r>
              <a:rPr lang="pl-PL" sz="1900" b="1" dirty="0"/>
              <a:t>;</a:t>
            </a:r>
          </a:p>
          <a:p>
            <a:pPr marL="0" indent="0">
              <a:buNone/>
            </a:pPr>
            <a:r>
              <a:rPr lang="pl-PL" sz="1900" dirty="0"/>
              <a:t>11a)  </a:t>
            </a:r>
            <a:r>
              <a:rPr lang="pl-PL" sz="1900" b="1" u="sng" dirty="0"/>
              <a:t>odniesienie się do celów środowiskowych </a:t>
            </a:r>
            <a:r>
              <a:rPr lang="pl-PL" sz="1900" u="sng" dirty="0"/>
              <a:t>wynikających z dokumentów strategicznych istotnych z punktu widzenia realizacji przedsięwzięcia</a:t>
            </a:r>
            <a:r>
              <a:rPr lang="pl-PL" sz="1900" b="1" u="sng" dirty="0"/>
              <a:t>;</a:t>
            </a:r>
          </a:p>
          <a:p>
            <a:pPr marL="0" indent="0">
              <a:lnSpc>
                <a:spcPct val="115000"/>
              </a:lnSpc>
              <a:spcBef>
                <a:spcPts val="384"/>
              </a:spcBef>
              <a:buNone/>
            </a:pPr>
            <a:r>
              <a:rPr lang="pl-PL" sz="1900" b="1" u="sng" dirty="0">
                <a:ea typeface="Arial"/>
              </a:rPr>
              <a:t>11b) uzasadnienie spełnienia warunków, o których mowa w art. 68 pkt 1, 3 i 4 ustawy z dnia 20 lipca 2017 r. - Prawo wodne, jeżeli przedsięwzięcie wpływa na możliwość osiągnięcia celów środowiskowych, o których mowa w art. 56, art. 57, art. 59 i art. 61 ust. 1 tej ustawy;</a:t>
            </a:r>
            <a:endParaRPr lang="pl-PL" sz="1900" b="1" dirty="0">
              <a:ea typeface="Arial"/>
            </a:endParaRPr>
          </a:p>
          <a:p>
            <a:pPr marL="0" indent="0">
              <a:buNone/>
            </a:pPr>
            <a:r>
              <a:rPr lang="pl-PL" sz="1900" b="1" dirty="0"/>
              <a:t>12) wskazanie, czy dla planowanego przedsięwzięcia jest konieczne ustanowienie obszaru ograniczonego użytkowania </a:t>
            </a:r>
            <a:r>
              <a:rPr lang="pl-PL" sz="1900" dirty="0"/>
              <a:t>w rozumieniu przepisów ustawy z dnia 27 kwietnia 2001 r. - Prawo ochrony środowiska, oraz określenie granic takiego obszaru, ograniczeń w zakresie przeznaczenia terenu, wymagań technicznych dotyczących obiektów budowlanych i sposobów korzystania z nich; nie dotyczy to przedsięwzięć polegających na budowie drogi krajowej;</a:t>
            </a:r>
          </a:p>
          <a:p>
            <a:pPr marL="0" indent="0">
              <a:buNone/>
            </a:pPr>
            <a:endParaRPr lang="pl-PL" sz="2200" b="1" dirty="0"/>
          </a:p>
          <a:p>
            <a:pPr marL="0" indent="0">
              <a:buNone/>
            </a:pPr>
            <a:endParaRPr lang="pl-PL" dirty="0"/>
          </a:p>
        </p:txBody>
      </p:sp>
    </p:spTree>
    <p:extLst>
      <p:ext uri="{BB962C8B-B14F-4D97-AF65-F5344CB8AC3E}">
        <p14:creationId xmlns:p14="http://schemas.microsoft.com/office/powerpoint/2010/main" val="38208843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754821" y="274638"/>
            <a:ext cx="6619195" cy="518992"/>
          </a:xfrm>
        </p:spPr>
        <p:txBody>
          <a:bodyPr>
            <a:noAutofit/>
          </a:bodyPr>
          <a:lstStyle/>
          <a:p>
            <a:pPr algn="ctr"/>
            <a:r>
              <a:rPr lang="pl-PL" altLang="pl-PL" sz="2400" b="1" dirty="0">
                <a:solidFill>
                  <a:srgbClr val="00B050"/>
                </a:solidFill>
              </a:rPr>
              <a:t>ustawa </a:t>
            </a:r>
            <a:r>
              <a:rPr lang="pl-PL" altLang="pl-PL" sz="2400" b="1" dirty="0" err="1">
                <a:solidFill>
                  <a:srgbClr val="00B050"/>
                </a:solidFill>
              </a:rPr>
              <a:t>ooś</a:t>
            </a:r>
            <a:r>
              <a:rPr lang="pl-PL" altLang="pl-PL" sz="2400" b="1" dirty="0">
                <a:solidFill>
                  <a:srgbClr val="00B050"/>
                </a:solidFill>
              </a:rPr>
              <a:t> - r</a:t>
            </a:r>
            <a:r>
              <a:rPr lang="pl-PL" sz="2400" b="1" dirty="0">
                <a:solidFill>
                  <a:srgbClr val="00B050"/>
                </a:solidFill>
              </a:rPr>
              <a:t>aport o oddziaływaniu przedsięwzięcia na środowisko </a:t>
            </a:r>
            <a:endParaRPr lang="pl-PL" sz="3600" dirty="0"/>
          </a:p>
        </p:txBody>
      </p:sp>
      <p:sp>
        <p:nvSpPr>
          <p:cNvPr id="3" name="Symbol zastępczy zawartości 2"/>
          <p:cNvSpPr>
            <a:spLocks noGrp="1"/>
          </p:cNvSpPr>
          <p:nvPr>
            <p:ph idx="1"/>
          </p:nvPr>
        </p:nvSpPr>
        <p:spPr>
          <a:xfrm>
            <a:off x="2063552" y="1045032"/>
            <a:ext cx="7992888" cy="4329226"/>
          </a:xfrm>
        </p:spPr>
        <p:txBody>
          <a:bodyPr>
            <a:noAutofit/>
          </a:bodyPr>
          <a:lstStyle/>
          <a:p>
            <a:pPr marL="0" indent="0">
              <a:lnSpc>
                <a:spcPct val="80000"/>
              </a:lnSpc>
              <a:buNone/>
            </a:pPr>
            <a:endParaRPr lang="pl-PL" sz="2000" b="1" dirty="0"/>
          </a:p>
          <a:p>
            <a:pPr marL="0" indent="0">
              <a:lnSpc>
                <a:spcPct val="80000"/>
              </a:lnSpc>
              <a:buNone/>
            </a:pPr>
            <a:r>
              <a:rPr lang="pl-PL" sz="1800" b="1" dirty="0"/>
              <a:t>13)  przedstawienie zagadnień w formie graficznej;</a:t>
            </a:r>
          </a:p>
          <a:p>
            <a:pPr marL="0" indent="0">
              <a:lnSpc>
                <a:spcPct val="80000"/>
              </a:lnSpc>
              <a:buNone/>
            </a:pPr>
            <a:r>
              <a:rPr lang="pl-PL" sz="1800" b="1" dirty="0"/>
              <a:t>14)  przedstawienie zagadnień w formie kartograficznej </a:t>
            </a:r>
            <a:r>
              <a:rPr lang="pl-PL" sz="1800" dirty="0"/>
              <a:t>w skali odpowiadającej przedmiotowi i szczegółowości analizowanych w raporcie zagadnień oraz umożliwiającej kompleksowe przedstawienie przeprowadzonych analiz oddziaływania przedsięwzięcia na środowisko;</a:t>
            </a:r>
          </a:p>
          <a:p>
            <a:pPr marL="0" indent="0">
              <a:lnSpc>
                <a:spcPct val="80000"/>
              </a:lnSpc>
              <a:buNone/>
            </a:pPr>
            <a:r>
              <a:rPr lang="pl-PL" sz="1800" b="1" dirty="0"/>
              <a:t>15)  analizę możliwych konfliktów społecznych </a:t>
            </a:r>
            <a:r>
              <a:rPr lang="pl-PL" sz="1800" dirty="0"/>
              <a:t>związanych z planowanym przedsięwzięciem;</a:t>
            </a:r>
          </a:p>
          <a:p>
            <a:pPr marL="0" indent="0">
              <a:lnSpc>
                <a:spcPct val="80000"/>
              </a:lnSpc>
              <a:buNone/>
            </a:pPr>
            <a:r>
              <a:rPr lang="pl-PL" sz="1800" b="1" dirty="0"/>
              <a:t>16)  przedstawienie propozycji monitoringu </a:t>
            </a:r>
            <a:r>
              <a:rPr lang="pl-PL" sz="1800" dirty="0"/>
              <a:t>oddziaływania planowanego przedsięwzięcia na etapie jego budowy i eksploatacji lub użytkowania, w szczególności na cele i przedmiot ochrony obszaru Natura 2000 oraz integralność tego obszaru;</a:t>
            </a:r>
          </a:p>
          <a:p>
            <a:pPr marL="0" indent="0">
              <a:lnSpc>
                <a:spcPct val="80000"/>
              </a:lnSpc>
              <a:buNone/>
            </a:pPr>
            <a:r>
              <a:rPr lang="pl-PL" sz="1800" b="1" dirty="0"/>
              <a:t>17)  wskazanie trudności wynikających z niedostatków techniki lub luk we współczesnej wiedzy, jakie napotkano, opracowując raport;</a:t>
            </a:r>
          </a:p>
          <a:p>
            <a:pPr marL="0" indent="0">
              <a:lnSpc>
                <a:spcPct val="80000"/>
              </a:lnSpc>
              <a:buNone/>
              <a:defRPr/>
            </a:pPr>
            <a:r>
              <a:rPr lang="pl-PL" sz="1800" b="1" dirty="0"/>
              <a:t>18) streszczenie w języku niespecjalistycznym </a:t>
            </a:r>
            <a:r>
              <a:rPr lang="pl-PL" sz="1800" dirty="0"/>
              <a:t>informacji zawartych w raporcie, w odniesieniu do każdego elementu raportu;</a:t>
            </a:r>
          </a:p>
        </p:txBody>
      </p:sp>
    </p:spTree>
    <p:extLst>
      <p:ext uri="{BB962C8B-B14F-4D97-AF65-F5344CB8AC3E}">
        <p14:creationId xmlns:p14="http://schemas.microsoft.com/office/powerpoint/2010/main" val="37331078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748"/>
            <a:ext cx="8229600" cy="794883"/>
          </a:xfrm>
        </p:spPr>
        <p:txBody>
          <a:bodyPr>
            <a:normAutofit/>
          </a:bodyPr>
          <a:lstStyle/>
          <a:p>
            <a:r>
              <a:rPr lang="pl-PL" altLang="pl-PL" sz="2400" b="1" dirty="0">
                <a:solidFill>
                  <a:srgbClr val="00B050"/>
                </a:solidFill>
              </a:rPr>
              <a:t>ustawa </a:t>
            </a:r>
            <a:r>
              <a:rPr lang="pl-PL" altLang="pl-PL" sz="2400" b="1" dirty="0" err="1">
                <a:solidFill>
                  <a:srgbClr val="00B050"/>
                </a:solidFill>
              </a:rPr>
              <a:t>ooś</a:t>
            </a:r>
            <a:r>
              <a:rPr lang="pl-PL" altLang="pl-PL" sz="2400" b="1" dirty="0">
                <a:solidFill>
                  <a:srgbClr val="00B050"/>
                </a:solidFill>
              </a:rPr>
              <a:t> - r</a:t>
            </a:r>
            <a:r>
              <a:rPr lang="pl-PL" sz="2400" b="1" dirty="0">
                <a:solidFill>
                  <a:srgbClr val="00B050"/>
                </a:solidFill>
              </a:rPr>
              <a:t>aport o oddziaływaniu przedsięwzięcia na środowisko </a:t>
            </a:r>
            <a:endParaRPr lang="pl-PL" sz="4000" dirty="0"/>
          </a:p>
        </p:txBody>
      </p:sp>
      <p:sp>
        <p:nvSpPr>
          <p:cNvPr id="3" name="Symbol zastępczy zawartości 2"/>
          <p:cNvSpPr>
            <a:spLocks noGrp="1"/>
          </p:cNvSpPr>
          <p:nvPr>
            <p:ph idx="1"/>
          </p:nvPr>
        </p:nvSpPr>
        <p:spPr>
          <a:xfrm>
            <a:off x="2166940" y="1053196"/>
            <a:ext cx="7776482" cy="5072971"/>
          </a:xfrm>
        </p:spPr>
        <p:txBody>
          <a:bodyPr>
            <a:normAutofit fontScale="62500" lnSpcReduction="20000"/>
          </a:bodyPr>
          <a:lstStyle/>
          <a:p>
            <a:pPr marL="0" indent="0">
              <a:buNone/>
              <a:defRPr/>
            </a:pPr>
            <a:r>
              <a:rPr lang="pl-PL" b="1" dirty="0"/>
              <a:t>19)</a:t>
            </a:r>
            <a:r>
              <a:rPr lang="pl-PL" dirty="0"/>
              <a:t>  </a:t>
            </a:r>
            <a:r>
              <a:rPr lang="pl-PL" b="1" u="sng" dirty="0"/>
              <a:t>podpis autora</a:t>
            </a:r>
            <a:r>
              <a:rPr lang="pl-PL" b="1" dirty="0"/>
              <a:t>, a w przypadku gdy wykonawcą raportu jest zespół autorów - kierującego tym zespołem, wraz z podaniem imienia i nazwiska oraz daty sporządzenia raportu;</a:t>
            </a:r>
          </a:p>
          <a:p>
            <a:pPr marL="0" indent="0">
              <a:buNone/>
              <a:defRPr/>
            </a:pPr>
            <a:r>
              <a:rPr lang="pl-PL" b="1" dirty="0"/>
              <a:t>19a)  </a:t>
            </a:r>
            <a:r>
              <a:rPr lang="pl-PL" b="1" u="sng" dirty="0"/>
              <a:t>oświadczenie autora</a:t>
            </a:r>
            <a:r>
              <a:rPr lang="pl-PL" b="1" dirty="0"/>
              <a:t>, a w przypadku gdy wykonawcą raportu jest zespół autorów - kierującego tym zespołem, o spełnieniu wymagań, o których mowa w art. 74a ust. 2, stanowiące załącznik do raportu</a:t>
            </a:r>
            <a:r>
              <a:rPr lang="pl-PL" b="1" u="sng" dirty="0"/>
              <a:t>;</a:t>
            </a:r>
            <a:endParaRPr lang="pl-PL" dirty="0"/>
          </a:p>
          <a:p>
            <a:pPr marL="0" indent="0">
              <a:buNone/>
            </a:pPr>
            <a:r>
              <a:rPr lang="pl-PL" b="1" dirty="0"/>
              <a:t>20)  źródła informacji stanowiące podstawę do sporządzenia raportu</a:t>
            </a:r>
          </a:p>
          <a:p>
            <a:pPr marL="0" indent="0">
              <a:buNone/>
            </a:pPr>
            <a:endParaRPr lang="pl-PL" dirty="0"/>
          </a:p>
          <a:p>
            <a:pPr marL="0" indent="0">
              <a:buNone/>
            </a:pPr>
            <a:r>
              <a:rPr lang="pl-PL" dirty="0"/>
              <a:t>4. Jeżeli dla planowanego przedsięwzięcia jest konieczne ustanowienie </a:t>
            </a:r>
            <a:r>
              <a:rPr lang="pl-PL" b="1" dirty="0"/>
              <a:t>obszaru ograniczonego użytkowania</a:t>
            </a:r>
            <a:r>
              <a:rPr lang="pl-PL" dirty="0"/>
              <a:t>, do raportu powinna być załączona poświadczona przez właściwy organ kopia mapy ewidencyjnej z zaznaczonym przebiegiem granic obszaru, na którym jest konieczne utworzenie obszaru ograniczonego użytkowania. Nie dotyczy to przedsięwzięć polegających na budowie drogi krajowej.</a:t>
            </a:r>
          </a:p>
          <a:p>
            <a:pPr marL="0" indent="0">
              <a:buNone/>
            </a:pPr>
            <a:r>
              <a:rPr lang="pl-PL" dirty="0"/>
              <a:t>5. Jeżeli planowane przedsięwzięcie jest związane z użyciem instalacji objętej obowiązkiem uzyskania pozwolenia zintegrowanego, raport o oddziaływaniu przedsięwzięcia na środowisko powinien zawierać porównanie proponowanej techniki z najlepszymi dostępnymi technikami.</a:t>
            </a:r>
          </a:p>
          <a:p>
            <a:pPr marL="0" indent="0">
              <a:buNone/>
            </a:pPr>
            <a:r>
              <a:rPr lang="pl-PL" dirty="0"/>
              <a:t>6. Raport o oddziaływaniu przedsięwzięcia na środowisko powinien uwzględniać oddziaływanie przedsięwzięcia na etapach jego realizacji, eksploatacji lub użytkowania oraz likwidacji.</a:t>
            </a:r>
          </a:p>
          <a:p>
            <a:pPr marL="0" indent="0">
              <a:buNone/>
            </a:pPr>
            <a:endParaRPr lang="pl-PL" dirty="0"/>
          </a:p>
        </p:txBody>
      </p:sp>
    </p:spTree>
    <p:extLst>
      <p:ext uri="{BB962C8B-B14F-4D97-AF65-F5344CB8AC3E}">
        <p14:creationId xmlns:p14="http://schemas.microsoft.com/office/powerpoint/2010/main" val="17857581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457192"/>
          </a:xfrm>
        </p:spPr>
        <p:txBody>
          <a:bodyPr>
            <a:normAutofit fontScale="90000"/>
          </a:bodyPr>
          <a:lstStyle/>
          <a:p>
            <a:pPr algn="ctr"/>
            <a:r>
              <a:rPr lang="pl-PL" altLang="pl-PL" sz="3600" b="1" dirty="0">
                <a:solidFill>
                  <a:srgbClr val="00B050"/>
                </a:solidFill>
              </a:rPr>
              <a:t>ustawa </a:t>
            </a:r>
            <a:r>
              <a:rPr lang="pl-PL" altLang="pl-PL" sz="3600" b="1" dirty="0" err="1">
                <a:solidFill>
                  <a:srgbClr val="00B050"/>
                </a:solidFill>
              </a:rPr>
              <a:t>ooś</a:t>
            </a:r>
            <a:endParaRPr lang="pl-PL" dirty="0"/>
          </a:p>
        </p:txBody>
      </p:sp>
      <p:sp>
        <p:nvSpPr>
          <p:cNvPr id="3" name="Symbol zastępczy zawartości 2"/>
          <p:cNvSpPr>
            <a:spLocks noGrp="1"/>
          </p:cNvSpPr>
          <p:nvPr>
            <p:ph idx="1"/>
          </p:nvPr>
        </p:nvSpPr>
        <p:spPr>
          <a:xfrm>
            <a:off x="1981200" y="908722"/>
            <a:ext cx="8229600" cy="4724328"/>
          </a:xfrm>
        </p:spPr>
        <p:txBody>
          <a:bodyPr>
            <a:normAutofit fontScale="62500" lnSpcReduction="20000"/>
          </a:bodyPr>
          <a:lstStyle/>
          <a:p>
            <a:pPr marL="0" indent="0">
              <a:buNone/>
              <a:defRPr/>
            </a:pPr>
            <a:endParaRPr lang="pl-PL" sz="3600" b="1" dirty="0"/>
          </a:p>
          <a:p>
            <a:pPr marL="0" indent="0">
              <a:buNone/>
              <a:defRPr/>
            </a:pPr>
            <a:r>
              <a:rPr lang="pl-PL" sz="3200" b="1" dirty="0"/>
              <a:t>Art. 74a. 1. Prognozę oddziaływania na środowisko, raport o oddziaływaniu przedsięwzięcia na środowisko oraz raport o oddziaływaniu przedsięwzięcia na obszar Natura 2000 sporządza osoba, o której mowa w ust. 2.</a:t>
            </a:r>
          </a:p>
          <a:p>
            <a:pPr marL="0" indent="0">
              <a:buNone/>
              <a:defRPr/>
            </a:pPr>
            <a:r>
              <a:rPr lang="pl-PL" b="1" dirty="0"/>
              <a:t>2. Autorem prognozy oddziaływania na środowisko, raportu o oddziaływaniu przedsięwzięcia na środowisko oraz raportu o oddziaływaniu przedsięwzięcia na obszar Natura 2000, a w przypadku zespołu autorów - kierującym tym zespołem powinna być osoba, która:</a:t>
            </a:r>
          </a:p>
          <a:p>
            <a:pPr marL="0" indent="0">
              <a:buNone/>
              <a:defRPr/>
            </a:pPr>
            <a:r>
              <a:rPr lang="pl-PL" b="1" dirty="0"/>
              <a:t>1</a:t>
            </a:r>
            <a:r>
              <a:rPr lang="pl-PL" dirty="0"/>
              <a:t>) ukończyła, w rozumieniu przepisów o szkolnictwie wyższym, co najmniej studia pierwszego stopnia lub studia drugiego stopnia, lub jednolite studia magisterskie na kierunkach związanych z kształceniem w obszarze:</a:t>
            </a:r>
          </a:p>
          <a:p>
            <a:pPr marL="0" indent="0">
              <a:buNone/>
              <a:defRPr/>
            </a:pPr>
            <a:r>
              <a:rPr lang="pl-PL" dirty="0"/>
              <a:t>a) nauk ścisłych z dziedzin nauk chemicznych,</a:t>
            </a:r>
          </a:p>
          <a:p>
            <a:pPr marL="0" indent="0">
              <a:buNone/>
              <a:defRPr/>
            </a:pPr>
            <a:r>
              <a:rPr lang="pl-PL" dirty="0"/>
              <a:t>b) nauk przyrodniczych z dziedzin nauk biologicznych oraz nauk o Ziemi,</a:t>
            </a:r>
          </a:p>
          <a:p>
            <a:pPr marL="0" indent="0">
              <a:buNone/>
              <a:defRPr/>
            </a:pPr>
            <a:r>
              <a:rPr lang="pl-PL" dirty="0"/>
              <a:t>c) nauk technicznych z dziedzin nauk technicznych z dyscyplin: biotechnologia, górnictwo i geologia inżynierska, inżynieria środowiska,</a:t>
            </a:r>
          </a:p>
          <a:p>
            <a:pPr marL="0" indent="0">
              <a:buNone/>
              <a:defRPr/>
            </a:pPr>
            <a:r>
              <a:rPr lang="pl-PL" dirty="0"/>
              <a:t>d) nauk rolniczych, leśnych i weterynaryjnych z dziedzin nauk rolniczych, nauk leśnych</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5575" y="332656"/>
            <a:ext cx="1005692" cy="788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44112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588004"/>
          </a:xfrm>
        </p:spPr>
        <p:txBody>
          <a:bodyPr/>
          <a:lstStyle/>
          <a:p>
            <a:pPr algn="ctr"/>
            <a:r>
              <a:rPr lang="pl-PL" altLang="pl-PL" sz="3600" b="1" dirty="0">
                <a:solidFill>
                  <a:srgbClr val="00B050"/>
                </a:solidFill>
              </a:rPr>
              <a:t>ustawa </a:t>
            </a:r>
            <a:r>
              <a:rPr lang="pl-PL" altLang="pl-PL" sz="3600" b="1" dirty="0" err="1">
                <a:solidFill>
                  <a:srgbClr val="00B050"/>
                </a:solidFill>
              </a:rPr>
              <a:t>ooś</a:t>
            </a:r>
            <a:endParaRPr lang="pl-PL" dirty="0"/>
          </a:p>
        </p:txBody>
      </p:sp>
      <p:sp>
        <p:nvSpPr>
          <p:cNvPr id="3" name="Symbol zastępczy zawartości 2"/>
          <p:cNvSpPr>
            <a:spLocks noGrp="1"/>
          </p:cNvSpPr>
          <p:nvPr>
            <p:ph idx="1"/>
          </p:nvPr>
        </p:nvSpPr>
        <p:spPr>
          <a:xfrm>
            <a:off x="1981200" y="862643"/>
            <a:ext cx="8229600" cy="5263528"/>
          </a:xfrm>
        </p:spPr>
        <p:txBody>
          <a:bodyPr>
            <a:normAutofit fontScale="77500" lnSpcReduction="20000"/>
          </a:bodyPr>
          <a:lstStyle/>
          <a:p>
            <a:pPr marL="0" indent="0">
              <a:buNone/>
              <a:defRPr/>
            </a:pPr>
            <a:endParaRPr lang="pl-PL" b="1" dirty="0"/>
          </a:p>
          <a:p>
            <a:pPr marL="0" indent="0">
              <a:buNone/>
              <a:defRPr/>
            </a:pPr>
            <a:r>
              <a:rPr lang="pl-PL" b="1" dirty="0"/>
              <a:t>lub:</a:t>
            </a:r>
          </a:p>
          <a:p>
            <a:pPr marL="0" indent="0">
              <a:buNone/>
              <a:defRPr/>
            </a:pPr>
            <a:r>
              <a:rPr lang="pl-PL" b="1" dirty="0"/>
              <a:t>2) ukończyła, </a:t>
            </a:r>
            <a:r>
              <a:rPr lang="pl-PL" dirty="0"/>
              <a:t>w rozumieniu przepisów o szkolnictwie wyższym, co najmniej </a:t>
            </a:r>
            <a:r>
              <a:rPr lang="pl-PL" b="1" dirty="0"/>
              <a:t>studia </a:t>
            </a:r>
            <a:r>
              <a:rPr lang="pl-PL" dirty="0"/>
              <a:t>pierwszego stopnia lub studia drugiego stopnia, lub jednolite studia magisterskie </a:t>
            </a:r>
            <a:r>
              <a:rPr lang="pl-PL" b="1" dirty="0"/>
              <a:t>i </a:t>
            </a:r>
            <a:r>
              <a:rPr lang="pl-PL" dirty="0"/>
              <a:t>posiada </a:t>
            </a:r>
            <a:r>
              <a:rPr lang="pl-PL" b="1" dirty="0"/>
              <a:t>co najmniej 5-letnie doświadczenie </a:t>
            </a:r>
            <a:r>
              <a:rPr lang="pl-PL" dirty="0"/>
              <a:t>w pracach w zespołach przygotowujących raporty o oddziaływaniu przedsięwzięcia na środowisko lub prognozy oddziaływania na środowisko, lub brała udział w przygotowaniu </a:t>
            </a:r>
            <a:r>
              <a:rPr lang="pl-PL" b="1" dirty="0"/>
              <a:t>co najmniej 5 raportów </a:t>
            </a:r>
            <a:r>
              <a:rPr lang="pl-PL" dirty="0"/>
              <a:t>o oddziaływaniu przedsięwzięcia na środowisko lub prognoz oddziaływania na środowisko.</a:t>
            </a:r>
          </a:p>
          <a:p>
            <a:pPr marL="0" indent="0">
              <a:buNone/>
              <a:defRPr/>
            </a:pPr>
            <a:r>
              <a:rPr lang="pl-PL" b="1" u="sng" dirty="0"/>
              <a:t>3. </a:t>
            </a:r>
            <a:r>
              <a:rPr lang="pl-PL" b="1" dirty="0"/>
              <a:t>Oświadczenia, </a:t>
            </a:r>
            <a:r>
              <a:rPr lang="pl-PL" dirty="0"/>
              <a:t>o których mowa w art. 51 ust. 2 pkt 1 lit. f oraz art. 66 ust. 1 pkt 19a,</a:t>
            </a:r>
            <a:r>
              <a:rPr lang="pl-PL" b="1" dirty="0"/>
              <a:t> składa się pod rygorem odpowiedzialności karnej za składanie fałszywych oświadczeń. </a:t>
            </a:r>
            <a:r>
              <a:rPr lang="pl-PL" dirty="0"/>
              <a:t>Składający oświadczenie jest obowiązany do zawarcia w nim klauzuli następującej treści: </a:t>
            </a:r>
            <a:r>
              <a:rPr lang="pl-PL" b="1" dirty="0"/>
              <a:t>"Jestem świadomy odpowiedzialności karnej za złożenie fałszywego oświadczenia."</a:t>
            </a:r>
            <a:r>
              <a:rPr lang="pl-PL" dirty="0"/>
              <a:t> Klauzula ta zastępuje pouczenie organu o odpowiedzialności karnej za składanie fałszywych oświadczeń</a:t>
            </a:r>
            <a:r>
              <a:rPr lang="pl-PL" b="1" dirty="0"/>
              <a:t>.</a:t>
            </a:r>
            <a:endParaRPr lang="pl-PL" dirty="0"/>
          </a:p>
        </p:txBody>
      </p:sp>
    </p:spTree>
    <p:extLst>
      <p:ext uri="{BB962C8B-B14F-4D97-AF65-F5344CB8AC3E}">
        <p14:creationId xmlns:p14="http://schemas.microsoft.com/office/powerpoint/2010/main" val="2405574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634082"/>
          </a:xfrm>
        </p:spPr>
        <p:txBody>
          <a:bodyPr>
            <a:normAutofit/>
          </a:bodyPr>
          <a:lstStyle/>
          <a:p>
            <a:pPr algn="ctr"/>
            <a:r>
              <a:rPr lang="pl-PL" altLang="pl-PL" sz="3600" b="1" dirty="0">
                <a:solidFill>
                  <a:srgbClr val="00B050"/>
                </a:solidFill>
              </a:rPr>
              <a:t>ustawa </a:t>
            </a:r>
            <a:r>
              <a:rPr lang="pl-PL" altLang="pl-PL" sz="3600" b="1" dirty="0" err="1">
                <a:solidFill>
                  <a:srgbClr val="00B050"/>
                </a:solidFill>
              </a:rPr>
              <a:t>ooś</a:t>
            </a:r>
            <a:endParaRPr lang="pl-PL" dirty="0"/>
          </a:p>
        </p:txBody>
      </p:sp>
      <p:sp>
        <p:nvSpPr>
          <p:cNvPr id="3" name="Symbol zastępczy zawartości 2"/>
          <p:cNvSpPr>
            <a:spLocks noGrp="1"/>
          </p:cNvSpPr>
          <p:nvPr>
            <p:ph idx="1"/>
          </p:nvPr>
        </p:nvSpPr>
        <p:spPr>
          <a:xfrm>
            <a:off x="1981200" y="908726"/>
            <a:ext cx="8229600" cy="5217449"/>
          </a:xfrm>
        </p:spPr>
        <p:txBody>
          <a:bodyPr>
            <a:normAutofit fontScale="62500" lnSpcReduction="20000"/>
          </a:bodyPr>
          <a:lstStyle/>
          <a:p>
            <a:pPr marL="514350" indent="-514350">
              <a:buAutoNum type="arabicParenR" startAt="13"/>
            </a:pPr>
            <a:r>
              <a:rPr lang="pl-PL" sz="3400" b="1" dirty="0"/>
              <a:t>przedsięwzięciu -</a:t>
            </a:r>
            <a:r>
              <a:rPr lang="pl-PL" dirty="0"/>
              <a:t> rozumie się przez to zamierzenie budowlane lub inną ingerencję w środowisko polegającą na przekształceniu lub zmianie sposobu wykorzystania terenu, w tym również na wydobywaniu kopalin; przedsięwzięcia powiązane technologicznie kwalifikuje się jako jedno przedsięwzięcie, także jeżeli są one realizowane przez różne podmioty;</a:t>
            </a:r>
          </a:p>
          <a:p>
            <a:pPr marL="0" indent="0">
              <a:buNone/>
            </a:pPr>
            <a:r>
              <a:rPr lang="pl-PL" b="1" i="1" dirty="0">
                <a:solidFill>
                  <a:srgbClr val="FF0000"/>
                </a:solidFill>
              </a:rPr>
              <a:t>          Uwaga na dzielenie przedsięwzięć (tożsamość)</a:t>
            </a:r>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r>
              <a:rPr lang="pl-PL" dirty="0"/>
              <a:t>14)  </a:t>
            </a:r>
            <a:r>
              <a:rPr lang="pl-PL" sz="3400" b="1" dirty="0"/>
              <a:t>strategicznej ocenie oddziaływania na środowisko </a:t>
            </a:r>
            <a:r>
              <a:rPr lang="pl-PL" dirty="0"/>
              <a:t>- rozumie się przez to postępowanie w sprawie oceny oddziaływania na środowisko </a:t>
            </a:r>
            <a:r>
              <a:rPr lang="pl-PL" b="1" u="sng" dirty="0"/>
              <a:t>skutków realizacji polityki, strategii, planu lub programu, </a:t>
            </a:r>
            <a:r>
              <a:rPr lang="pl-PL" dirty="0"/>
              <a:t>obejmujące w szczególności:</a:t>
            </a:r>
          </a:p>
          <a:p>
            <a:pPr marL="514350" indent="-514350">
              <a:buFont typeface="+mj-lt"/>
              <a:buAutoNum type="alphaLcParenR"/>
            </a:pPr>
            <a:r>
              <a:rPr lang="pl-PL" dirty="0"/>
              <a:t>uzgodnienie stopnia szczegółowości informacji zawartych w prognozie oddziaływania na środowisko,</a:t>
            </a:r>
          </a:p>
          <a:p>
            <a:pPr marL="514350" indent="-514350">
              <a:buFont typeface="+mj-lt"/>
              <a:buAutoNum type="alphaLcParenR"/>
            </a:pPr>
            <a:r>
              <a:rPr lang="pl-PL" dirty="0"/>
              <a:t>sporządzenie prognozy oddziaływania na środowisko,</a:t>
            </a:r>
          </a:p>
          <a:p>
            <a:pPr marL="514350" indent="-514350">
              <a:buFont typeface="+mj-lt"/>
              <a:buAutoNum type="alphaLcParenR"/>
            </a:pPr>
            <a:r>
              <a:rPr lang="pl-PL" dirty="0"/>
              <a:t>uzyskanie wymaganych ustawą opinii,</a:t>
            </a:r>
          </a:p>
          <a:p>
            <a:pPr marL="514350" indent="-514350">
              <a:buFont typeface="+mj-lt"/>
              <a:buAutoNum type="alphaLcParenR"/>
            </a:pPr>
            <a:r>
              <a:rPr lang="pl-PL" dirty="0"/>
              <a:t>zapewnienie możliwości udziału społeczeństwa w postępowaniu;</a:t>
            </a:r>
          </a:p>
          <a:p>
            <a:pPr marL="0" indent="0">
              <a:buNone/>
            </a:pPr>
            <a:endParaRPr lang="pl-PL"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951" y="1995734"/>
            <a:ext cx="1961778" cy="1288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9332" y="2288859"/>
            <a:ext cx="1586283" cy="1140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21025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785383" y="274638"/>
            <a:ext cx="6717166" cy="346051"/>
          </a:xfrm>
        </p:spPr>
        <p:txBody>
          <a:bodyPr>
            <a:noAutofit/>
          </a:bodyPr>
          <a:lstStyle/>
          <a:p>
            <a:pPr algn="ctr"/>
            <a:r>
              <a:rPr lang="pl-PL" altLang="pl-PL" sz="2400" b="1" dirty="0">
                <a:solidFill>
                  <a:srgbClr val="00B050"/>
                </a:solidFill>
              </a:rPr>
              <a:t>ustawa </a:t>
            </a:r>
            <a:r>
              <a:rPr lang="pl-PL" altLang="pl-PL" sz="2400" b="1" dirty="0" err="1">
                <a:solidFill>
                  <a:srgbClr val="00B050"/>
                </a:solidFill>
              </a:rPr>
              <a:t>ooś</a:t>
            </a:r>
            <a:r>
              <a:rPr lang="pl-PL" altLang="pl-PL" sz="2400" b="1" dirty="0">
                <a:solidFill>
                  <a:srgbClr val="00B050"/>
                </a:solidFill>
              </a:rPr>
              <a:t> - d</a:t>
            </a:r>
            <a:r>
              <a:rPr lang="pl-PL" sz="2400" b="1" dirty="0">
                <a:solidFill>
                  <a:srgbClr val="00B050"/>
                </a:solidFill>
                <a:ea typeface="+mn-ea"/>
                <a:cs typeface="+mn-cs"/>
              </a:rPr>
              <a:t>ecyzja o środowiskowych uwarunkowaniach </a:t>
            </a:r>
            <a:endParaRPr lang="pl-PL" sz="2400" dirty="0">
              <a:solidFill>
                <a:srgbClr val="00B050"/>
              </a:solidFill>
            </a:endParaRPr>
          </a:p>
        </p:txBody>
      </p:sp>
      <p:sp>
        <p:nvSpPr>
          <p:cNvPr id="3" name="Symbol zastępczy zawartości 2"/>
          <p:cNvSpPr>
            <a:spLocks noGrp="1"/>
          </p:cNvSpPr>
          <p:nvPr>
            <p:ph idx="1"/>
          </p:nvPr>
        </p:nvSpPr>
        <p:spPr>
          <a:xfrm>
            <a:off x="1991544" y="966740"/>
            <a:ext cx="7704856" cy="4588671"/>
          </a:xfrm>
        </p:spPr>
        <p:txBody>
          <a:bodyPr>
            <a:normAutofit fontScale="62500" lnSpcReduction="20000"/>
          </a:bodyPr>
          <a:lstStyle/>
          <a:p>
            <a:pPr marL="0" indent="0">
              <a:buNone/>
            </a:pPr>
            <a:endParaRPr lang="pl-PL" sz="3200" b="1" dirty="0"/>
          </a:p>
          <a:p>
            <a:pPr marL="0" indent="0">
              <a:buNone/>
            </a:pPr>
            <a:r>
              <a:rPr lang="pl-PL" sz="3200" b="1" dirty="0"/>
              <a:t>Art.  71. 1. Decyzja o środowiskowych uwarunkowaniach określa środowiskowe uwarunkowania realizacji przedsięwzięcia.</a:t>
            </a:r>
          </a:p>
          <a:p>
            <a:pPr marL="0" indent="0">
              <a:buNone/>
            </a:pPr>
            <a:r>
              <a:rPr lang="pl-PL" sz="3200" b="1" dirty="0"/>
              <a:t>Art.  72. 1. Wydanie decyzji o środowiskowych uwarunkowaniach następuje przed uzyskaniem:</a:t>
            </a:r>
          </a:p>
          <a:p>
            <a:pPr marL="0" indent="0">
              <a:buNone/>
            </a:pPr>
            <a:r>
              <a:rPr lang="pl-PL" dirty="0"/>
              <a:t>1) </a:t>
            </a:r>
            <a:r>
              <a:rPr lang="pl-PL" b="1" dirty="0"/>
              <a:t>decyzji o pozwoleniu na budowę, decyzji o zatwierdzeniu projektu budowlanego oraz decyzji o pozwoleniu na wznowienie robót budowlanych </a:t>
            </a:r>
            <a:r>
              <a:rPr lang="pl-PL" dirty="0"/>
              <a:t>– wydawanych na podstawie ustawy z dnia 7 lipca 1994 r. – Prawo budowlane (Dz. U. z 2016 r. poz. 290, 961, 1165, 1250 i 2255); </a:t>
            </a:r>
          </a:p>
          <a:p>
            <a:pPr marL="0" indent="0">
              <a:buNone/>
            </a:pPr>
            <a:r>
              <a:rPr lang="pl-PL" b="1" dirty="0"/>
              <a:t>2)  decyzji o pozwoleniu na rozbiórkę obiektów jądrowych - </a:t>
            </a:r>
            <a:r>
              <a:rPr lang="pl-PL" dirty="0"/>
              <a:t>wydawanej na podstawie ustawy z dnia 7 lipca 1994 r. - Prawo budowlane;</a:t>
            </a:r>
          </a:p>
          <a:p>
            <a:pPr marL="0" indent="0">
              <a:buNone/>
            </a:pPr>
            <a:r>
              <a:rPr lang="pl-PL" b="1" dirty="0"/>
              <a:t>3)  decyzji o warunkach zabudowy i zagospodarowania terenu - wydawanej na podstawie ustawy z dnia 27 marca 2003 r. o planowaniu i zagospodarowaniu przestrzennym</a:t>
            </a:r>
            <a:r>
              <a:rPr lang="pl-PL" dirty="0"/>
              <a:t>;</a:t>
            </a:r>
          </a:p>
          <a:p>
            <a:pPr marL="0" indent="0">
              <a:buNone/>
            </a:pPr>
            <a:r>
              <a:rPr lang="pl-PL" b="1" dirty="0"/>
              <a:t>6)</a:t>
            </a:r>
            <a:r>
              <a:rPr lang="pl-PL" dirty="0"/>
              <a:t> </a:t>
            </a:r>
            <a:r>
              <a:rPr lang="pl-PL" b="1" dirty="0"/>
              <a:t>pozwolenia wodnoprawnego na regulację wód, pozwolenia wodnoprawnego na wykonanie urządzeń wodnych oraz pozwolenia wodnoprawnego na wydobywanie z wód kamienia, żwiru, piasku oraz innych materiałów</a:t>
            </a:r>
            <a:r>
              <a:rPr lang="pl-PL" dirty="0"/>
              <a:t>, wydawanych na podstawie ustawy z dnia 20 lipca 2017 r. – Prawo wodne; </a:t>
            </a:r>
            <a:endParaRPr lang="pl-PL" sz="4000" dirty="0"/>
          </a:p>
          <a:p>
            <a:pPr marL="0" indent="0">
              <a:buNone/>
            </a:pPr>
            <a:endParaRPr lang="pl-PL"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4312" y="620689"/>
            <a:ext cx="1296144" cy="1192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93531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35560" y="274638"/>
            <a:ext cx="7992888" cy="562074"/>
          </a:xfrm>
        </p:spPr>
        <p:txBody>
          <a:bodyPr>
            <a:normAutofit fontScale="90000"/>
          </a:bodyPr>
          <a:lstStyle/>
          <a:p>
            <a:pPr algn="ctr"/>
            <a:r>
              <a:rPr lang="pl-PL" altLang="pl-PL" sz="2800" b="1" dirty="0">
                <a:solidFill>
                  <a:srgbClr val="00B050"/>
                </a:solidFill>
              </a:rPr>
              <a:t>ustawa </a:t>
            </a:r>
            <a:r>
              <a:rPr lang="pl-PL" altLang="pl-PL" sz="2800" b="1" dirty="0" err="1">
                <a:solidFill>
                  <a:srgbClr val="00B050"/>
                </a:solidFill>
              </a:rPr>
              <a:t>ooś</a:t>
            </a:r>
            <a:r>
              <a:rPr lang="pl-PL" altLang="pl-PL" sz="2800" b="1" dirty="0">
                <a:solidFill>
                  <a:srgbClr val="00B050"/>
                </a:solidFill>
              </a:rPr>
              <a:t> - d</a:t>
            </a:r>
            <a:r>
              <a:rPr lang="pl-PL" sz="2800" b="1" dirty="0">
                <a:solidFill>
                  <a:srgbClr val="00B050"/>
                </a:solidFill>
              </a:rPr>
              <a:t>ecyzja o środowiskowych uwarunkowaniach </a:t>
            </a:r>
            <a:endParaRPr lang="pl-PL" dirty="0"/>
          </a:p>
        </p:txBody>
      </p:sp>
      <p:sp>
        <p:nvSpPr>
          <p:cNvPr id="3" name="Symbol zastępczy zawartości 2"/>
          <p:cNvSpPr>
            <a:spLocks noGrp="1"/>
          </p:cNvSpPr>
          <p:nvPr>
            <p:ph idx="1"/>
          </p:nvPr>
        </p:nvSpPr>
        <p:spPr>
          <a:xfrm>
            <a:off x="2225616" y="1028701"/>
            <a:ext cx="7902832" cy="4535337"/>
          </a:xfrm>
        </p:spPr>
        <p:txBody>
          <a:bodyPr>
            <a:normAutofit fontScale="55000" lnSpcReduction="20000"/>
          </a:bodyPr>
          <a:lstStyle/>
          <a:p>
            <a:pPr marL="0" indent="0">
              <a:buNone/>
            </a:pPr>
            <a:r>
              <a:rPr lang="pl-PL" sz="3100" b="1" dirty="0"/>
              <a:t>10)  decyzji o zezwoleniu na realizację inwestycji drogowej - </a:t>
            </a:r>
            <a:r>
              <a:rPr lang="pl-PL" sz="3100" dirty="0"/>
              <a:t>wydawanej na podstawie ustawy z dnia 10 kwietnia 2003 r. o szczególnych zasadach przygotowania i realizacji inwestycji w zakresie dróg publicznych (Dz. U. z 2015 r. poz. 2031);</a:t>
            </a:r>
          </a:p>
          <a:p>
            <a:pPr marL="0" indent="0">
              <a:buNone/>
            </a:pPr>
            <a:r>
              <a:rPr lang="pl-PL" sz="3100" b="1" dirty="0"/>
              <a:t>11)  decyzji o ustaleniu lokalizacji linii kolejowej - </a:t>
            </a:r>
            <a:r>
              <a:rPr lang="pl-PL" sz="3100" dirty="0"/>
              <a:t>wydawanej na podstawie ustawy z dnia 28 marca 2003 r. o transporcie kolejowym (Dz. U. z 2015 r. poz. 1297, z </a:t>
            </a:r>
            <a:r>
              <a:rPr lang="pl-PL" sz="3100" dirty="0" err="1"/>
              <a:t>późn</a:t>
            </a:r>
            <a:r>
              <a:rPr lang="pl-PL" sz="3100" dirty="0"/>
              <a:t>. zm.);</a:t>
            </a:r>
          </a:p>
          <a:p>
            <a:pPr marL="0" indent="0">
              <a:buNone/>
            </a:pPr>
            <a:r>
              <a:rPr lang="pl-PL" sz="3100" dirty="0"/>
              <a:t>14) decyzji o zezwoleniu na realizację inwestycji w zakresie </a:t>
            </a:r>
            <a:r>
              <a:rPr lang="pl-PL" sz="3100" b="1" dirty="0"/>
              <a:t>lotniska użytku publicznego</a:t>
            </a:r>
            <a:r>
              <a:rPr lang="pl-PL" sz="3100" dirty="0"/>
              <a:t> w rozumieniu przepisów ustawy z dnia 12 lutego 2009 r. o szczególnych zasadach przygotowania i realizacji inwestycji w zakresie lotnisk użytku publicznego (Dz. U. z 2015 r. poz. 2143);</a:t>
            </a:r>
          </a:p>
          <a:p>
            <a:pPr marL="0" indent="0">
              <a:buNone/>
            </a:pPr>
            <a:r>
              <a:rPr lang="pl-PL" sz="2900" b="1" dirty="0"/>
              <a:t>18) decyzji o pozwoleniu na realizację inwestycji w rozumieniu przepisów ustawy z dnia 8 lipca 2010 r. o szczególnych zasadach przygotowania do realizacji inwestycji w zakresie budowli przeciwpowodziowych</a:t>
            </a:r>
            <a:r>
              <a:rPr lang="pl-PL" sz="2900" dirty="0"/>
              <a:t>;</a:t>
            </a:r>
          </a:p>
          <a:p>
            <a:pPr marL="0" indent="0">
              <a:buNone/>
            </a:pPr>
            <a:r>
              <a:rPr lang="pl-PL" sz="2900" dirty="0"/>
              <a:t>21)  </a:t>
            </a:r>
            <a:r>
              <a:rPr lang="pl-PL" sz="2900" b="1" dirty="0"/>
              <a:t>zezwolenia na zbieranie odpadów, zezwolenia na przetwarzanie odpadów i zezwolenia na zbieranie i przetwarzanie odpadów </a:t>
            </a:r>
            <a:r>
              <a:rPr lang="pl-PL" sz="2900" dirty="0"/>
              <a:t>wydawanych na podstawie ustawy z dnia 14 grudnia 2012 r. o odpadach;</a:t>
            </a:r>
          </a:p>
          <a:p>
            <a:pPr marL="0" indent="0">
              <a:buNone/>
            </a:pPr>
            <a:endParaRPr lang="pl-PL" sz="2900" b="1" dirty="0"/>
          </a:p>
          <a:p>
            <a:pPr marL="0" indent="0">
              <a:buNone/>
            </a:pPr>
            <a:r>
              <a:rPr lang="pl-PL" sz="2900" b="1" dirty="0"/>
              <a:t>1a. Wydanie decyzji o środowiskowych uwarunkowaniach następuje także przed dokonaniem zgłoszenia budowy lub wykonania robót budowlanych oraz zgłoszenia zmiany sposobu użytkowania obiektu budowlanego lub jego części na podstawie ustawy z dnia 7 lipca 1994 r. - Prawo budowlane</a:t>
            </a:r>
            <a:r>
              <a:rPr lang="pl-PL" b="1" dirty="0"/>
              <a:t>.</a:t>
            </a:r>
          </a:p>
          <a:p>
            <a:pPr marL="514350" indent="-514350">
              <a:buAutoNum type="arabicParenR" startAt="14"/>
            </a:pPr>
            <a:endParaRPr lang="pl-PL" sz="3100" dirty="0"/>
          </a:p>
        </p:txBody>
      </p:sp>
    </p:spTree>
    <p:extLst>
      <p:ext uri="{BB962C8B-B14F-4D97-AF65-F5344CB8AC3E}">
        <p14:creationId xmlns:p14="http://schemas.microsoft.com/office/powerpoint/2010/main" val="38395587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724"/>
            <a:ext cx="8229600" cy="558119"/>
          </a:xfrm>
        </p:spPr>
        <p:txBody>
          <a:bodyPr>
            <a:normAutofit/>
          </a:bodyPr>
          <a:lstStyle/>
          <a:p>
            <a:pPr algn="ctr"/>
            <a:r>
              <a:rPr lang="pl-PL" altLang="pl-PL" sz="2400" b="1" dirty="0">
                <a:solidFill>
                  <a:srgbClr val="00B050"/>
                </a:solidFill>
              </a:rPr>
              <a:t>ustawa </a:t>
            </a:r>
            <a:r>
              <a:rPr lang="pl-PL" altLang="pl-PL" sz="2400" b="1" dirty="0" err="1">
                <a:solidFill>
                  <a:srgbClr val="00B050"/>
                </a:solidFill>
              </a:rPr>
              <a:t>ooś</a:t>
            </a:r>
            <a:r>
              <a:rPr lang="pl-PL" altLang="pl-PL" sz="2400" b="1" dirty="0">
                <a:solidFill>
                  <a:srgbClr val="00B050"/>
                </a:solidFill>
              </a:rPr>
              <a:t> - d</a:t>
            </a:r>
            <a:r>
              <a:rPr lang="pl-PL" sz="2400" b="1" dirty="0">
                <a:solidFill>
                  <a:srgbClr val="00B050"/>
                </a:solidFill>
              </a:rPr>
              <a:t>ecyzja o środowiskowych uwarunkowaniach </a:t>
            </a:r>
            <a:endParaRPr lang="pl-PL" sz="4000" dirty="0"/>
          </a:p>
        </p:txBody>
      </p:sp>
      <p:sp>
        <p:nvSpPr>
          <p:cNvPr id="3" name="Symbol zastępczy zawartości 2"/>
          <p:cNvSpPr>
            <a:spLocks noGrp="1"/>
          </p:cNvSpPr>
          <p:nvPr>
            <p:ph idx="1"/>
          </p:nvPr>
        </p:nvSpPr>
        <p:spPr>
          <a:xfrm>
            <a:off x="2289402" y="873579"/>
            <a:ext cx="7623022" cy="5252586"/>
          </a:xfrm>
        </p:spPr>
        <p:txBody>
          <a:bodyPr>
            <a:normAutofit fontScale="32500" lnSpcReduction="20000"/>
          </a:bodyPr>
          <a:lstStyle/>
          <a:p>
            <a:pPr marL="0" indent="0">
              <a:spcBef>
                <a:spcPts val="0"/>
              </a:spcBef>
              <a:buNone/>
              <a:defRPr/>
            </a:pPr>
            <a:r>
              <a:rPr lang="pl-PL" altLang="pl-PL" sz="4900" b="1" dirty="0"/>
              <a:t>Art. 72 ust. 2. </a:t>
            </a:r>
            <a:r>
              <a:rPr lang="pl-PL" sz="4900" b="1" dirty="0">
                <a:ea typeface="Times New Roman"/>
                <a:cs typeface="Times New Roman"/>
              </a:rPr>
              <a:t>Wymogu uzyskania decyzji o środowiskowych uwarunkowaniach nie stosuje się w przypadku zmiany</a:t>
            </a:r>
            <a:r>
              <a:rPr lang="pl-PL" sz="4300" b="1" dirty="0">
                <a:ea typeface="Times New Roman"/>
                <a:cs typeface="Times New Roman"/>
              </a:rPr>
              <a:t>:</a:t>
            </a:r>
            <a:endParaRPr lang="pl-PL" sz="8600" b="1" dirty="0">
              <a:ea typeface="Calibri"/>
              <a:cs typeface="Times New Roman"/>
            </a:endParaRPr>
          </a:p>
          <a:p>
            <a:pPr marL="0" indent="0">
              <a:lnSpc>
                <a:spcPct val="115000"/>
              </a:lnSpc>
              <a:buNone/>
              <a:defRPr/>
            </a:pPr>
            <a:r>
              <a:rPr lang="pl-PL" sz="4300" dirty="0">
                <a:ea typeface="Times New Roman"/>
                <a:cs typeface="Times New Roman"/>
              </a:rPr>
              <a:t>1)   </a:t>
            </a:r>
            <a:r>
              <a:rPr lang="pl-PL" sz="4300" b="1" dirty="0">
                <a:ea typeface="Times New Roman"/>
                <a:cs typeface="Times New Roman"/>
              </a:rPr>
              <a:t>decyzji, o których mowa w ust. 1</a:t>
            </a:r>
            <a:r>
              <a:rPr lang="pl-PL" sz="4300" b="1" dirty="0"/>
              <a:t> </a:t>
            </a:r>
            <a:r>
              <a:rPr lang="pl-PL" sz="4300" i="1" dirty="0"/>
              <a:t>(decyzji o pozwoleniu na budowę, decyzji o zatwierdzeniu projektu budowlanego oraz decyzji o pozwoleniu na wznowienie robót budowlanych)</a:t>
            </a:r>
            <a:r>
              <a:rPr lang="pl-PL" sz="4300" i="1" dirty="0">
                <a:ea typeface="Times New Roman"/>
                <a:cs typeface="Times New Roman"/>
              </a:rPr>
              <a:t>,</a:t>
            </a:r>
            <a:r>
              <a:rPr lang="pl-PL" sz="4300" dirty="0">
                <a:ea typeface="Times New Roman"/>
                <a:cs typeface="Times New Roman"/>
              </a:rPr>
              <a:t> polegających na:</a:t>
            </a:r>
            <a:endParaRPr lang="pl-PL" sz="7400" dirty="0">
              <a:ea typeface="Calibri"/>
              <a:cs typeface="Times New Roman"/>
            </a:endParaRPr>
          </a:p>
          <a:p>
            <a:pPr marL="114300" indent="0">
              <a:lnSpc>
                <a:spcPct val="120000"/>
              </a:lnSpc>
              <a:spcBef>
                <a:spcPts val="0"/>
              </a:spcBef>
              <a:buNone/>
              <a:defRPr/>
            </a:pPr>
            <a:r>
              <a:rPr lang="pl-PL" sz="4300" dirty="0">
                <a:ea typeface="Times New Roman"/>
                <a:cs typeface="Times New Roman"/>
              </a:rPr>
              <a:t>a)  ustaleniu lub zmianie formy lub wielkości zabezpieczenia roszczeń mogących powstać wskutek wykonywania działalności objętej decyzją,</a:t>
            </a:r>
            <a:endParaRPr lang="pl-PL" sz="7400" dirty="0">
              <a:ea typeface="Calibri"/>
              <a:cs typeface="Times New Roman"/>
            </a:endParaRPr>
          </a:p>
          <a:p>
            <a:pPr marL="114300" indent="0">
              <a:lnSpc>
                <a:spcPct val="120000"/>
              </a:lnSpc>
              <a:spcBef>
                <a:spcPts val="0"/>
              </a:spcBef>
              <a:buNone/>
              <a:defRPr/>
            </a:pPr>
            <a:r>
              <a:rPr lang="pl-PL" sz="4300" dirty="0">
                <a:ea typeface="Times New Roman"/>
                <a:cs typeface="Times New Roman"/>
              </a:rPr>
              <a:t>b)  zmianie danych wnioskodawcy;</a:t>
            </a:r>
            <a:endParaRPr lang="pl-PL" sz="7400" dirty="0">
              <a:ea typeface="Calibri"/>
              <a:cs typeface="Times New Roman"/>
            </a:endParaRPr>
          </a:p>
          <a:p>
            <a:pPr marL="0" indent="0">
              <a:lnSpc>
                <a:spcPct val="115000"/>
              </a:lnSpc>
              <a:buNone/>
              <a:defRPr/>
            </a:pPr>
            <a:r>
              <a:rPr lang="pl-PL" sz="4300" b="1" dirty="0">
                <a:ea typeface="Times New Roman"/>
                <a:cs typeface="Times New Roman"/>
              </a:rPr>
              <a:t>1a)   decyzji, o których mowa w ust. 1 pkt 1, 10, 14 </a:t>
            </a:r>
            <a:r>
              <a:rPr lang="pl-PL" sz="4300" i="1" dirty="0">
                <a:ea typeface="Times New Roman"/>
                <a:cs typeface="Times New Roman"/>
              </a:rPr>
              <a:t>(</a:t>
            </a:r>
            <a:r>
              <a:rPr lang="pl-PL" sz="4300" i="1" dirty="0"/>
              <a:t>decyzji o zezwoleniu na realizację inwestycji drogowej)</a:t>
            </a:r>
            <a:r>
              <a:rPr lang="pl-PL" sz="4300" b="1" dirty="0">
                <a:ea typeface="Times New Roman"/>
                <a:cs typeface="Times New Roman"/>
              </a:rPr>
              <a:t>, 18 i 19, polegających na zmianie zatwierdzonego projektu budowlanego dotyczącej:</a:t>
            </a:r>
            <a:endParaRPr lang="pl-PL" sz="7400" b="1" dirty="0">
              <a:ea typeface="Calibri"/>
              <a:cs typeface="Times New Roman"/>
            </a:endParaRPr>
          </a:p>
          <a:p>
            <a:pPr marL="114300" indent="0">
              <a:lnSpc>
                <a:spcPct val="115000"/>
              </a:lnSpc>
              <a:buNone/>
              <a:defRPr/>
            </a:pPr>
            <a:r>
              <a:rPr lang="pl-PL" sz="4300" dirty="0">
                <a:ea typeface="Times New Roman"/>
                <a:cs typeface="Times New Roman"/>
              </a:rPr>
              <a:t>a)   charakterystycznych parametrów obiektu budowlanego, w szczególności: kubatury, powierzchni zabudowy, wysokości, długości, szerokości i liczby kondygnacji, oraz charakterystycznych parametrów drogi w zakresie niewymagającym zmiany granic pasa drogowego,</a:t>
            </a:r>
            <a:endParaRPr lang="pl-PL" sz="7400" dirty="0">
              <a:ea typeface="Calibri"/>
              <a:cs typeface="Times New Roman"/>
            </a:endParaRPr>
          </a:p>
          <a:p>
            <a:pPr marL="114300" indent="0">
              <a:lnSpc>
                <a:spcPct val="115000"/>
              </a:lnSpc>
              <a:buNone/>
              <a:defRPr/>
            </a:pPr>
            <a:r>
              <a:rPr lang="pl-PL" sz="4300" dirty="0">
                <a:ea typeface="Times New Roman"/>
                <a:cs typeface="Times New Roman"/>
              </a:rPr>
              <a:t>b)  zapewnienia warunków niezbędnych do korzystania z tego obiektu przez osoby niepełnosprawne,</a:t>
            </a:r>
            <a:endParaRPr lang="pl-PL" sz="7400" dirty="0">
              <a:ea typeface="Calibri"/>
              <a:cs typeface="Times New Roman"/>
            </a:endParaRPr>
          </a:p>
          <a:p>
            <a:pPr marL="114300" indent="0">
              <a:lnSpc>
                <a:spcPct val="115000"/>
              </a:lnSpc>
              <a:buNone/>
              <a:defRPr/>
            </a:pPr>
            <a:r>
              <a:rPr lang="pl-PL" sz="4300" dirty="0">
                <a:ea typeface="Times New Roman"/>
                <a:cs typeface="Times New Roman"/>
              </a:rPr>
              <a:t>c)   charakterystycznych parametrów drogi w zakresie niewymagającym zmiany granic pasa drogowego  </a:t>
            </a:r>
          </a:p>
          <a:p>
            <a:pPr marL="114300" indent="0">
              <a:lnSpc>
                <a:spcPct val="115000"/>
              </a:lnSpc>
              <a:buNone/>
              <a:defRPr/>
            </a:pPr>
            <a:r>
              <a:rPr lang="pl-PL" sz="4300" b="1" dirty="0">
                <a:ea typeface="Times New Roman"/>
                <a:cs typeface="Times New Roman"/>
              </a:rPr>
              <a:t>które nie spowodują zmian uwarunkowań określonych w wydanej decyzji o środowiskowych uwarunkowaniach;</a:t>
            </a:r>
            <a:endParaRPr lang="pl-PL" sz="7400" b="1" dirty="0">
              <a:ea typeface="Calibri"/>
              <a:cs typeface="Times New Roman"/>
            </a:endParaRPr>
          </a:p>
          <a:p>
            <a:pPr marL="0" indent="0">
              <a:buNone/>
            </a:pPr>
            <a:r>
              <a:rPr lang="pl-PL" sz="4900" b="1" dirty="0"/>
              <a:t>2b. W przypadku decyzji o środowiskowych uwarunkowaniach określającej warunki realizacji przedsięwzięcia, przepis ust. 2 pkt 1a stosuje się, jeżeli odstąpienie od zatwierdzonego projektu budowlanego, o k</a:t>
            </a:r>
            <a:r>
              <a:rPr lang="pl-PL" sz="4900" dirty="0"/>
              <a:t>tórym mowa w ust. 2 pkt 1a, nie spowoduje zmian uwarunkowań określonych w tej decyzji</a:t>
            </a:r>
            <a:r>
              <a:rPr lang="pl-PL" sz="3700" dirty="0"/>
              <a:t>.</a:t>
            </a:r>
          </a:p>
          <a:p>
            <a:pPr marL="0" indent="0">
              <a:buNone/>
            </a:pPr>
            <a:endParaRPr lang="pl-PL" sz="3700" dirty="0"/>
          </a:p>
          <a:p>
            <a:pPr marL="0" indent="0">
              <a:buNone/>
            </a:pPr>
            <a:endParaRPr lang="pl-PL" dirty="0"/>
          </a:p>
        </p:txBody>
      </p:sp>
    </p:spTree>
    <p:extLst>
      <p:ext uri="{BB962C8B-B14F-4D97-AF65-F5344CB8AC3E}">
        <p14:creationId xmlns:p14="http://schemas.microsoft.com/office/powerpoint/2010/main" val="1669082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63552" y="274638"/>
            <a:ext cx="7992888" cy="533626"/>
          </a:xfrm>
        </p:spPr>
        <p:txBody>
          <a:bodyPr>
            <a:noAutofit/>
          </a:bodyPr>
          <a:lstStyle/>
          <a:p>
            <a:pPr algn="ctr"/>
            <a:r>
              <a:rPr lang="pl-PL" altLang="pl-PL" sz="2400" b="1" dirty="0">
                <a:solidFill>
                  <a:srgbClr val="00B050"/>
                </a:solidFill>
              </a:rPr>
              <a:t>ustawa </a:t>
            </a:r>
            <a:r>
              <a:rPr lang="pl-PL" altLang="pl-PL" sz="2400" b="1" dirty="0" err="1">
                <a:solidFill>
                  <a:srgbClr val="00B050"/>
                </a:solidFill>
              </a:rPr>
              <a:t>ooś</a:t>
            </a:r>
            <a:r>
              <a:rPr lang="pl-PL" altLang="pl-PL" sz="2400" b="1" dirty="0">
                <a:solidFill>
                  <a:srgbClr val="00B050"/>
                </a:solidFill>
              </a:rPr>
              <a:t> - d</a:t>
            </a:r>
            <a:r>
              <a:rPr lang="pl-PL" sz="2400" b="1" dirty="0">
                <a:solidFill>
                  <a:srgbClr val="00B050"/>
                </a:solidFill>
              </a:rPr>
              <a:t>ecyzja o środowiskowych uwarunkowaniach </a:t>
            </a:r>
            <a:endParaRPr lang="pl-PL" sz="2400" dirty="0"/>
          </a:p>
        </p:txBody>
      </p:sp>
      <p:sp>
        <p:nvSpPr>
          <p:cNvPr id="3" name="Symbol zastępczy zawartości 2"/>
          <p:cNvSpPr>
            <a:spLocks noGrp="1"/>
          </p:cNvSpPr>
          <p:nvPr>
            <p:ph idx="1"/>
          </p:nvPr>
        </p:nvSpPr>
        <p:spPr>
          <a:xfrm>
            <a:off x="2307815" y="881743"/>
            <a:ext cx="7748625" cy="4708174"/>
          </a:xfrm>
        </p:spPr>
        <p:txBody>
          <a:bodyPr>
            <a:normAutofit fontScale="70000" lnSpcReduction="20000"/>
          </a:bodyPr>
          <a:lstStyle/>
          <a:p>
            <a:pPr marL="0" indent="0">
              <a:buNone/>
            </a:pPr>
            <a:r>
              <a:rPr lang="pl-PL" dirty="0"/>
              <a:t>3.  Decyzję o środowiskowych uwarunkowaniach </a:t>
            </a:r>
            <a:r>
              <a:rPr lang="pl-PL" b="1" dirty="0"/>
              <a:t>dołącza się do wniosku o wydanie decyzji, o których mowa w ust. 1, oraz zgłoszenia</a:t>
            </a:r>
            <a:r>
              <a:rPr lang="pl-PL" dirty="0"/>
              <a:t>, o którym mowa w ust. 1a. Złożenie wniosku lub dokonanie zgłoszenia następuje </a:t>
            </a:r>
            <a:r>
              <a:rPr lang="pl-PL" b="1" dirty="0"/>
              <a:t>w terminie 6 lat </a:t>
            </a:r>
            <a:r>
              <a:rPr lang="pl-PL" dirty="0"/>
              <a:t>od dnia, w którym decyzja o środowiskowych uwarunkowaniach stała się ostateczna, z zastrzeżeniem ust. 4 i 4b.</a:t>
            </a:r>
          </a:p>
          <a:p>
            <a:pPr marL="0" indent="0">
              <a:buNone/>
            </a:pPr>
            <a:r>
              <a:rPr lang="pl-PL" dirty="0"/>
              <a:t>4.  Złożenie wniosku lub dokonanie zgłoszenia może nastąpić </a:t>
            </a:r>
            <a:r>
              <a:rPr lang="pl-PL" b="1" dirty="0"/>
              <a:t>w terminie 10 lat </a:t>
            </a:r>
            <a:r>
              <a:rPr lang="pl-PL" dirty="0"/>
              <a:t>od dnia, w którym decyzja o środowiskowych uwarunkowaniach stała się ostateczna, o ile strona, która złożyła wniosek o wydanie decyzji o środowiskowych uwarunkowaniach, lub podmiot, na który została przeniesiona ta decyzja, otrzymali, przed upływem terminu, o którym mowa w ust. 3, od organu, który wydał decyzję o środowiskowych uwarunkowaniach w pierwszej instancji, stanowisko, że aktualne są warunki realizacji przedsięwzięcia określone w decyzji o środowiskowych uwarunkowaniach lub postanowieniu, o którym mowa w art. 90 ust. 1, jeżeli było wydane. Zajęcie stanowiska następuje na wniosek uwzględniający informacje na temat stanu środowiska i możliwości realizacji warunków wynikających z decyzji o środowiskowych uwarunkowaniach lub postanowienia, o którym mowa w art. 90 ust. 1, jeżeli było wydane. Wniosek, o którym mowa w zdaniu drugim, składa się do organu nie wcześniej niż po upływie 5 lat od dnia, w którym decyzja o środowiskowych uwarunkowaniach stała się ostateczna.</a:t>
            </a:r>
          </a:p>
          <a:p>
            <a:pPr marL="0" indent="0">
              <a:buNone/>
              <a:defRPr/>
            </a:pPr>
            <a:endParaRPr lang="pl-PL" dirty="0"/>
          </a:p>
        </p:txBody>
      </p:sp>
    </p:spTree>
    <p:extLst>
      <p:ext uri="{BB962C8B-B14F-4D97-AF65-F5344CB8AC3E}">
        <p14:creationId xmlns:p14="http://schemas.microsoft.com/office/powerpoint/2010/main" val="16489528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634082"/>
          </a:xfrm>
        </p:spPr>
        <p:txBody>
          <a:bodyPr>
            <a:normAutofit fontScale="90000"/>
          </a:bodyPr>
          <a:lstStyle/>
          <a:p>
            <a:pPr algn="ctr"/>
            <a:r>
              <a:rPr lang="pl-PL" altLang="pl-PL" sz="2800" b="1" dirty="0">
                <a:solidFill>
                  <a:srgbClr val="00B050"/>
                </a:solidFill>
              </a:rPr>
              <a:t>ustawa </a:t>
            </a:r>
            <a:r>
              <a:rPr lang="pl-PL" altLang="pl-PL" sz="2800" b="1" dirty="0" err="1">
                <a:solidFill>
                  <a:srgbClr val="00B050"/>
                </a:solidFill>
              </a:rPr>
              <a:t>ooś</a:t>
            </a:r>
            <a:r>
              <a:rPr lang="pl-PL" altLang="pl-PL" sz="2800" b="1" dirty="0">
                <a:solidFill>
                  <a:srgbClr val="00B050"/>
                </a:solidFill>
              </a:rPr>
              <a:t> - d</a:t>
            </a:r>
            <a:r>
              <a:rPr lang="pl-PL" sz="2800" b="1" dirty="0">
                <a:solidFill>
                  <a:srgbClr val="00B050"/>
                </a:solidFill>
              </a:rPr>
              <a:t>ecyzja o środowiskowych uwarunkowaniach </a:t>
            </a:r>
            <a:endParaRPr lang="pl-PL" dirty="0"/>
          </a:p>
        </p:txBody>
      </p:sp>
      <p:sp>
        <p:nvSpPr>
          <p:cNvPr id="3" name="Symbol zastępczy zawartości 2"/>
          <p:cNvSpPr>
            <a:spLocks noGrp="1"/>
          </p:cNvSpPr>
          <p:nvPr>
            <p:ph idx="1"/>
          </p:nvPr>
        </p:nvSpPr>
        <p:spPr>
          <a:xfrm>
            <a:off x="2207568" y="908721"/>
            <a:ext cx="7704856" cy="5217449"/>
          </a:xfrm>
        </p:spPr>
        <p:txBody>
          <a:bodyPr>
            <a:normAutofit fontScale="62500" lnSpcReduction="20000"/>
          </a:bodyPr>
          <a:lstStyle/>
          <a:p>
            <a:pPr marL="0" indent="0">
              <a:buNone/>
            </a:pPr>
            <a:r>
              <a:rPr lang="pl-PL" sz="2900" b="1" dirty="0"/>
              <a:t>4b.</a:t>
            </a:r>
            <a:r>
              <a:rPr lang="pl-PL" sz="2900" dirty="0"/>
              <a:t> Złożenie wniosku o wydanie decyzji, o których mowa w ust. 1, wydawanych dla obiektu energetyki jądrowej lub inwestycji towarzyszącej, dla inwestycji w zakresie terminalu, a także dla inwestycji w zakresie morskiej farmy wiatrowej oraz zespołu urządzeń służących do wyprowadzenia mocy z morskiej farmy wiatrowej w rozumieniu odpowiednio art. 3 pkt 3 i 13 ustawy z dnia 17 grudnia 2020 r. o promowaniu wytwarzania energii elektrycznej w morskich farmach wiatrowych (Dz. U. z 2022 r. poz. 1050), może nastąpić w terminie 10 lat od dnia, w którym decyzja o środowiskowych uwarunkowaniach stała się ostateczna.".</a:t>
            </a:r>
            <a:endParaRPr lang="pl-PL" sz="5800" dirty="0"/>
          </a:p>
          <a:p>
            <a:pPr marL="0" indent="0">
              <a:buNone/>
            </a:pPr>
            <a:r>
              <a:rPr lang="pl-PL" sz="2900" b="1" dirty="0"/>
              <a:t>5.</a:t>
            </a:r>
            <a:r>
              <a:rPr lang="pl-PL" sz="2900" dirty="0"/>
              <a:t> W okresie, o którym mowa w ust. 3, 4 i 4b, dla danego przedsięwzięcia wydaje się jedną decyzję o środowiskowych uwarunkowaniach. </a:t>
            </a:r>
            <a:r>
              <a:rPr lang="pl-PL" sz="2900" b="1" dirty="0"/>
              <a:t>Jedną decyzję o środowiskowych uwarunkowaniach wydaje się także w przypadku, gdy dla danego przedsięwzięcia jest wymagane uzyskanie więcej niż jednej z decyzji, o których mowa w ust. 1</a:t>
            </a:r>
            <a:r>
              <a:rPr lang="pl-PL" sz="2900" dirty="0"/>
              <a:t>, lub gdy wnioskodawca uzyskuje odrębnie decyzje dla poszczególnych etapów realizacji przedsięwzięcia.</a:t>
            </a:r>
          </a:p>
          <a:p>
            <a:pPr marL="0" indent="0">
              <a:buNone/>
            </a:pPr>
            <a:r>
              <a:rPr lang="pl-PL" sz="2900" b="1" dirty="0"/>
              <a:t>6.</a:t>
            </a:r>
            <a:r>
              <a:rPr lang="pl-PL" sz="2900" dirty="0"/>
              <a:t> Organ właściwy do wydania decyzji, o których mowa w ust. 1, dotyczących przedsięwzięć mogących znacząco oddziaływać na środowisko, podaje do publicznej wiadomości informacje o wydanej decyzji i o możliwościach zapoznania się z jej treścią oraz z dokumentacją sprawy</a:t>
            </a:r>
          </a:p>
          <a:p>
            <a:pPr marL="0" indent="0">
              <a:buNone/>
            </a:pPr>
            <a:r>
              <a:rPr lang="pl-PL" sz="2900" dirty="0"/>
              <a:t> </a:t>
            </a:r>
            <a:r>
              <a:rPr lang="pl-PL" sz="2900" u="sng" dirty="0"/>
              <a:t>a także udostępnia na okres 14 dni w Biuletynie Informacji Publicznej na stronie podmiotowej obsługującego go urzędu </a:t>
            </a:r>
            <a:r>
              <a:rPr lang="pl-PL" sz="2900" b="1" u="sng" dirty="0"/>
              <a:t>treść tej decyzji</a:t>
            </a:r>
            <a:r>
              <a:rPr lang="pl-PL" sz="2900" u="sng" dirty="0"/>
              <a:t>. W informacji wskazuje się dzień udostępnienia treści decyzji.(</a:t>
            </a:r>
            <a:r>
              <a:rPr lang="pl-PL" sz="2600" i="1" u="sng" dirty="0"/>
              <a:t>od 13 maja 2021 r.)</a:t>
            </a:r>
            <a:endParaRPr lang="pl-PL" sz="5100" i="1" u="sng" dirty="0"/>
          </a:p>
          <a:p>
            <a:pPr marL="0" indent="0">
              <a:buNone/>
            </a:pPr>
            <a:endParaRPr lang="pl-PL" sz="3400" dirty="0"/>
          </a:p>
          <a:p>
            <a:pPr marL="0" indent="0">
              <a:buNone/>
            </a:pPr>
            <a:endParaRPr lang="pl-PL" sz="3400" b="1" i="1" dirty="0">
              <a:solidFill>
                <a:srgbClr val="00B050"/>
              </a:solidFill>
            </a:endParaRPr>
          </a:p>
          <a:p>
            <a:pPr marL="0" indent="0">
              <a:buNone/>
            </a:pPr>
            <a:endParaRPr lang="pl-PL" dirty="0"/>
          </a:p>
        </p:txBody>
      </p:sp>
    </p:spTree>
    <p:extLst>
      <p:ext uri="{BB962C8B-B14F-4D97-AF65-F5344CB8AC3E}">
        <p14:creationId xmlns:p14="http://schemas.microsoft.com/office/powerpoint/2010/main" val="28959310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457193"/>
          </a:xfrm>
        </p:spPr>
        <p:txBody>
          <a:bodyPr>
            <a:normAutofit fontScale="90000"/>
          </a:bodyPr>
          <a:lstStyle/>
          <a:p>
            <a:pPr algn="ctr"/>
            <a:r>
              <a:rPr lang="pl-PL" altLang="pl-PL" sz="3200" b="1" dirty="0">
                <a:solidFill>
                  <a:srgbClr val="00B050"/>
                </a:solidFill>
              </a:rPr>
              <a:t>ustawa </a:t>
            </a:r>
            <a:r>
              <a:rPr lang="pl-PL" altLang="pl-PL" sz="3200" b="1" dirty="0" err="1">
                <a:solidFill>
                  <a:srgbClr val="00B050"/>
                </a:solidFill>
              </a:rPr>
              <a:t>ooś</a:t>
            </a:r>
            <a:r>
              <a:rPr lang="pl-PL" altLang="pl-PL" sz="3200" b="1" dirty="0">
                <a:solidFill>
                  <a:srgbClr val="00B050"/>
                </a:solidFill>
              </a:rPr>
              <a:t>- właściwość organów</a:t>
            </a:r>
            <a:endParaRPr lang="pl-PL" sz="4000" dirty="0"/>
          </a:p>
        </p:txBody>
      </p:sp>
      <p:sp>
        <p:nvSpPr>
          <p:cNvPr id="3" name="Symbol zastępczy zawartości 2"/>
          <p:cNvSpPr>
            <a:spLocks noGrp="1"/>
          </p:cNvSpPr>
          <p:nvPr>
            <p:ph idx="1"/>
          </p:nvPr>
        </p:nvSpPr>
        <p:spPr>
          <a:xfrm>
            <a:off x="1981200" y="802258"/>
            <a:ext cx="8229600" cy="4848044"/>
          </a:xfrm>
        </p:spPr>
        <p:txBody>
          <a:bodyPr>
            <a:normAutofit fontScale="92500" lnSpcReduction="20000"/>
          </a:bodyPr>
          <a:lstStyle/>
          <a:p>
            <a:pPr marL="0" indent="0">
              <a:buNone/>
            </a:pPr>
            <a:r>
              <a:rPr lang="pl-PL" sz="2000" b="1" dirty="0"/>
              <a:t>     Art.  75. [Organ właściwy do wydania decyzji o środowiskowych uwarunkowaniach] </a:t>
            </a:r>
            <a:endParaRPr lang="pl-PL" sz="2000" dirty="0"/>
          </a:p>
          <a:p>
            <a:pPr marL="0" indent="0">
              <a:buNone/>
            </a:pPr>
            <a:r>
              <a:rPr lang="pl-PL" sz="2000" b="1" dirty="0"/>
              <a:t>1. Organem właściwym do wydania decyzji o środowiskowych uwarunkowaniach jest:</a:t>
            </a:r>
          </a:p>
          <a:p>
            <a:pPr marL="0" indent="0">
              <a:buNone/>
            </a:pPr>
            <a:r>
              <a:rPr lang="pl-PL" sz="2000" b="1" dirty="0"/>
              <a:t>1)  </a:t>
            </a:r>
            <a:r>
              <a:rPr lang="pl-PL" sz="2000" b="1" u="sng" dirty="0"/>
              <a:t>regionalny dyrektor ochrony środowiska - w przypadku:</a:t>
            </a:r>
          </a:p>
          <a:p>
            <a:pPr marL="130810" indent="0">
              <a:lnSpc>
                <a:spcPct val="115000"/>
              </a:lnSpc>
              <a:buNone/>
            </a:pPr>
            <a:r>
              <a:rPr lang="pl-PL" sz="1600" dirty="0">
                <a:solidFill>
                  <a:srgbClr val="000000"/>
                </a:solidFill>
                <a:latin typeface="Arial"/>
                <a:ea typeface="Arial"/>
              </a:rPr>
              <a:t>a) będących przedsięwzięciami mogącymi </a:t>
            </a:r>
            <a:r>
              <a:rPr lang="pl-PL" sz="1600" b="1" dirty="0">
                <a:solidFill>
                  <a:srgbClr val="000000"/>
                </a:solidFill>
                <a:latin typeface="Arial"/>
                <a:ea typeface="Arial"/>
              </a:rPr>
              <a:t>zawsze znacząco </a:t>
            </a:r>
            <a:r>
              <a:rPr lang="pl-PL" sz="1600" dirty="0">
                <a:solidFill>
                  <a:srgbClr val="000000"/>
                </a:solidFill>
                <a:latin typeface="Arial"/>
                <a:ea typeface="Arial"/>
              </a:rPr>
              <a:t>oddziaływać na środowisko:</a:t>
            </a:r>
            <a:endParaRPr lang="pl-PL" sz="1600" dirty="0">
              <a:latin typeface="Arial"/>
              <a:ea typeface="Arial"/>
            </a:endParaRPr>
          </a:p>
          <a:p>
            <a:pPr marL="130810" indent="0">
              <a:lnSpc>
                <a:spcPct val="115000"/>
              </a:lnSpc>
              <a:buNone/>
            </a:pPr>
            <a:r>
              <a:rPr lang="pl-PL" sz="1600" dirty="0">
                <a:solidFill>
                  <a:srgbClr val="000000"/>
                </a:solidFill>
                <a:latin typeface="Arial"/>
                <a:ea typeface="Arial"/>
              </a:rPr>
              <a:t>– dróg,</a:t>
            </a:r>
            <a:endParaRPr lang="pl-PL" sz="1600" dirty="0">
              <a:latin typeface="Arial"/>
              <a:ea typeface="Arial"/>
            </a:endParaRPr>
          </a:p>
          <a:p>
            <a:pPr marL="130810" indent="0">
              <a:lnSpc>
                <a:spcPct val="115000"/>
              </a:lnSpc>
              <a:buNone/>
            </a:pPr>
            <a:r>
              <a:rPr lang="pl-PL" sz="1600" dirty="0">
                <a:solidFill>
                  <a:srgbClr val="000000"/>
                </a:solidFill>
                <a:latin typeface="Arial"/>
                <a:ea typeface="Arial"/>
              </a:rPr>
              <a:t>– napowietrznych linii elektroenergetycznych,</a:t>
            </a:r>
            <a:endParaRPr lang="pl-PL" sz="1600" dirty="0">
              <a:latin typeface="Arial"/>
              <a:ea typeface="Arial"/>
            </a:endParaRPr>
          </a:p>
          <a:p>
            <a:pPr marL="130810" indent="0">
              <a:lnSpc>
                <a:spcPct val="115000"/>
              </a:lnSpc>
              <a:buNone/>
            </a:pPr>
            <a:r>
              <a:rPr lang="pl-PL" sz="1600" dirty="0">
                <a:solidFill>
                  <a:srgbClr val="000000"/>
                </a:solidFill>
                <a:latin typeface="Arial"/>
                <a:ea typeface="Arial"/>
              </a:rPr>
              <a:t>– instalacji do </a:t>
            </a:r>
            <a:r>
              <a:rPr lang="pl-PL" sz="1600" dirty="0" err="1">
                <a:solidFill>
                  <a:srgbClr val="000000"/>
                </a:solidFill>
                <a:latin typeface="Arial"/>
                <a:ea typeface="Arial"/>
              </a:rPr>
              <a:t>przesyłu</a:t>
            </a:r>
            <a:r>
              <a:rPr lang="pl-PL" sz="1600" dirty="0">
                <a:solidFill>
                  <a:srgbClr val="000000"/>
                </a:solidFill>
                <a:latin typeface="Arial"/>
                <a:ea typeface="Arial"/>
              </a:rPr>
              <a:t> ropy naftowej, produktów naftowych, substancji chemicznych lub</a:t>
            </a:r>
          </a:p>
          <a:p>
            <a:pPr marL="130810" indent="0">
              <a:lnSpc>
                <a:spcPct val="115000"/>
              </a:lnSpc>
              <a:buNone/>
            </a:pPr>
            <a:r>
              <a:rPr lang="pl-PL" sz="1600" dirty="0">
                <a:solidFill>
                  <a:srgbClr val="000000"/>
                </a:solidFill>
                <a:latin typeface="Arial"/>
                <a:ea typeface="Arial"/>
              </a:rPr>
              <a:t>   gazu,</a:t>
            </a:r>
            <a:endParaRPr lang="pl-PL" sz="1600" dirty="0">
              <a:latin typeface="Arial"/>
              <a:ea typeface="Arial"/>
            </a:endParaRPr>
          </a:p>
          <a:p>
            <a:pPr marL="130810" indent="0">
              <a:lnSpc>
                <a:spcPct val="115000"/>
              </a:lnSpc>
              <a:buNone/>
            </a:pPr>
            <a:r>
              <a:rPr lang="pl-PL" sz="1600" dirty="0">
                <a:solidFill>
                  <a:srgbClr val="000000"/>
                </a:solidFill>
                <a:latin typeface="Arial"/>
                <a:ea typeface="Arial"/>
              </a:rPr>
              <a:t>– sztucznych zbiorników wodnych,</a:t>
            </a:r>
            <a:endParaRPr lang="pl-PL" sz="1600" dirty="0">
              <a:latin typeface="Arial"/>
              <a:ea typeface="Arial"/>
            </a:endParaRPr>
          </a:p>
          <a:p>
            <a:pPr marL="130810" indent="0">
              <a:lnSpc>
                <a:spcPct val="115000"/>
              </a:lnSpc>
              <a:buNone/>
            </a:pPr>
            <a:r>
              <a:rPr lang="pl-PL" sz="1600" dirty="0">
                <a:solidFill>
                  <a:srgbClr val="000000"/>
                </a:solidFill>
                <a:latin typeface="Arial"/>
                <a:ea typeface="Arial"/>
              </a:rPr>
              <a:t>– obiektów jądrowych,</a:t>
            </a:r>
            <a:endParaRPr lang="pl-PL" sz="1600" dirty="0">
              <a:latin typeface="Arial"/>
              <a:ea typeface="Arial"/>
            </a:endParaRPr>
          </a:p>
          <a:p>
            <a:pPr marL="130810" indent="0">
              <a:lnSpc>
                <a:spcPct val="115000"/>
              </a:lnSpc>
              <a:buNone/>
            </a:pPr>
            <a:r>
              <a:rPr lang="pl-PL" sz="1600" dirty="0">
                <a:solidFill>
                  <a:srgbClr val="000000"/>
                </a:solidFill>
                <a:latin typeface="Arial"/>
                <a:ea typeface="Arial"/>
              </a:rPr>
              <a:t>– składowisk odpadów promieniotwórczych,</a:t>
            </a:r>
            <a:endParaRPr lang="pl-PL" sz="1600" dirty="0">
              <a:latin typeface="Arial"/>
              <a:ea typeface="Arial"/>
            </a:endParaRPr>
          </a:p>
          <a:p>
            <a:pPr marL="130810" indent="0">
              <a:lnSpc>
                <a:spcPct val="115000"/>
              </a:lnSpc>
              <a:buNone/>
            </a:pPr>
            <a:r>
              <a:rPr lang="pl-PL" sz="1600" dirty="0">
                <a:solidFill>
                  <a:srgbClr val="000000"/>
                </a:solidFill>
                <a:latin typeface="Arial"/>
                <a:ea typeface="Arial"/>
              </a:rPr>
              <a:t>b) przedsięwzięć realizowanych na terenach zamkniętych</a:t>
            </a:r>
            <a:r>
              <a:rPr lang="pl-PL" sz="1600" strike="sngStrike" dirty="0">
                <a:solidFill>
                  <a:srgbClr val="E51C23"/>
                </a:solidFill>
                <a:latin typeface="Arial"/>
                <a:ea typeface="Arial"/>
              </a:rPr>
              <a:t>,</a:t>
            </a:r>
            <a:r>
              <a:rPr lang="pl-PL" sz="1600" u="sng" dirty="0">
                <a:solidFill>
                  <a:srgbClr val="569748"/>
                </a:solidFill>
                <a:latin typeface="Arial"/>
                <a:ea typeface="Arial"/>
              </a:rPr>
              <a:t> </a:t>
            </a:r>
            <a:r>
              <a:rPr lang="pl-PL" sz="1600" u="sng" dirty="0">
                <a:latin typeface="Arial"/>
                <a:ea typeface="Arial"/>
              </a:rPr>
              <a:t>ustalonych przez Ministra Obrony Narodowej;</a:t>
            </a:r>
            <a:endParaRPr lang="pl-PL" sz="1600" dirty="0">
              <a:latin typeface="Arial"/>
              <a:ea typeface="Arial"/>
            </a:endParaRPr>
          </a:p>
          <a:p>
            <a:pPr marL="0" indent="0">
              <a:buNone/>
            </a:pPr>
            <a:endParaRPr lang="pl-PL" sz="1600" b="1" dirty="0"/>
          </a:p>
        </p:txBody>
      </p:sp>
    </p:spTree>
    <p:extLst>
      <p:ext uri="{BB962C8B-B14F-4D97-AF65-F5344CB8AC3E}">
        <p14:creationId xmlns:p14="http://schemas.microsoft.com/office/powerpoint/2010/main" val="3922328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457193"/>
          </a:xfrm>
        </p:spPr>
        <p:txBody>
          <a:bodyPr>
            <a:normAutofit fontScale="90000"/>
          </a:bodyPr>
          <a:lstStyle/>
          <a:p>
            <a:pPr algn="ctr"/>
            <a:r>
              <a:rPr lang="pl-PL" altLang="pl-PL" sz="3200" b="1" dirty="0">
                <a:solidFill>
                  <a:srgbClr val="00B050"/>
                </a:solidFill>
              </a:rPr>
              <a:t>ustawa </a:t>
            </a:r>
            <a:r>
              <a:rPr lang="pl-PL" altLang="pl-PL" sz="3200" b="1" dirty="0" err="1">
                <a:solidFill>
                  <a:srgbClr val="00B050"/>
                </a:solidFill>
              </a:rPr>
              <a:t>ooś</a:t>
            </a:r>
            <a:r>
              <a:rPr lang="pl-PL" altLang="pl-PL" sz="3200" b="1" dirty="0">
                <a:solidFill>
                  <a:srgbClr val="00B050"/>
                </a:solidFill>
              </a:rPr>
              <a:t>- właściwość organów</a:t>
            </a:r>
            <a:endParaRPr lang="pl-PL" dirty="0"/>
          </a:p>
        </p:txBody>
      </p:sp>
      <p:sp>
        <p:nvSpPr>
          <p:cNvPr id="3" name="Symbol zastępczy zawartości 2"/>
          <p:cNvSpPr>
            <a:spLocks noGrp="1"/>
          </p:cNvSpPr>
          <p:nvPr>
            <p:ph idx="1"/>
          </p:nvPr>
        </p:nvSpPr>
        <p:spPr>
          <a:xfrm>
            <a:off x="1981199" y="914400"/>
            <a:ext cx="8672423" cy="4692771"/>
          </a:xfrm>
        </p:spPr>
        <p:txBody>
          <a:bodyPr>
            <a:normAutofit fontScale="70000" lnSpcReduction="20000"/>
          </a:bodyPr>
          <a:lstStyle/>
          <a:p>
            <a:pPr marL="0" indent="0">
              <a:buNone/>
            </a:pPr>
            <a:r>
              <a:rPr lang="pl-PL" dirty="0"/>
              <a:t>c)  przedsięwzięć realizowanych na obszarach morskich,</a:t>
            </a:r>
          </a:p>
          <a:p>
            <a:pPr marL="0" indent="0">
              <a:buNone/>
            </a:pPr>
            <a:r>
              <a:rPr lang="pl-PL" dirty="0"/>
              <a:t>d)  zmiany lasu, niestanowiącego własności Skarbu Państwa, na użytek rolny,</a:t>
            </a:r>
          </a:p>
          <a:p>
            <a:pPr marL="0" indent="0">
              <a:buNone/>
            </a:pPr>
            <a:r>
              <a:rPr lang="pl-PL" dirty="0"/>
              <a:t>e)  przedsięwzięć polegających na realizacji inwestycji w zakresie lotniska użytku publicznego w rozumieniu przepisów ustawy z dnia 12 lutego 2009 r. o szczególnych zasadach przygotowania i realizacji inwestycji w zakresie lotnisk użytku publicznego,</a:t>
            </a:r>
          </a:p>
          <a:p>
            <a:pPr marL="0" indent="0">
              <a:buNone/>
            </a:pPr>
            <a:r>
              <a:rPr lang="pl-PL" dirty="0"/>
              <a:t>f)  inwestycji w zakresie </a:t>
            </a:r>
            <a:r>
              <a:rPr lang="pl-PL" b="1" dirty="0"/>
              <a:t>terminalu </a:t>
            </a:r>
            <a:r>
              <a:rPr lang="pl-PL" i="1" dirty="0"/>
              <a:t>(w tym gazociągi),</a:t>
            </a:r>
          </a:p>
          <a:p>
            <a:pPr marL="0" indent="0">
              <a:buNone/>
            </a:pPr>
            <a:r>
              <a:rPr lang="pl-PL" dirty="0"/>
              <a:t>g)  inwestycji związanych z regionalnymi sieciami szerokopasmowymi,</a:t>
            </a:r>
          </a:p>
          <a:p>
            <a:pPr marL="0" indent="0">
              <a:buNone/>
            </a:pPr>
            <a:r>
              <a:rPr lang="pl-PL" dirty="0"/>
              <a:t>h)  przedsięwzięć polegających na zmianie lub rozbudowie przedsięwzięć wymienionych w lit. a-g, i oraz j,</a:t>
            </a:r>
          </a:p>
          <a:p>
            <a:pPr marL="0" indent="0">
              <a:buNone/>
            </a:pPr>
            <a:r>
              <a:rPr lang="pl-PL" dirty="0"/>
              <a:t>i)  </a:t>
            </a:r>
            <a:r>
              <a:rPr lang="pl-PL" b="1" dirty="0"/>
              <a:t>przedsięwzięć polegających na realizacji inwestycji w rozumieniu przepisów ustawy z dnia 8 lipca 2010 r. o szczególnych zasadach przygotowania do realizacji inwestycji w zakresie budowli przeciwpowodziowych</a:t>
            </a:r>
            <a:r>
              <a:rPr lang="pl-PL" dirty="0"/>
              <a:t>;</a:t>
            </a:r>
          </a:p>
          <a:p>
            <a:pPr marL="0" indent="0">
              <a:buNone/>
            </a:pPr>
            <a:r>
              <a:rPr lang="pl-PL" dirty="0"/>
              <a:t>j)  przedsięwzięć polegających na poszukiwaniu lub rozpoznawaniu złóż kopalin lub na wydobywaniu kopalin ze złóż, o których mowa w art. 10 ust. 1 ustawy z dnia 9 czerwca 2011 r. - Prawo geologiczne i górnicze, prowadzonych na podstawie koncesji,</a:t>
            </a:r>
          </a:p>
          <a:p>
            <a:pPr marL="0" indent="0">
              <a:buNone/>
            </a:pPr>
            <a:endParaRPr lang="pl-PL" dirty="0"/>
          </a:p>
        </p:txBody>
      </p:sp>
    </p:spTree>
    <p:extLst>
      <p:ext uri="{BB962C8B-B14F-4D97-AF65-F5344CB8AC3E}">
        <p14:creationId xmlns:p14="http://schemas.microsoft.com/office/powerpoint/2010/main" val="8236057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363717"/>
          </a:xfrm>
        </p:spPr>
        <p:txBody>
          <a:bodyPr>
            <a:normAutofit fontScale="90000"/>
          </a:bodyPr>
          <a:lstStyle/>
          <a:p>
            <a:pPr algn="ctr"/>
            <a:r>
              <a:rPr lang="pl-PL" altLang="pl-PL" sz="3200" b="1" dirty="0">
                <a:solidFill>
                  <a:srgbClr val="00B050"/>
                </a:solidFill>
              </a:rPr>
              <a:t>ustawa </a:t>
            </a:r>
            <a:r>
              <a:rPr lang="pl-PL" altLang="pl-PL" sz="3200" b="1" dirty="0" err="1">
                <a:solidFill>
                  <a:srgbClr val="00B050"/>
                </a:solidFill>
              </a:rPr>
              <a:t>ooś</a:t>
            </a:r>
            <a:r>
              <a:rPr lang="pl-PL" altLang="pl-PL" sz="3200" b="1" dirty="0">
                <a:solidFill>
                  <a:srgbClr val="00B050"/>
                </a:solidFill>
              </a:rPr>
              <a:t>- właściwość organów</a:t>
            </a:r>
            <a:endParaRPr lang="pl-PL" sz="3600" dirty="0"/>
          </a:p>
        </p:txBody>
      </p:sp>
      <p:sp>
        <p:nvSpPr>
          <p:cNvPr id="3" name="Symbol zastępczy zawartości 2"/>
          <p:cNvSpPr>
            <a:spLocks noGrp="1"/>
          </p:cNvSpPr>
          <p:nvPr>
            <p:ph idx="1"/>
          </p:nvPr>
        </p:nvSpPr>
        <p:spPr>
          <a:xfrm>
            <a:off x="1981200" y="836713"/>
            <a:ext cx="8229600" cy="5289454"/>
          </a:xfrm>
        </p:spPr>
        <p:txBody>
          <a:bodyPr>
            <a:noAutofit/>
          </a:bodyPr>
          <a:lstStyle/>
          <a:p>
            <a:pPr marL="0" indent="0">
              <a:buNone/>
              <a:defRPr/>
            </a:pPr>
            <a:r>
              <a:rPr lang="pl-PL" sz="1800" b="1" dirty="0"/>
              <a:t>k) napowietrznych linii elektroenergetycznych lub stacji elektroenergetycznych </a:t>
            </a:r>
            <a:r>
              <a:rPr lang="pl-PL" sz="1800" dirty="0"/>
              <a:t>będących przedsięwzięciami mogącymi zawsze znacząco oddziaływać na środowisko albo przedsięwzięciami mogącymi potencjalnie znacząco oddziaływać na środowisko, wymienionych w załączniku do ustawy z dnia 24 lipca 2015 r. o przygotowaniu i realizacji strategicznych inwestycji w zakresie sieci przesyłowych;</a:t>
            </a:r>
          </a:p>
          <a:p>
            <a:pPr>
              <a:buAutoNum type="alphaLcParenR" startAt="18"/>
              <a:defRPr/>
            </a:pPr>
            <a:r>
              <a:rPr lang="pl-PL" sz="1800" b="1" dirty="0"/>
              <a:t>elektrowni wiatrowych</a:t>
            </a:r>
            <a:r>
              <a:rPr lang="pl-PL" sz="1800" dirty="0"/>
              <a:t>, o których mowa w art. 2 pkt 1 ustawy z dnia 20 maja 2016 r. o inwestycjach w zakresie elektrowni wiatrowych (Dz. U. poz. 961);</a:t>
            </a:r>
          </a:p>
          <a:p>
            <a:pPr>
              <a:buAutoNum type="alphaLcParenR" startAt="18"/>
              <a:defRPr/>
            </a:pPr>
            <a:r>
              <a:rPr lang="pl-PL" sz="1800" dirty="0">
                <a:solidFill>
                  <a:srgbClr val="000000"/>
                </a:solidFill>
                <a:ea typeface="Arial"/>
              </a:rPr>
              <a:t>strategicznej inwestycji w </a:t>
            </a:r>
            <a:r>
              <a:rPr lang="pl-PL" sz="1800" b="1" dirty="0">
                <a:solidFill>
                  <a:srgbClr val="000000"/>
                </a:solidFill>
                <a:ea typeface="Arial"/>
              </a:rPr>
              <a:t>sektorze naftowym</a:t>
            </a:r>
            <a:r>
              <a:rPr lang="pl-PL" sz="1800" dirty="0">
                <a:solidFill>
                  <a:srgbClr val="000000"/>
                </a:solidFill>
                <a:ea typeface="Arial"/>
              </a:rPr>
              <a:t>;</a:t>
            </a:r>
          </a:p>
          <a:p>
            <a:pPr>
              <a:buAutoNum type="alphaLcParenR" startAt="18"/>
              <a:defRPr/>
            </a:pPr>
            <a:r>
              <a:rPr lang="pl-PL" sz="1800" dirty="0">
                <a:solidFill>
                  <a:srgbClr val="000000"/>
                </a:solidFill>
                <a:ea typeface="Arial"/>
              </a:rPr>
              <a:t>i</a:t>
            </a:r>
            <a:r>
              <a:rPr lang="pl-PL" sz="1800" dirty="0">
                <a:ea typeface="Arial"/>
              </a:rPr>
              <a:t>nwestycji w zakresie </a:t>
            </a:r>
            <a:r>
              <a:rPr lang="pl-PL" sz="1800" b="1" dirty="0">
                <a:ea typeface="Arial"/>
              </a:rPr>
              <a:t>linii kolejowych</a:t>
            </a:r>
            <a:r>
              <a:rPr lang="pl-PL" sz="1800" dirty="0">
                <a:ea typeface="Arial"/>
              </a:rPr>
              <a:t>,</a:t>
            </a:r>
          </a:p>
          <a:p>
            <a:pPr>
              <a:buAutoNum type="alphaLcParenR" startAt="18"/>
              <a:defRPr/>
            </a:pPr>
            <a:r>
              <a:rPr lang="pl-PL" sz="1800" dirty="0">
                <a:ea typeface="Arial"/>
              </a:rPr>
              <a:t>inwestycji w rozumieniu art. 2 pkt 3 ustawy z dnia 10 maja 2018 r. o </a:t>
            </a:r>
            <a:r>
              <a:rPr lang="pl-PL" sz="1800" b="1" dirty="0">
                <a:ea typeface="Arial"/>
              </a:rPr>
              <a:t>Centralnym Porcie Komunikacyjnym</a:t>
            </a:r>
            <a:r>
              <a:rPr lang="pl-PL" sz="1800" b="1" u="sng" dirty="0">
                <a:ea typeface="Arial"/>
              </a:rPr>
              <a:t>;</a:t>
            </a:r>
            <a:endParaRPr lang="pl-PL" sz="1800" b="1" dirty="0">
              <a:ea typeface="Arial"/>
            </a:endParaRPr>
          </a:p>
          <a:p>
            <a:pPr marL="0" indent="0">
              <a:buNone/>
              <a:defRPr/>
            </a:pPr>
            <a:r>
              <a:rPr lang="pl-PL" sz="1800" b="1" dirty="0"/>
              <a:t>o) przedsięwzięć, w odniesieniu do których wniósł sprzeciw, o którym mowa w art. 72 ust. 10,</a:t>
            </a:r>
          </a:p>
          <a:p>
            <a:pPr marL="0" indent="0">
              <a:buNone/>
              <a:defRPr/>
            </a:pPr>
            <a:r>
              <a:rPr lang="pl-PL" sz="1800" b="1" dirty="0"/>
              <a:t>p) przedsięwzięć polegających na zmianie lub rozbudowie przedsięwzięć, dla których do wydania decyzji o środowiskowych uwarunkowaniach właściwy był regionalny dyrektor ochrony środowiska</a:t>
            </a:r>
            <a:r>
              <a:rPr lang="pl-PL" sz="1600" u="sng" dirty="0"/>
              <a:t>;</a:t>
            </a:r>
            <a:endParaRPr lang="pl-PL" sz="1600" dirty="0"/>
          </a:p>
        </p:txBody>
      </p:sp>
    </p:spTree>
    <p:extLst>
      <p:ext uri="{BB962C8B-B14F-4D97-AF65-F5344CB8AC3E}">
        <p14:creationId xmlns:p14="http://schemas.microsoft.com/office/powerpoint/2010/main" val="10819848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6"/>
            <a:ext cx="10515600" cy="566528"/>
          </a:xfrm>
        </p:spPr>
        <p:txBody>
          <a:bodyPr/>
          <a:lstStyle/>
          <a:p>
            <a:pPr algn="ctr"/>
            <a:r>
              <a:rPr lang="pl-PL" altLang="pl-PL" sz="3200" b="1" dirty="0">
                <a:solidFill>
                  <a:srgbClr val="00B050"/>
                </a:solidFill>
              </a:rPr>
              <a:t>ustawa </a:t>
            </a:r>
            <a:r>
              <a:rPr lang="pl-PL" altLang="pl-PL" sz="3200" b="1" dirty="0" err="1">
                <a:solidFill>
                  <a:srgbClr val="00B050"/>
                </a:solidFill>
              </a:rPr>
              <a:t>ooś</a:t>
            </a:r>
            <a:r>
              <a:rPr lang="pl-PL" altLang="pl-PL" sz="3200" b="1" dirty="0">
                <a:solidFill>
                  <a:srgbClr val="00B050"/>
                </a:solidFill>
              </a:rPr>
              <a:t>- właściwość organów</a:t>
            </a:r>
            <a:endParaRPr lang="pl-PL" dirty="0"/>
          </a:p>
        </p:txBody>
      </p:sp>
      <p:sp>
        <p:nvSpPr>
          <p:cNvPr id="3" name="Symbol zastępczy zawartości 2"/>
          <p:cNvSpPr>
            <a:spLocks noGrp="1"/>
          </p:cNvSpPr>
          <p:nvPr>
            <p:ph idx="1"/>
          </p:nvPr>
        </p:nvSpPr>
        <p:spPr>
          <a:xfrm>
            <a:off x="1570008" y="1181819"/>
            <a:ext cx="8773064" cy="4226944"/>
          </a:xfrm>
        </p:spPr>
        <p:txBody>
          <a:bodyPr>
            <a:normAutofit fontScale="77500" lnSpcReduction="20000"/>
          </a:bodyPr>
          <a:lstStyle/>
          <a:p>
            <a:pPr marL="0" indent="0">
              <a:buNone/>
            </a:pPr>
            <a:endParaRPr lang="pl-PL" dirty="0"/>
          </a:p>
          <a:p>
            <a:pPr marL="0" indent="0">
              <a:buNone/>
            </a:pPr>
            <a:r>
              <a:rPr lang="pl-PL" dirty="0"/>
              <a:t>1a)  </a:t>
            </a:r>
            <a:r>
              <a:rPr lang="pl-PL" b="1" dirty="0"/>
              <a:t>Generalny Dyrektor Ochrony Środowiska </a:t>
            </a:r>
            <a:r>
              <a:rPr lang="pl-PL" dirty="0"/>
              <a:t>- w przypadku inwestycji w zakresie budowy obiektu energetyki jądrowej i inwestycji towarzyszących realizowanej na podstawie ustawy z dnia 29 czerwca 2011 r. o przygotowaniu i realizacji inwestycji w zakresie obiektów energetyki jądrowej oraz inwestycji towarzyszących;</a:t>
            </a:r>
          </a:p>
          <a:p>
            <a:pPr marL="0" indent="0">
              <a:buNone/>
            </a:pPr>
            <a:r>
              <a:rPr lang="pl-PL" b="1" dirty="0"/>
              <a:t>2)  starosta - w przypadku scalania, wymiany lub podziału gruntów;</a:t>
            </a:r>
          </a:p>
          <a:p>
            <a:pPr marL="0" indent="0">
              <a:buNone/>
            </a:pPr>
            <a:r>
              <a:rPr lang="pl-PL" b="1" dirty="0"/>
              <a:t>3)  dyrektor regionalnej dyrekcji Lasów Państwowych - w przypadku zmiany lasu, stanowiącego własność Skarbu Państwa, na użytek rolny;</a:t>
            </a:r>
          </a:p>
          <a:p>
            <a:pPr marL="0" indent="0">
              <a:buNone/>
            </a:pPr>
            <a:r>
              <a:rPr lang="pl-PL" b="1" dirty="0"/>
              <a:t>4)  </a:t>
            </a:r>
            <a:r>
              <a:rPr lang="pl-PL" b="1" u="sng" dirty="0"/>
              <a:t>wójt, burmistrz, prezydent miasta - w przypadku pozostałych przedsięwzięć.</a:t>
            </a:r>
          </a:p>
          <a:p>
            <a:pPr marL="0" indent="0">
              <a:buNone/>
            </a:pPr>
            <a:r>
              <a:rPr lang="pl-PL" dirty="0"/>
              <a:t>6. W przypadku przedsięwzięcia realizowanego w części na terenie zamkniętym dla całego przedsięwzięcia decyzję o środowiskowych uwarunkowaniach wydaje regionalny dyrektor ochrony środowiska.</a:t>
            </a:r>
          </a:p>
          <a:p>
            <a:endParaRPr lang="pl-PL" dirty="0"/>
          </a:p>
          <a:p>
            <a:pPr marL="0" indent="0">
              <a:buNone/>
            </a:pPr>
            <a:endParaRPr lang="pl-PL" dirty="0"/>
          </a:p>
        </p:txBody>
      </p:sp>
    </p:spTree>
    <p:extLst>
      <p:ext uri="{BB962C8B-B14F-4D97-AF65-F5344CB8AC3E}">
        <p14:creationId xmlns:p14="http://schemas.microsoft.com/office/powerpoint/2010/main" val="27649638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457195"/>
          </a:xfrm>
        </p:spPr>
        <p:txBody>
          <a:bodyPr>
            <a:normAutofit fontScale="90000"/>
          </a:bodyPr>
          <a:lstStyle/>
          <a:p>
            <a:pPr algn="ctr"/>
            <a:r>
              <a:rPr lang="pl-PL" altLang="pl-PL" sz="3200" b="1" dirty="0">
                <a:solidFill>
                  <a:srgbClr val="00B050"/>
                </a:solidFill>
              </a:rPr>
              <a:t>ustawa </a:t>
            </a:r>
            <a:r>
              <a:rPr lang="pl-PL" altLang="pl-PL" sz="3200" b="1" dirty="0" err="1">
                <a:solidFill>
                  <a:srgbClr val="00B050"/>
                </a:solidFill>
              </a:rPr>
              <a:t>ooś</a:t>
            </a:r>
            <a:r>
              <a:rPr lang="pl-PL" altLang="pl-PL" sz="3200" b="1" dirty="0">
                <a:solidFill>
                  <a:srgbClr val="00B050"/>
                </a:solidFill>
              </a:rPr>
              <a:t>- właściwość organów</a:t>
            </a:r>
            <a:endParaRPr lang="pl-PL" dirty="0"/>
          </a:p>
        </p:txBody>
      </p:sp>
      <p:sp>
        <p:nvSpPr>
          <p:cNvPr id="3" name="Symbol zastępczy zawartości 2"/>
          <p:cNvSpPr>
            <a:spLocks noGrp="1"/>
          </p:cNvSpPr>
          <p:nvPr>
            <p:ph idx="1"/>
          </p:nvPr>
        </p:nvSpPr>
        <p:spPr>
          <a:xfrm>
            <a:off x="1981200" y="914400"/>
            <a:ext cx="8229600" cy="5211767"/>
          </a:xfrm>
        </p:spPr>
        <p:txBody>
          <a:bodyPr>
            <a:normAutofit fontScale="70000" lnSpcReduction="20000"/>
          </a:bodyPr>
          <a:lstStyle/>
          <a:p>
            <a:pPr marL="0" indent="0">
              <a:lnSpc>
                <a:spcPct val="115000"/>
              </a:lnSpc>
              <a:spcBef>
                <a:spcPts val="400"/>
              </a:spcBef>
              <a:buNone/>
            </a:pPr>
            <a:r>
              <a:rPr lang="pl-PL" b="1" dirty="0">
                <a:solidFill>
                  <a:srgbClr val="000000"/>
                </a:solidFill>
                <a:latin typeface="Arial"/>
                <a:ea typeface="Arial"/>
              </a:rPr>
              <a:t> Art. 76. [Uprawnienia Generalnego Dyrektora Ochrony Środowiska i regionalnego dyrektora ochrony środowiska w razie stwierdzenia nieprawidłowości w zakresie wydawania decyzji o środowiskowych uwarunkowaniach] </a:t>
            </a:r>
            <a:endParaRPr lang="pl-PL" dirty="0">
              <a:latin typeface="Arial"/>
              <a:ea typeface="Arial"/>
            </a:endParaRPr>
          </a:p>
          <a:p>
            <a:pPr marL="0" indent="0">
              <a:buNone/>
            </a:pPr>
            <a:r>
              <a:rPr lang="pl-PL" dirty="0"/>
              <a:t>1.  W przypadku stwierdzenia </a:t>
            </a:r>
            <a:r>
              <a:rPr lang="pl-PL" u="sng" dirty="0"/>
              <a:t>nieprawidłowości</a:t>
            </a:r>
            <a:r>
              <a:rPr lang="pl-PL" dirty="0"/>
              <a:t> w sprawach dotyczących wydania decyzji o środowiskowych uwarunkowaniach przez organy, o których mowa w art. 75 ust. 1 pkt 2-4, lub organy wyższego stopnia w stosunku do tych organów, </a:t>
            </a:r>
            <a:r>
              <a:rPr lang="pl-PL" u="sng" dirty="0"/>
              <a:t>właściwy regionalny dyrektor ochrony środowiska kieruje wystąpienie, którego treścią może być w szczególności wniosek o stwierdzenie nieważności tej decyzji</a:t>
            </a:r>
            <a:r>
              <a:rPr lang="pl-PL" dirty="0"/>
              <a:t>. </a:t>
            </a:r>
            <a:r>
              <a:rPr lang="pl-PL" i="1" dirty="0">
                <a:solidFill>
                  <a:srgbClr val="FF0000"/>
                </a:solidFill>
              </a:rPr>
              <a:t>(uwaga na prostowanie oczywistych omyłek w drodze postanowienia)</a:t>
            </a:r>
          </a:p>
          <a:p>
            <a:pPr marL="0" indent="0">
              <a:buNone/>
            </a:pPr>
            <a:r>
              <a:rPr lang="pl-PL" dirty="0"/>
              <a:t>2.  Przepis ust. 1 stosuje się także do spraw dotyczących wydania decyzji o środowiskowych uwarunkowaniach zgody na realizację przedsięwzięcia wydanych na podstawie przepisów ustawy z dnia 27 kwietnia 2001 r. - Prawo ochrony środowiska.</a:t>
            </a:r>
          </a:p>
          <a:p>
            <a:pPr marL="0" indent="0">
              <a:buNone/>
            </a:pPr>
            <a:r>
              <a:rPr lang="pl-PL" b="1" dirty="0"/>
              <a:t>3.  W przypadku stwierdzenia, że decyzja, o której mowa </a:t>
            </a:r>
            <a:r>
              <a:rPr lang="pl-PL" b="1" u="sng" dirty="0"/>
              <a:t>w art. 72 ust. 1, </a:t>
            </a:r>
            <a:r>
              <a:rPr lang="pl-PL" b="1" dirty="0"/>
              <a:t>została wydana bez uzyskania decyzji o środowiskowych uwarunkowaniach, jeżeli taka decyzja była wymagana, właściwy regionalny dyrektor ochrony środowiska kieruje wniosek o </a:t>
            </a:r>
            <a:r>
              <a:rPr lang="pl-PL" b="1" u="sng" dirty="0"/>
              <a:t>stwierdzenie nieważności tej decyzji.</a:t>
            </a:r>
          </a:p>
          <a:p>
            <a:pPr marL="0" indent="0">
              <a:buNone/>
            </a:pPr>
            <a:endParaRPr lang="pl-PL" b="1" u="sng" dirty="0"/>
          </a:p>
          <a:p>
            <a:pPr marL="0" indent="0">
              <a:buNone/>
            </a:pPr>
            <a:endParaRPr lang="pl-PL" dirty="0"/>
          </a:p>
        </p:txBody>
      </p:sp>
    </p:spTree>
    <p:extLst>
      <p:ext uri="{BB962C8B-B14F-4D97-AF65-F5344CB8AC3E}">
        <p14:creationId xmlns:p14="http://schemas.microsoft.com/office/powerpoint/2010/main" val="1229674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562074"/>
          </a:xfrm>
        </p:spPr>
        <p:txBody>
          <a:bodyPr>
            <a:normAutofit fontScale="90000"/>
          </a:bodyPr>
          <a:lstStyle/>
          <a:p>
            <a:pPr algn="ctr"/>
            <a:r>
              <a:rPr lang="pl-PL" altLang="pl-PL" sz="3600" b="1" dirty="0">
                <a:solidFill>
                  <a:srgbClr val="00B050"/>
                </a:solidFill>
              </a:rPr>
              <a:t>ustawa </a:t>
            </a:r>
            <a:r>
              <a:rPr lang="pl-PL" altLang="pl-PL" sz="3600" b="1" dirty="0" err="1">
                <a:solidFill>
                  <a:srgbClr val="00B050"/>
                </a:solidFill>
              </a:rPr>
              <a:t>ooś</a:t>
            </a:r>
            <a:endParaRPr lang="pl-PL" dirty="0"/>
          </a:p>
        </p:txBody>
      </p:sp>
      <p:sp>
        <p:nvSpPr>
          <p:cNvPr id="3" name="Symbol zastępczy zawartości 2"/>
          <p:cNvSpPr>
            <a:spLocks noGrp="1"/>
          </p:cNvSpPr>
          <p:nvPr>
            <p:ph idx="1"/>
          </p:nvPr>
        </p:nvSpPr>
        <p:spPr>
          <a:xfrm>
            <a:off x="1981200" y="836721"/>
            <a:ext cx="8229600" cy="4986110"/>
          </a:xfrm>
        </p:spPr>
        <p:txBody>
          <a:bodyPr>
            <a:normAutofit fontScale="62500" lnSpcReduction="20000"/>
          </a:bodyPr>
          <a:lstStyle/>
          <a:p>
            <a:pPr marL="0" indent="0">
              <a:buNone/>
            </a:pPr>
            <a:endParaRPr lang="pl-PL" dirty="0"/>
          </a:p>
          <a:p>
            <a:pPr marL="0" indent="0">
              <a:buNone/>
            </a:pPr>
            <a:endParaRPr lang="pl-PL" dirty="0"/>
          </a:p>
          <a:p>
            <a:pPr marL="0" indent="0">
              <a:buNone/>
            </a:pPr>
            <a:endParaRPr lang="pl-PL" dirty="0"/>
          </a:p>
          <a:p>
            <a:pPr marL="514800" indent="-514800">
              <a:spcBef>
                <a:spcPts val="432"/>
              </a:spcBef>
              <a:buNone/>
            </a:pPr>
            <a:r>
              <a:rPr lang="pl-PL" sz="3800" b="1" dirty="0"/>
              <a:t>15)  środowisku </a:t>
            </a:r>
            <a:r>
              <a:rPr lang="pl-PL" dirty="0"/>
              <a:t>- rozumie się przez to środowisko</a:t>
            </a:r>
          </a:p>
          <a:p>
            <a:pPr marL="514800" indent="-514800">
              <a:spcBef>
                <a:spcPts val="432"/>
              </a:spcBef>
              <a:buNone/>
            </a:pPr>
            <a:r>
              <a:rPr lang="pl-PL" dirty="0"/>
              <a:t>          w rozumieniu ustawy z dnia 27 kwietnia 2001 r. - Prawo ochrony środowiska;</a:t>
            </a:r>
          </a:p>
          <a:p>
            <a:pPr marL="0" indent="0">
              <a:buNone/>
            </a:pPr>
            <a:r>
              <a:rPr lang="pl-PL" dirty="0"/>
              <a:t>16</a:t>
            </a:r>
            <a:r>
              <a:rPr lang="pl-PL" sz="3800" b="1" dirty="0"/>
              <a:t>)  zanieczyszczeniu </a:t>
            </a:r>
            <a:r>
              <a:rPr lang="pl-PL" dirty="0"/>
              <a:t>- rozumie się przez to zanieczyszczenie w rozumieniu      ustawy z dnia 27 kwietnia 2001 r. - Prawo ochrony środowiska;</a:t>
            </a:r>
          </a:p>
          <a:p>
            <a:pPr marL="0" indent="0">
              <a:buNone/>
            </a:pPr>
            <a:r>
              <a:rPr lang="pl-PL" dirty="0"/>
              <a:t>17)  </a:t>
            </a:r>
            <a:r>
              <a:rPr lang="pl-PL" sz="3800" b="1" dirty="0"/>
              <a:t>znaczącym negatywnym oddziaływaniu na obszar Natura 2000 </a:t>
            </a:r>
            <a:r>
              <a:rPr lang="pl-PL" dirty="0"/>
              <a:t>- rozumie się przez to oddziaływanie na cele ochrony obszaru Natura 2000, w tym w szczególności działania mogące:</a:t>
            </a:r>
          </a:p>
          <a:p>
            <a:pPr marL="514350" indent="-514350">
              <a:buFont typeface="+mj-lt"/>
              <a:buAutoNum type="alphaLcParenR"/>
            </a:pPr>
            <a:r>
              <a:rPr lang="pl-PL" dirty="0"/>
              <a:t>pogorszyć stan siedlisk przyrodniczych lub siedlisk gatunków roślin i zwierząt, dla których ochrony został wyznaczony obszar Natura 2000, lub</a:t>
            </a:r>
          </a:p>
          <a:p>
            <a:pPr marL="514350" indent="-514350">
              <a:buFont typeface="+mj-lt"/>
              <a:buAutoNum type="alphaLcParenR"/>
            </a:pPr>
            <a:r>
              <a:rPr lang="pl-PL" dirty="0"/>
              <a:t>wpłynąć negatywnie na gatunki, dla których ochrony został wyznaczony obszar Natura 2000, lub</a:t>
            </a:r>
          </a:p>
          <a:p>
            <a:pPr marL="514350" indent="-514350">
              <a:buFont typeface="+mj-lt"/>
              <a:buAutoNum type="alphaLcParenR"/>
            </a:pPr>
            <a:r>
              <a:rPr lang="pl-PL" dirty="0"/>
              <a:t>pogorszyć integralność obszaru Natura 2000 lub jego powiązania z innymi obszarami.</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6240" y="731824"/>
            <a:ext cx="1165844"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21625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570751"/>
          </a:xfrm>
        </p:spPr>
        <p:txBody>
          <a:bodyPr/>
          <a:lstStyle/>
          <a:p>
            <a:pPr algn="ctr"/>
            <a:r>
              <a:rPr lang="pl-PL" altLang="pl-PL" sz="3200" b="1" dirty="0">
                <a:solidFill>
                  <a:srgbClr val="00B050"/>
                </a:solidFill>
              </a:rPr>
              <a:t>ustawa </a:t>
            </a:r>
            <a:r>
              <a:rPr lang="pl-PL" altLang="pl-PL" sz="3200" b="1" dirty="0" err="1">
                <a:solidFill>
                  <a:srgbClr val="00B050"/>
                </a:solidFill>
              </a:rPr>
              <a:t>ooś</a:t>
            </a:r>
            <a:r>
              <a:rPr lang="pl-PL" altLang="pl-PL" sz="3200" b="1" dirty="0">
                <a:solidFill>
                  <a:srgbClr val="00B050"/>
                </a:solidFill>
              </a:rPr>
              <a:t>- właściwość organów</a:t>
            </a:r>
            <a:endParaRPr lang="pl-PL" dirty="0"/>
          </a:p>
        </p:txBody>
      </p:sp>
      <p:sp>
        <p:nvSpPr>
          <p:cNvPr id="3" name="Symbol zastępczy zawartości 2"/>
          <p:cNvSpPr>
            <a:spLocks noGrp="1"/>
          </p:cNvSpPr>
          <p:nvPr>
            <p:ph idx="1"/>
          </p:nvPr>
        </p:nvSpPr>
        <p:spPr>
          <a:xfrm>
            <a:off x="1981200" y="923026"/>
            <a:ext cx="8229600" cy="4615132"/>
          </a:xfrm>
        </p:spPr>
        <p:txBody>
          <a:bodyPr>
            <a:normAutofit fontScale="40000" lnSpcReduction="20000"/>
          </a:bodyPr>
          <a:lstStyle/>
          <a:p>
            <a:pPr marL="0" indent="0">
              <a:lnSpc>
                <a:spcPct val="115000"/>
              </a:lnSpc>
              <a:spcBef>
                <a:spcPts val="130"/>
              </a:spcBef>
              <a:buNone/>
            </a:pPr>
            <a:endParaRPr lang="pl-PL" sz="4000" b="1" dirty="0">
              <a:latin typeface="Arial"/>
              <a:ea typeface="Arial"/>
            </a:endParaRPr>
          </a:p>
          <a:p>
            <a:pPr marL="0" indent="0">
              <a:lnSpc>
                <a:spcPct val="115000"/>
              </a:lnSpc>
              <a:spcBef>
                <a:spcPts val="130"/>
              </a:spcBef>
              <a:buNone/>
            </a:pPr>
            <a:r>
              <a:rPr lang="pl-PL" sz="4000" b="1" dirty="0">
                <a:latin typeface="Arial"/>
                <a:ea typeface="Arial"/>
              </a:rPr>
              <a:t>4</a:t>
            </a:r>
            <a:r>
              <a:rPr lang="pl-PL" sz="4000" dirty="0">
                <a:latin typeface="Arial"/>
                <a:ea typeface="Arial"/>
              </a:rPr>
              <a:t>. </a:t>
            </a:r>
            <a:r>
              <a:rPr lang="pl-PL" sz="4000" b="1" dirty="0">
                <a:latin typeface="Arial"/>
                <a:ea typeface="Arial"/>
              </a:rPr>
              <a:t>W przypadku stwierdzenia, że organ administracji architektoniczno-budowlanej, mimo braku wymaganej decyzji o środowiskowych uwarunkowaniach, nie wniósł sprzeciwu do zgłoszenia</a:t>
            </a:r>
            <a:r>
              <a:rPr lang="pl-PL" sz="4000" dirty="0">
                <a:latin typeface="Arial"/>
                <a:ea typeface="Arial"/>
              </a:rPr>
              <a:t>, o którym mowa w:</a:t>
            </a:r>
          </a:p>
          <a:p>
            <a:pPr marL="0" indent="0">
              <a:lnSpc>
                <a:spcPct val="115000"/>
              </a:lnSpc>
              <a:spcBef>
                <a:spcPts val="130"/>
              </a:spcBef>
              <a:buNone/>
            </a:pPr>
            <a:r>
              <a:rPr lang="pl-PL" sz="4000" dirty="0">
                <a:latin typeface="Arial"/>
                <a:ea typeface="Arial"/>
              </a:rPr>
              <a:t>1) art. 30 ust. 1 ustawy z dnia 7 lipca 1994 r. - Prawo budowlane - właściwy regionalny dyrektor ochrony środowiska może skierować wniosek o podjęcie przez organ nadzoru budowlanego działań z urzędu, o których mowa w art. 50 ust. 1 tej ustawy;</a:t>
            </a:r>
          </a:p>
          <a:p>
            <a:pPr marL="0" indent="0">
              <a:lnSpc>
                <a:spcPct val="115000"/>
              </a:lnSpc>
              <a:spcBef>
                <a:spcPts val="130"/>
              </a:spcBef>
              <a:buNone/>
            </a:pPr>
            <a:r>
              <a:rPr lang="pl-PL" sz="4000" dirty="0">
                <a:latin typeface="Arial"/>
                <a:ea typeface="Arial"/>
              </a:rPr>
              <a:t>2) art. 71 ust. 2 ustawy z dnia 7 lipca 1994 r. - Prawo budowlane </a:t>
            </a:r>
          </a:p>
          <a:p>
            <a:pPr marL="0" indent="0">
              <a:lnSpc>
                <a:spcPct val="115000"/>
              </a:lnSpc>
              <a:spcBef>
                <a:spcPts val="130"/>
              </a:spcBef>
              <a:buNone/>
            </a:pPr>
            <a:endParaRPr lang="pl-PL" sz="4000" dirty="0">
              <a:latin typeface="Arial"/>
              <a:ea typeface="Arial"/>
            </a:endParaRPr>
          </a:p>
          <a:p>
            <a:pPr marL="0" indent="0">
              <a:lnSpc>
                <a:spcPct val="115000"/>
              </a:lnSpc>
              <a:spcBef>
                <a:spcPts val="130"/>
              </a:spcBef>
              <a:buNone/>
            </a:pPr>
            <a:r>
              <a:rPr lang="pl-PL" sz="4000" dirty="0">
                <a:latin typeface="Arial"/>
                <a:ea typeface="Arial"/>
              </a:rPr>
              <a:t>- właściwy regionalny dyrektor ochrony środowiska może skierować </a:t>
            </a:r>
            <a:r>
              <a:rPr lang="pl-PL" sz="4000" b="1" dirty="0">
                <a:latin typeface="Arial"/>
                <a:ea typeface="Arial"/>
              </a:rPr>
              <a:t>wniosek o podjęcie przez organ nadzoru budowlanego działań</a:t>
            </a:r>
            <a:r>
              <a:rPr lang="pl-PL" sz="4000" dirty="0">
                <a:latin typeface="Arial"/>
                <a:ea typeface="Arial"/>
              </a:rPr>
              <a:t>, o których mowa w art. 71a ust. 1 tej ustawy; w takim przypadku nie ustala się opłaty legalizacyjnej</a:t>
            </a:r>
            <a:r>
              <a:rPr lang="pl-PL" dirty="0">
                <a:latin typeface="Arial"/>
                <a:ea typeface="Arial"/>
              </a:rPr>
              <a:t>.</a:t>
            </a:r>
          </a:p>
          <a:p>
            <a:pPr marL="0" indent="0">
              <a:lnSpc>
                <a:spcPct val="115000"/>
              </a:lnSpc>
              <a:spcBef>
                <a:spcPts val="130"/>
              </a:spcBef>
              <a:buNone/>
            </a:pPr>
            <a:endParaRPr lang="pl-PL" sz="3400" dirty="0">
              <a:latin typeface="Arial"/>
              <a:ea typeface="Arial"/>
            </a:endParaRPr>
          </a:p>
          <a:p>
            <a:pPr marL="0" indent="0">
              <a:lnSpc>
                <a:spcPct val="115000"/>
              </a:lnSpc>
              <a:spcBef>
                <a:spcPts val="130"/>
              </a:spcBef>
              <a:buNone/>
            </a:pPr>
            <a:r>
              <a:rPr lang="pl-PL" sz="4000" dirty="0">
                <a:latin typeface="Arial"/>
                <a:ea typeface="Arial"/>
              </a:rPr>
              <a:t>8. W sprawach, o których mowa w ust. 1, 3 albo 4, właściwemu regionalnemu dyrektorowi ochrony środowiska oraz Generalnemu Dyrektorowi Ochrony Środowiska przysługują prawa strony w postępowaniu administracyjnym lub postępowaniu przed sądem administracyjnym.</a:t>
            </a:r>
          </a:p>
          <a:p>
            <a:pPr marL="0" indent="0">
              <a:buNone/>
            </a:pPr>
            <a:endParaRPr lang="pl-PL" dirty="0"/>
          </a:p>
        </p:txBody>
      </p:sp>
    </p:spTree>
    <p:extLst>
      <p:ext uri="{BB962C8B-B14F-4D97-AF65-F5344CB8AC3E}">
        <p14:creationId xmlns:p14="http://schemas.microsoft.com/office/powerpoint/2010/main" val="34835955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47530" y="274638"/>
            <a:ext cx="8496944" cy="634082"/>
          </a:xfrm>
        </p:spPr>
        <p:txBody>
          <a:bodyPr>
            <a:noAutofit/>
          </a:bodyPr>
          <a:lstStyle/>
          <a:p>
            <a:pPr algn="ctr"/>
            <a:r>
              <a:rPr lang="pl-PL" altLang="pl-PL" sz="2400" b="1" dirty="0">
                <a:solidFill>
                  <a:srgbClr val="00B050"/>
                </a:solidFill>
              </a:rPr>
              <a:t>ustawa </a:t>
            </a:r>
            <a:r>
              <a:rPr lang="pl-PL" altLang="pl-PL" sz="2400" b="1" dirty="0" err="1">
                <a:solidFill>
                  <a:srgbClr val="00B050"/>
                </a:solidFill>
              </a:rPr>
              <a:t>ooś</a:t>
            </a:r>
            <a:r>
              <a:rPr lang="pl-PL" altLang="pl-PL" sz="2400" b="1" dirty="0">
                <a:solidFill>
                  <a:srgbClr val="00B050"/>
                </a:solidFill>
              </a:rPr>
              <a:t> </a:t>
            </a:r>
            <a:r>
              <a:rPr lang="pl-PL" altLang="pl-PL" sz="2800" b="1" dirty="0">
                <a:solidFill>
                  <a:srgbClr val="00B050"/>
                </a:solidFill>
              </a:rPr>
              <a:t>-</a:t>
            </a:r>
            <a:r>
              <a:rPr lang="pl-PL" sz="3600" b="1" dirty="0"/>
              <a:t> </a:t>
            </a:r>
            <a:r>
              <a:rPr lang="pl-PL" sz="2400" b="1" dirty="0">
                <a:solidFill>
                  <a:srgbClr val="00B050"/>
                </a:solidFill>
              </a:rPr>
              <a:t>decyzja o środowiskowych uwarunkowaniach</a:t>
            </a:r>
            <a:endParaRPr lang="pl-PL" sz="3600" dirty="0">
              <a:solidFill>
                <a:srgbClr val="00B050"/>
              </a:solidFill>
            </a:endParaRPr>
          </a:p>
        </p:txBody>
      </p:sp>
      <p:sp>
        <p:nvSpPr>
          <p:cNvPr id="3" name="Symbol zastępczy zawartości 2"/>
          <p:cNvSpPr>
            <a:spLocks noGrp="1"/>
          </p:cNvSpPr>
          <p:nvPr>
            <p:ph idx="1"/>
          </p:nvPr>
        </p:nvSpPr>
        <p:spPr>
          <a:xfrm>
            <a:off x="1981200" y="1052739"/>
            <a:ext cx="8229600" cy="5073433"/>
          </a:xfrm>
        </p:spPr>
        <p:txBody>
          <a:bodyPr>
            <a:normAutofit fontScale="47500" lnSpcReduction="20000"/>
          </a:bodyPr>
          <a:lstStyle/>
          <a:p>
            <a:pPr marL="0" indent="0">
              <a:buNone/>
            </a:pPr>
            <a:r>
              <a:rPr lang="pl-PL" sz="4200" b="1" dirty="0"/>
              <a:t>Art.  80</a:t>
            </a:r>
            <a:r>
              <a:rPr lang="pl-PL" b="1" dirty="0"/>
              <a:t>. [</a:t>
            </a:r>
            <a:r>
              <a:rPr lang="pl-PL" sz="3800" b="1" dirty="0"/>
              <a:t>Wydanie decyzji o środowiskowych uwarunkowaniach</a:t>
            </a:r>
            <a:r>
              <a:rPr lang="pl-PL" b="1" dirty="0"/>
              <a:t>] </a:t>
            </a:r>
            <a:endParaRPr lang="pl-PL" dirty="0"/>
          </a:p>
          <a:p>
            <a:pPr marL="0" indent="0">
              <a:buNone/>
            </a:pPr>
            <a:r>
              <a:rPr lang="pl-PL" sz="3800" b="1" dirty="0"/>
              <a:t>1. Jeżeli była przeprowadzona ocena oddziaływania przedsięwzięcia na środowisko, właściwy organ wydaje decyzję o środowiskowych uwarunkowaniach, biorąc pod uwagę:</a:t>
            </a:r>
          </a:p>
          <a:p>
            <a:pPr marL="0" indent="0">
              <a:buNone/>
            </a:pPr>
            <a:r>
              <a:rPr lang="pl-PL" sz="3400" dirty="0"/>
              <a:t>1)  </a:t>
            </a:r>
            <a:r>
              <a:rPr lang="pl-PL" sz="3800" dirty="0"/>
              <a:t>wyniki uzgodnień i opinii, o których mowa w art. 77 ust. 1;</a:t>
            </a:r>
          </a:p>
          <a:p>
            <a:pPr marL="0" indent="0">
              <a:buNone/>
            </a:pPr>
            <a:r>
              <a:rPr lang="pl-PL" sz="3800" dirty="0"/>
              <a:t>2)  ustalenia zawarte w raporcie o oddziaływaniu przedsięwzięcia na środowisko;</a:t>
            </a:r>
          </a:p>
          <a:p>
            <a:pPr marL="0" indent="0">
              <a:buNone/>
            </a:pPr>
            <a:r>
              <a:rPr lang="pl-PL" sz="3800" dirty="0"/>
              <a:t>3)  wyniki postępowania z udziałem społeczeństwa;</a:t>
            </a:r>
          </a:p>
          <a:p>
            <a:pPr marL="0" indent="0">
              <a:buNone/>
            </a:pPr>
            <a:r>
              <a:rPr lang="pl-PL" sz="3800" dirty="0"/>
              <a:t>4)  wyniki postępowania w sprawie transgranicznego oddziaływania na środowisko, jeżeli zostało przeprowadzone</a:t>
            </a:r>
            <a:r>
              <a:rPr lang="pl-PL" sz="3400" dirty="0"/>
              <a:t>.</a:t>
            </a:r>
          </a:p>
          <a:p>
            <a:pPr marL="0" indent="0">
              <a:buNone/>
            </a:pPr>
            <a:r>
              <a:rPr lang="pl-PL" dirty="0"/>
              <a:t> </a:t>
            </a:r>
          </a:p>
          <a:p>
            <a:pPr marL="0" indent="0">
              <a:buNone/>
            </a:pPr>
            <a:r>
              <a:rPr lang="pl-PL" sz="3800" b="1" dirty="0"/>
              <a:t>2. Właściwy organ wydaje decyzję o środowiskowych uwarunkowaniach po stwierdzeniu zgodności lokalizacji przedsięwzięcia z ustaleniami miejscowego planu zagospodarowania przestrzennego, jeżeli plan ten został uchwalony. </a:t>
            </a:r>
            <a:endParaRPr lang="pl-PL" b="1" dirty="0"/>
          </a:p>
          <a:p>
            <a:pPr marL="0" indent="0">
              <a:buNone/>
            </a:pPr>
            <a:r>
              <a:rPr lang="pl-PL" i="1" dirty="0"/>
              <a:t>Nie dotyczy to decyzji o środowiskowych uwarunkowaniach wydawanej dla drogi publicznej, dla linii kolejowej, dla przedsięwzięć Euro 2012, dla przedsięwzięć wymagających koncesji na poszukiwanie i rozpoznawanie złóż kopalin, dla inwestycji w zakresie terminalu, dla inwestycji związanych z regionalnymi sieciami szerokopasmowymi, dla inwestycji realizowanych na podstawie ustawy z dnia 8 lipca 2010 r. o szczególnych zasadach przygotowania do realizacji inwestycji w zakresie budowli przeciwpowodziowych, dla inwestycji w zakresie budowy obiektów energetyki jądrowej lub inwestycji towarzyszących oraz dla strategicznej inwestycji w zakresie sieci przesyłowej realizowanej na podstawie ustawy z dnia 24 lipca 2015 r. o przygotowaniu i realizacji strategicznych inwestycji w zakresie sieci przesyłowych.</a:t>
            </a:r>
          </a:p>
          <a:p>
            <a:pPr marL="0" indent="0">
              <a:buNone/>
            </a:pPr>
            <a:endParaRPr lang="pl-PL" dirty="0"/>
          </a:p>
        </p:txBody>
      </p:sp>
    </p:spTree>
    <p:extLst>
      <p:ext uri="{BB962C8B-B14F-4D97-AF65-F5344CB8AC3E}">
        <p14:creationId xmlns:p14="http://schemas.microsoft.com/office/powerpoint/2010/main" val="568268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634082"/>
          </a:xfrm>
        </p:spPr>
        <p:txBody>
          <a:bodyPr>
            <a:normAutofit/>
          </a:bodyPr>
          <a:lstStyle/>
          <a:p>
            <a:pPr algn="ctr"/>
            <a:r>
              <a:rPr lang="pl-PL" altLang="pl-PL" sz="2400" b="1" dirty="0">
                <a:solidFill>
                  <a:srgbClr val="00B050"/>
                </a:solidFill>
              </a:rPr>
              <a:t>ustawa </a:t>
            </a:r>
            <a:r>
              <a:rPr lang="pl-PL" altLang="pl-PL" sz="2400" b="1" dirty="0" err="1">
                <a:solidFill>
                  <a:srgbClr val="00B050"/>
                </a:solidFill>
              </a:rPr>
              <a:t>ooś</a:t>
            </a:r>
            <a:r>
              <a:rPr lang="pl-PL" altLang="pl-PL" sz="2400" b="1" dirty="0">
                <a:solidFill>
                  <a:srgbClr val="00B050"/>
                </a:solidFill>
              </a:rPr>
              <a:t> </a:t>
            </a:r>
            <a:r>
              <a:rPr lang="pl-PL" altLang="pl-PL" sz="2800" b="1" dirty="0">
                <a:solidFill>
                  <a:srgbClr val="00B050"/>
                </a:solidFill>
              </a:rPr>
              <a:t>-</a:t>
            </a:r>
            <a:r>
              <a:rPr lang="pl-PL" sz="3600" b="1" dirty="0">
                <a:solidFill>
                  <a:prstClr val="black"/>
                </a:solidFill>
              </a:rPr>
              <a:t> </a:t>
            </a:r>
            <a:r>
              <a:rPr lang="pl-PL" sz="2400" b="1" dirty="0">
                <a:solidFill>
                  <a:srgbClr val="00B050"/>
                </a:solidFill>
              </a:rPr>
              <a:t>decyzja o środowiskowych uwarunkowaniach</a:t>
            </a:r>
            <a:endParaRPr lang="pl-PL" dirty="0"/>
          </a:p>
        </p:txBody>
      </p:sp>
      <p:sp>
        <p:nvSpPr>
          <p:cNvPr id="3" name="Symbol zastępczy zawartości 2"/>
          <p:cNvSpPr>
            <a:spLocks noGrp="1"/>
          </p:cNvSpPr>
          <p:nvPr>
            <p:ph idx="1"/>
          </p:nvPr>
        </p:nvSpPr>
        <p:spPr>
          <a:xfrm>
            <a:off x="1981200" y="1052739"/>
            <a:ext cx="8229600" cy="5073433"/>
          </a:xfrm>
        </p:spPr>
        <p:txBody>
          <a:bodyPr>
            <a:normAutofit fontScale="47500" lnSpcReduction="20000"/>
          </a:bodyPr>
          <a:lstStyle/>
          <a:p>
            <a:pPr marL="0" indent="0">
              <a:buNone/>
            </a:pPr>
            <a:r>
              <a:rPr lang="pl-PL" sz="2900" b="1" dirty="0"/>
              <a:t>Art.  81. [Wskazanie w decyzji wariantu dopuszczonego do realizacji. Odmowa zgody na realizację przedsięwzięcia] </a:t>
            </a:r>
            <a:endParaRPr lang="pl-PL" sz="2900" dirty="0"/>
          </a:p>
          <a:p>
            <a:pPr marL="0" indent="0">
              <a:lnSpc>
                <a:spcPct val="115000"/>
              </a:lnSpc>
              <a:buNone/>
            </a:pPr>
            <a:r>
              <a:rPr lang="pl-PL" sz="3400" dirty="0">
                <a:solidFill>
                  <a:srgbClr val="000000"/>
                </a:solidFill>
                <a:ea typeface="Arial"/>
              </a:rPr>
              <a:t>1. </a:t>
            </a:r>
            <a:r>
              <a:rPr lang="pl-PL" sz="3400" dirty="0">
                <a:ea typeface="Arial"/>
              </a:rPr>
              <a:t>Jeżeli z oceny oddziaływania przedsięwzięcia na środowisko wynika </a:t>
            </a:r>
            <a:r>
              <a:rPr lang="pl-PL" sz="3400" u="sng" dirty="0">
                <a:ea typeface="Arial"/>
              </a:rPr>
              <a:t>brak możliwości</a:t>
            </a:r>
            <a:r>
              <a:rPr lang="pl-PL" sz="3400" dirty="0">
                <a:ea typeface="Arial"/>
              </a:rPr>
              <a:t> realizacji przedsięwzięcia w wariancie </a:t>
            </a:r>
            <a:r>
              <a:rPr lang="pl-PL" sz="3400" u="sng" dirty="0">
                <a:ea typeface="Arial"/>
              </a:rPr>
              <a:t>proponowanym</a:t>
            </a:r>
            <a:r>
              <a:rPr lang="pl-PL" sz="3400" dirty="0">
                <a:ea typeface="Arial"/>
              </a:rPr>
              <a:t> przez wnioskodawcę, organ właściwy do wydania decyzji o środowiskowych uwarunkowaniach, za zgodą wnioskodawcy, wskazuje w decyzji</a:t>
            </a:r>
            <a:r>
              <a:rPr lang="pl-PL" sz="3400" u="sng" dirty="0">
                <a:ea typeface="Arial"/>
              </a:rPr>
              <a:t>, spośród wariantów, o których mowa w art. 66 ust. 1 pkt 5,</a:t>
            </a:r>
            <a:r>
              <a:rPr lang="pl-PL" sz="3400" dirty="0">
                <a:ea typeface="Arial"/>
              </a:rPr>
              <a:t> wariant dopuszczony do realizacji</a:t>
            </a:r>
            <a:r>
              <a:rPr lang="pl-PL" sz="3400" u="sng" dirty="0">
                <a:ea typeface="Arial"/>
              </a:rPr>
              <a:t>. W przypadku braku możliwości realizacji przedsięwzięcia w</a:t>
            </a:r>
            <a:r>
              <a:rPr lang="pl-PL" sz="3400" dirty="0">
                <a:ea typeface="Arial"/>
              </a:rPr>
              <a:t> </a:t>
            </a:r>
            <a:r>
              <a:rPr lang="pl-PL" sz="3400" u="sng" dirty="0">
                <a:ea typeface="Arial"/>
              </a:rPr>
              <a:t>wariantach, o których mowa w art. 66 ust. 1 pkt 5</a:t>
            </a:r>
            <a:r>
              <a:rPr lang="pl-PL" sz="3400" dirty="0">
                <a:ea typeface="Arial"/>
              </a:rPr>
              <a:t>,</a:t>
            </a:r>
            <a:r>
              <a:rPr lang="pl-PL" sz="3400" u="sng" dirty="0">
                <a:ea typeface="Arial"/>
              </a:rPr>
              <a:t> oraz</a:t>
            </a:r>
            <a:r>
              <a:rPr lang="pl-PL" sz="3400" dirty="0">
                <a:ea typeface="Arial"/>
              </a:rPr>
              <a:t> w </a:t>
            </a:r>
            <a:r>
              <a:rPr lang="pl-PL" sz="3400" u="sng" dirty="0">
                <a:ea typeface="Arial"/>
              </a:rPr>
              <a:t>przypadku</a:t>
            </a:r>
            <a:r>
              <a:rPr lang="pl-PL" sz="3400" dirty="0">
                <a:ea typeface="Arial"/>
              </a:rPr>
              <a:t> braku zgody wnioskodawcy</a:t>
            </a:r>
            <a:r>
              <a:rPr lang="pl-PL" sz="3400" u="sng" dirty="0">
                <a:ea typeface="Arial"/>
              </a:rPr>
              <a:t> na wskazanie w decyzji o środowiskowych uwarunkowaniach wariantu dopuszczonego do realizacji</a:t>
            </a:r>
            <a:r>
              <a:rPr lang="pl-PL" sz="3400" dirty="0">
                <a:ea typeface="Arial"/>
              </a:rPr>
              <a:t>, </a:t>
            </a:r>
            <a:r>
              <a:rPr lang="pl-PL" sz="3400" b="1" dirty="0">
                <a:ea typeface="Arial"/>
              </a:rPr>
              <a:t>organ odmawia zgody na realizację przedsięwzięcia</a:t>
            </a:r>
            <a:r>
              <a:rPr lang="pl-PL" b="1" dirty="0">
                <a:solidFill>
                  <a:srgbClr val="000000"/>
                </a:solidFill>
                <a:latin typeface="Arial"/>
                <a:ea typeface="Arial"/>
              </a:rPr>
              <a:t>.</a:t>
            </a:r>
            <a:endParaRPr lang="pl-PL" b="1" dirty="0">
              <a:latin typeface="Arial"/>
              <a:ea typeface="Arial"/>
            </a:endParaRPr>
          </a:p>
          <a:p>
            <a:pPr marL="0" indent="0">
              <a:buNone/>
            </a:pPr>
            <a:r>
              <a:rPr lang="pl-PL" dirty="0"/>
              <a:t>2. </a:t>
            </a:r>
            <a:r>
              <a:rPr lang="pl-PL" sz="3400" dirty="0"/>
              <a:t>Jeżeli z oceny oddziaływania przedsięwzięcia na środowisko wynika, że </a:t>
            </a:r>
            <a:r>
              <a:rPr lang="pl-PL" sz="3400" b="1" dirty="0"/>
              <a:t>przedsięwzięcie może znacząco negatywnie oddziaływać na obszar Natura 2000</a:t>
            </a:r>
            <a:r>
              <a:rPr lang="pl-PL" sz="3400" dirty="0"/>
              <a:t>, organ właściwy do wydania decyzji o środowiskowych uwarunkowaniach </a:t>
            </a:r>
            <a:r>
              <a:rPr lang="pl-PL" sz="3400" b="1" u="sng" dirty="0"/>
              <a:t>odmawia zgody </a:t>
            </a:r>
            <a:r>
              <a:rPr lang="pl-PL" sz="3400" dirty="0"/>
              <a:t>na realizację przedsięwzięcia, o ile nie zachodzą przesłanki, o których mowa w art. 34 ustawy z dnia 16 kwietnia 2004 r. o ochronie przyrody.</a:t>
            </a:r>
          </a:p>
          <a:p>
            <a:pPr marL="0" indent="0">
              <a:buNone/>
            </a:pPr>
            <a:r>
              <a:rPr lang="pl-PL" sz="3400" dirty="0"/>
              <a:t>3. Jeżeli z oceny oddziaływania przedsięwzięcia na środowisko wynika, że </a:t>
            </a:r>
            <a:r>
              <a:rPr lang="pl-PL" sz="3400" b="1" dirty="0"/>
              <a:t>przedsięwzięcie to wpływa negatywnie na możliwość osiągnięcia celów środowiskowych</a:t>
            </a:r>
            <a:r>
              <a:rPr lang="pl-PL" sz="3400" dirty="0"/>
              <a:t>, o których mowa w art. 56, art. 57, art. 59 oraz art. 61 ustawy z dnia 20 lipca 2017 r. - Prawo wodne, organ właściwy do wydania decyzji o środowiskowych uwarunkowaniach </a:t>
            </a:r>
            <a:r>
              <a:rPr lang="pl-PL" sz="3400" u="sng" dirty="0"/>
              <a:t>odmawia zgody na realizację tego przedsięwzięcia</a:t>
            </a:r>
            <a:r>
              <a:rPr lang="pl-PL" sz="3400" dirty="0"/>
              <a:t>, o ile nie zostaną spełnione warunki, o których mowa w art. 68 pkt 1, 3 i 4 tej ustawy.</a:t>
            </a:r>
          </a:p>
          <a:p>
            <a:pPr marL="0" indent="0">
              <a:buNone/>
            </a:pPr>
            <a:endParaRPr lang="pl-PL" dirty="0"/>
          </a:p>
        </p:txBody>
      </p:sp>
    </p:spTree>
    <p:extLst>
      <p:ext uri="{BB962C8B-B14F-4D97-AF65-F5344CB8AC3E}">
        <p14:creationId xmlns:p14="http://schemas.microsoft.com/office/powerpoint/2010/main" val="19100287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631136"/>
          </a:xfrm>
        </p:spPr>
        <p:txBody>
          <a:bodyPr/>
          <a:lstStyle/>
          <a:p>
            <a:pPr algn="ctr"/>
            <a:r>
              <a:rPr lang="pl-PL" altLang="pl-PL" sz="2400" b="1" dirty="0">
                <a:solidFill>
                  <a:srgbClr val="00B050"/>
                </a:solidFill>
              </a:rPr>
              <a:t>ustawa </a:t>
            </a:r>
            <a:r>
              <a:rPr lang="pl-PL" altLang="pl-PL" sz="2400" b="1" dirty="0" err="1">
                <a:solidFill>
                  <a:srgbClr val="00B050"/>
                </a:solidFill>
              </a:rPr>
              <a:t>ooś</a:t>
            </a:r>
            <a:r>
              <a:rPr lang="pl-PL" altLang="pl-PL" sz="2400" b="1" dirty="0">
                <a:solidFill>
                  <a:srgbClr val="00B050"/>
                </a:solidFill>
              </a:rPr>
              <a:t> </a:t>
            </a:r>
            <a:r>
              <a:rPr lang="pl-PL" altLang="pl-PL" sz="2800" b="1" dirty="0">
                <a:solidFill>
                  <a:srgbClr val="00B050"/>
                </a:solidFill>
              </a:rPr>
              <a:t>-</a:t>
            </a:r>
            <a:r>
              <a:rPr lang="pl-PL" sz="3600" b="1" dirty="0">
                <a:solidFill>
                  <a:prstClr val="black"/>
                </a:solidFill>
              </a:rPr>
              <a:t> </a:t>
            </a:r>
            <a:r>
              <a:rPr lang="pl-PL" sz="2400" b="1" dirty="0">
                <a:solidFill>
                  <a:srgbClr val="00B050"/>
                </a:solidFill>
              </a:rPr>
              <a:t>decyzja o środowiskowych uwarunkowaniach</a:t>
            </a:r>
            <a:endParaRPr lang="pl-PL" dirty="0"/>
          </a:p>
        </p:txBody>
      </p:sp>
      <p:sp>
        <p:nvSpPr>
          <p:cNvPr id="3" name="Symbol zastępczy zawartości 2"/>
          <p:cNvSpPr>
            <a:spLocks noGrp="1"/>
          </p:cNvSpPr>
          <p:nvPr>
            <p:ph idx="1"/>
          </p:nvPr>
        </p:nvSpPr>
        <p:spPr>
          <a:xfrm>
            <a:off x="1981200" y="905774"/>
            <a:ext cx="8229600" cy="5220395"/>
          </a:xfrm>
        </p:spPr>
        <p:txBody>
          <a:bodyPr>
            <a:noAutofit/>
          </a:bodyPr>
          <a:lstStyle/>
          <a:p>
            <a:pPr marL="0" indent="0">
              <a:buNone/>
            </a:pPr>
            <a:r>
              <a:rPr lang="pl-PL" sz="1600" b="1" dirty="0"/>
              <a:t>     Art.  82. [Treść decyzji o środowiskowych uwarunkowaniach] </a:t>
            </a:r>
            <a:endParaRPr lang="pl-PL" sz="1600" dirty="0"/>
          </a:p>
          <a:p>
            <a:pPr marL="0" indent="0">
              <a:buNone/>
            </a:pPr>
            <a:r>
              <a:rPr lang="pl-PL" sz="1600" b="1" dirty="0"/>
              <a:t>1. W decyzji o środowiskowych uwarunkowaniach, wydawanej po przeprowadzeniu oceny oddziaływania przedsięwzięcia na środowisko, właściwy organ:</a:t>
            </a:r>
          </a:p>
          <a:p>
            <a:pPr marL="0" indent="0">
              <a:buNone/>
            </a:pPr>
            <a:r>
              <a:rPr lang="pl-PL" sz="1600" b="1" dirty="0"/>
              <a:t>1)  określa:</a:t>
            </a:r>
          </a:p>
          <a:p>
            <a:pPr marL="0" indent="0">
              <a:buNone/>
            </a:pPr>
            <a:r>
              <a:rPr lang="pl-PL" sz="1600" dirty="0"/>
              <a:t>a)  rodzaj i miejsce realizacji przedsięwzięcia,</a:t>
            </a:r>
          </a:p>
          <a:p>
            <a:pPr marL="0" indent="0">
              <a:buNone/>
            </a:pPr>
            <a:r>
              <a:rPr lang="pl-PL" sz="1600" dirty="0"/>
              <a:t>b) </a:t>
            </a:r>
            <a:r>
              <a:rPr lang="pl-PL" sz="1600" baseline="30000" dirty="0"/>
              <a:t>159</a:t>
            </a:r>
            <a:r>
              <a:rPr lang="pl-PL" sz="1600" dirty="0"/>
              <a:t> </a:t>
            </a:r>
            <a:r>
              <a:rPr lang="pl-PL" sz="1600" u="sng" dirty="0"/>
              <a:t>istotne </a:t>
            </a:r>
            <a:r>
              <a:rPr lang="pl-PL" sz="1600" dirty="0"/>
              <a:t>warunki </a:t>
            </a:r>
            <a:r>
              <a:rPr lang="pl-PL" sz="1600" u="sng" dirty="0"/>
              <a:t>korzystania</a:t>
            </a:r>
            <a:r>
              <a:rPr lang="pl-PL" sz="1600" dirty="0"/>
              <a:t> </a:t>
            </a:r>
            <a:r>
              <a:rPr lang="pl-PL" sz="1600" u="sng" dirty="0"/>
              <a:t>ze środowiska</a:t>
            </a:r>
            <a:r>
              <a:rPr lang="pl-PL" sz="1600" dirty="0"/>
              <a:t> w fazie realizacji i eksploatacji lub użytkowania przedsięwzięcia, ze szczególnym uwzględnieniem konieczności ochrony cennych wartości przyrodniczych, zasobów naturalnych i zabytków oraz ograniczenia uciążliwości dla terenów sąsiednich </a:t>
            </a:r>
            <a:r>
              <a:rPr lang="pl-PL" sz="1600" b="1" i="1" dirty="0">
                <a:solidFill>
                  <a:srgbClr val="00B0F0"/>
                </a:solidFill>
              </a:rPr>
              <a:t>(nie ustala dopuszczalnych wielkości emisji)</a:t>
            </a:r>
            <a:r>
              <a:rPr lang="pl-PL" sz="1600" b="1" i="1" dirty="0"/>
              <a:t>,</a:t>
            </a:r>
            <a:endParaRPr lang="pl-PL" sz="1600" b="1" i="1" dirty="0">
              <a:solidFill>
                <a:srgbClr val="00B0F0"/>
              </a:solidFill>
            </a:endParaRPr>
          </a:p>
          <a:p>
            <a:pPr marL="0" indent="0">
              <a:buNone/>
            </a:pPr>
            <a:r>
              <a:rPr lang="pl-PL" sz="1600" dirty="0"/>
              <a:t>c</a:t>
            </a:r>
            <a:r>
              <a:rPr lang="pl-PL" sz="1600" dirty="0">
                <a:solidFill>
                  <a:srgbClr val="00B0F0"/>
                </a:solidFill>
              </a:rPr>
              <a:t>)  </a:t>
            </a:r>
            <a:r>
              <a:rPr lang="pl-PL" sz="1600" b="1" u="sng" dirty="0">
                <a:solidFill>
                  <a:srgbClr val="00B0F0"/>
                </a:solidFill>
              </a:rPr>
              <a:t>wymagania dotyczące ochrony środowiska konieczne do uwzględnienia w dokumentacji wymaganej do wydania decyzji, o których mowa w art. 72 ust. 1, w szczególności w projekcie budowlanym, w przypadku decyzji, o których mowa w art. 72 ust. 1 pkt 1, 10, 14,18 i 19,</a:t>
            </a:r>
          </a:p>
          <a:p>
            <a:pPr marL="0" indent="0">
              <a:buNone/>
            </a:pPr>
            <a:r>
              <a:rPr lang="pl-PL" sz="1600" dirty="0"/>
              <a:t>d)  wymogi w zakresie przeciwdziałania skutkom awarii przemysłowych, w odniesieniu do przedsięwzięć zaliczanych do zakładów stwarzających zagrożenie wystąpienia poważnych awarii w rozumieniu ustawy z dnia 27 kwietnia 2001 r. - Prawo ochrony środowiska,</a:t>
            </a:r>
          </a:p>
          <a:p>
            <a:pPr marL="0" indent="0">
              <a:buNone/>
            </a:pPr>
            <a:r>
              <a:rPr lang="pl-PL" sz="1600" dirty="0"/>
              <a:t>e)  wymogi w zakresie ograniczania transgranicznego oddziaływania na środowisko w odniesieniu do przedsięwzięć, dla których przeprowadzono postępowanie w sprawie transgranicznego oddziaływania na środowisko,</a:t>
            </a:r>
          </a:p>
          <a:p>
            <a:pPr marL="0" indent="0">
              <a:buNone/>
            </a:pPr>
            <a:endParaRPr lang="pl-PL" sz="1600" dirty="0"/>
          </a:p>
        </p:txBody>
      </p:sp>
    </p:spTree>
    <p:extLst>
      <p:ext uri="{BB962C8B-B14F-4D97-AF65-F5344CB8AC3E}">
        <p14:creationId xmlns:p14="http://schemas.microsoft.com/office/powerpoint/2010/main" val="16176765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562074"/>
          </a:xfrm>
        </p:spPr>
        <p:txBody>
          <a:bodyPr>
            <a:normAutofit fontScale="90000"/>
          </a:bodyPr>
          <a:lstStyle/>
          <a:p>
            <a:pPr algn="ctr"/>
            <a:r>
              <a:rPr lang="pl-PL" altLang="pl-PL" sz="2400" b="1" dirty="0">
                <a:solidFill>
                  <a:srgbClr val="00B050"/>
                </a:solidFill>
              </a:rPr>
              <a:t>ustawa </a:t>
            </a:r>
            <a:r>
              <a:rPr lang="pl-PL" altLang="pl-PL" sz="2400" b="1" dirty="0" err="1">
                <a:solidFill>
                  <a:srgbClr val="00B050"/>
                </a:solidFill>
              </a:rPr>
              <a:t>ooś</a:t>
            </a:r>
            <a:r>
              <a:rPr lang="pl-PL" altLang="pl-PL" sz="2400" b="1" dirty="0">
                <a:solidFill>
                  <a:srgbClr val="00B050"/>
                </a:solidFill>
              </a:rPr>
              <a:t> </a:t>
            </a:r>
            <a:r>
              <a:rPr lang="pl-PL" altLang="pl-PL" sz="2800" b="1" dirty="0">
                <a:solidFill>
                  <a:srgbClr val="00B050"/>
                </a:solidFill>
              </a:rPr>
              <a:t>-</a:t>
            </a:r>
            <a:r>
              <a:rPr lang="pl-PL" sz="3600" b="1" dirty="0">
                <a:solidFill>
                  <a:prstClr val="black"/>
                </a:solidFill>
              </a:rPr>
              <a:t> </a:t>
            </a:r>
            <a:r>
              <a:rPr lang="pl-PL" sz="2400" b="1" dirty="0">
                <a:solidFill>
                  <a:srgbClr val="00B050"/>
                </a:solidFill>
              </a:rPr>
              <a:t>decyzja o środowiskowych uwarunkowaniach</a:t>
            </a:r>
            <a:endParaRPr lang="pl-PL" dirty="0"/>
          </a:p>
        </p:txBody>
      </p:sp>
      <p:sp>
        <p:nvSpPr>
          <p:cNvPr id="3" name="Symbol zastępczy zawartości 2"/>
          <p:cNvSpPr>
            <a:spLocks noGrp="1"/>
          </p:cNvSpPr>
          <p:nvPr>
            <p:ph idx="1"/>
          </p:nvPr>
        </p:nvSpPr>
        <p:spPr>
          <a:xfrm>
            <a:off x="1991544" y="980736"/>
            <a:ext cx="8229600" cy="5145435"/>
          </a:xfrm>
        </p:spPr>
        <p:txBody>
          <a:bodyPr>
            <a:noAutofit/>
          </a:bodyPr>
          <a:lstStyle/>
          <a:p>
            <a:pPr marL="0" indent="0">
              <a:buNone/>
            </a:pPr>
            <a:r>
              <a:rPr lang="pl-PL" sz="1600" dirty="0"/>
              <a:t>f)  </a:t>
            </a:r>
            <a:r>
              <a:rPr lang="pl-PL" sz="1600" dirty="0">
                <a:solidFill>
                  <a:srgbClr val="00B0F0"/>
                </a:solidFill>
              </a:rPr>
              <a:t>gotowość instalacji do wychwytywania dwutlenku węgla w przypadku instalacji do spalania paliw w celu wytwarzania energii elektrycznej, o elektrycznej mocy znamionowej nie mniejszej niż 300 MW;</a:t>
            </a:r>
          </a:p>
          <a:p>
            <a:pPr marL="0" indent="0">
              <a:buNone/>
            </a:pPr>
            <a:r>
              <a:rPr lang="pl-PL" sz="1600" dirty="0"/>
              <a:t>2) w przypadku gdy z oceny oddziaływania przedsięwzięcia na środowisko wynika potrzeba:</a:t>
            </a:r>
          </a:p>
          <a:p>
            <a:pPr marL="0" indent="0">
              <a:buNone/>
            </a:pPr>
            <a:r>
              <a:rPr lang="pl-PL" sz="1600" dirty="0"/>
              <a:t>a) wykonania kompensacji przyrodniczej - stwierdza konieczność wykonania tej kompensacji,</a:t>
            </a:r>
          </a:p>
          <a:p>
            <a:pPr marL="0" indent="0">
              <a:buNone/>
            </a:pPr>
            <a:r>
              <a:rPr lang="pl-PL" sz="1600" dirty="0"/>
              <a:t>b) </a:t>
            </a:r>
            <a:r>
              <a:rPr lang="pl-PL" sz="1600" u="sng" dirty="0">
                <a:solidFill>
                  <a:srgbClr val="00B0F0"/>
                </a:solidFill>
              </a:rPr>
              <a:t>unikania, </a:t>
            </a:r>
            <a:r>
              <a:rPr lang="pl-PL" sz="1600" dirty="0">
                <a:solidFill>
                  <a:srgbClr val="00B0F0"/>
                </a:solidFill>
              </a:rPr>
              <a:t>zapobiegania, ograniczania  oddziaływania przedsięwzięcia na środowisko</a:t>
            </a:r>
          </a:p>
          <a:p>
            <a:pPr marL="0" indent="0">
              <a:buNone/>
            </a:pPr>
            <a:r>
              <a:rPr lang="pl-PL" sz="1600" dirty="0">
                <a:solidFill>
                  <a:srgbClr val="00B0F0"/>
                </a:solidFill>
              </a:rPr>
              <a:t> - nakłada obowiązek tych działań </a:t>
            </a:r>
            <a:r>
              <a:rPr lang="pl-PL" sz="1600" b="1" i="1" dirty="0">
                <a:solidFill>
                  <a:srgbClr val="00B0F0"/>
                </a:solidFill>
              </a:rPr>
              <a:t>(montaż urządzeń ochronnych, np. odpylaczy);</a:t>
            </a:r>
          </a:p>
          <a:p>
            <a:pPr marL="0" indent="0">
              <a:buNone/>
            </a:pPr>
            <a:r>
              <a:rPr lang="pl-PL" sz="1600" u="sng" dirty="0"/>
              <a:t>c) monitorowania oddziaływania przedsięwzięcia na środowisko - nakłada obowiązek monitorowania, określając jego zakres, termin i obowiązki co do przedłożenia informacji o jego wynikach regionalnemu dyrektorowi ochrony środowiska, organowi wydającemu decyzję o środowiskowych uwarunkowaniach oraz, gdy jest to uzasadnione, wskazuje inne organy, którym należy przedłożyć wyniki, spośród następujących:</a:t>
            </a:r>
            <a:endParaRPr lang="pl-PL" sz="1600" dirty="0"/>
          </a:p>
          <a:p>
            <a:pPr marL="0" indent="0">
              <a:lnSpc>
                <a:spcPct val="100000"/>
              </a:lnSpc>
              <a:spcBef>
                <a:spcPts val="0"/>
              </a:spcBef>
              <a:buNone/>
            </a:pPr>
            <a:r>
              <a:rPr lang="pl-PL" sz="1600" u="sng" dirty="0"/>
              <a:t>– wójt, burmistrz lub prezydent miasta,</a:t>
            </a:r>
            <a:endParaRPr lang="pl-PL" sz="1600" dirty="0"/>
          </a:p>
          <a:p>
            <a:pPr marL="0" indent="0">
              <a:lnSpc>
                <a:spcPct val="100000"/>
              </a:lnSpc>
              <a:spcBef>
                <a:spcPts val="0"/>
              </a:spcBef>
              <a:buNone/>
            </a:pPr>
            <a:r>
              <a:rPr lang="pl-PL" sz="1600" u="sng" dirty="0"/>
              <a:t>– starosta</a:t>
            </a:r>
          </a:p>
          <a:p>
            <a:pPr marL="0" indent="0">
              <a:lnSpc>
                <a:spcPct val="100000"/>
              </a:lnSpc>
              <a:spcBef>
                <a:spcPts val="0"/>
              </a:spcBef>
              <a:buNone/>
            </a:pPr>
            <a:r>
              <a:rPr lang="pl-PL" sz="1600" u="sng" dirty="0"/>
              <a:t>– marszałek województwa,</a:t>
            </a:r>
            <a:endParaRPr lang="pl-PL" sz="1600" dirty="0"/>
          </a:p>
          <a:p>
            <a:pPr marL="0" indent="0">
              <a:lnSpc>
                <a:spcPct val="100000"/>
              </a:lnSpc>
              <a:spcBef>
                <a:spcPts val="0"/>
              </a:spcBef>
              <a:buNone/>
            </a:pPr>
            <a:r>
              <a:rPr lang="pl-PL" sz="1600" u="sng" dirty="0"/>
              <a:t>– wojewódzki inspektor ochrony środowiska;</a:t>
            </a:r>
            <a:endParaRPr lang="pl-PL" sz="1600" dirty="0"/>
          </a:p>
          <a:p>
            <a:pPr>
              <a:buAutoNum type="arabicParenR" startAt="3"/>
            </a:pPr>
            <a:r>
              <a:rPr lang="pl-PL" sz="1600" dirty="0"/>
              <a:t>w przypadku, o którym mowa w art. 135 ust. 1 ustawy z dnia 27 kwietnia 2001 r. - Prawo ochrony środowiska, stwierdza konieczność utworzenia obszaru ograniczonego użytkowania;</a:t>
            </a:r>
          </a:p>
          <a:p>
            <a:pPr marL="0" indent="0">
              <a:buNone/>
            </a:pPr>
            <a:endParaRPr lang="pl-PL" sz="1600" dirty="0"/>
          </a:p>
        </p:txBody>
      </p:sp>
    </p:spTree>
    <p:extLst>
      <p:ext uri="{BB962C8B-B14F-4D97-AF65-F5344CB8AC3E}">
        <p14:creationId xmlns:p14="http://schemas.microsoft.com/office/powerpoint/2010/main" val="31173304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634082"/>
          </a:xfrm>
        </p:spPr>
        <p:txBody>
          <a:bodyPr>
            <a:normAutofit/>
          </a:bodyPr>
          <a:lstStyle/>
          <a:p>
            <a:r>
              <a:rPr lang="pl-PL" altLang="pl-PL" sz="2400" b="1" dirty="0">
                <a:solidFill>
                  <a:srgbClr val="00B050"/>
                </a:solidFill>
              </a:rPr>
              <a:t>ustawa </a:t>
            </a:r>
            <a:r>
              <a:rPr lang="pl-PL" altLang="pl-PL" sz="2400" b="1" dirty="0" err="1">
                <a:solidFill>
                  <a:srgbClr val="00B050"/>
                </a:solidFill>
              </a:rPr>
              <a:t>ooś</a:t>
            </a:r>
            <a:r>
              <a:rPr lang="pl-PL" altLang="pl-PL" sz="2400" b="1" dirty="0">
                <a:solidFill>
                  <a:srgbClr val="00B050"/>
                </a:solidFill>
              </a:rPr>
              <a:t> </a:t>
            </a:r>
            <a:r>
              <a:rPr lang="pl-PL" altLang="pl-PL" sz="2800" b="1" dirty="0">
                <a:solidFill>
                  <a:srgbClr val="00B050"/>
                </a:solidFill>
              </a:rPr>
              <a:t>-</a:t>
            </a:r>
            <a:r>
              <a:rPr lang="pl-PL" sz="3600" b="1" dirty="0">
                <a:solidFill>
                  <a:prstClr val="black"/>
                </a:solidFill>
              </a:rPr>
              <a:t> </a:t>
            </a:r>
            <a:r>
              <a:rPr lang="pl-PL" sz="2400" b="1" dirty="0">
                <a:solidFill>
                  <a:srgbClr val="00B050"/>
                </a:solidFill>
              </a:rPr>
              <a:t>decyzja o środowiskowych uwarunkowaniach</a:t>
            </a:r>
            <a:endParaRPr lang="pl-PL" dirty="0"/>
          </a:p>
        </p:txBody>
      </p:sp>
      <p:sp>
        <p:nvSpPr>
          <p:cNvPr id="3" name="Symbol zastępczy zawartości 2"/>
          <p:cNvSpPr>
            <a:spLocks noGrp="1"/>
          </p:cNvSpPr>
          <p:nvPr>
            <p:ph idx="1"/>
          </p:nvPr>
        </p:nvSpPr>
        <p:spPr>
          <a:xfrm>
            <a:off x="1981200" y="1052739"/>
            <a:ext cx="8229600" cy="4761465"/>
          </a:xfrm>
        </p:spPr>
        <p:txBody>
          <a:bodyPr>
            <a:normAutofit fontScale="40000" lnSpcReduction="20000"/>
          </a:bodyPr>
          <a:lstStyle/>
          <a:p>
            <a:pPr marL="0" indent="0">
              <a:buNone/>
            </a:pPr>
            <a:endParaRPr lang="pl-PL" sz="4000" dirty="0"/>
          </a:p>
          <a:p>
            <a:pPr marL="0" indent="0">
              <a:buNone/>
            </a:pPr>
            <a:r>
              <a:rPr lang="pl-PL" sz="4000" dirty="0"/>
              <a:t>4. przedstawia stanowisko w sprawie konieczności przeprowadzenia oceny oddziaływania przedsięwzięcia na środowisko oraz postępowania w sprawie transgranicznego oddziaływania na środowisko w ramach postępowania w sprawie wydania decyzji, o których mowa w art. 72 ust. 1 pkt 1, 10, 14 i 18, z zastrzeżeniem pkt 4a i 4b;</a:t>
            </a:r>
          </a:p>
          <a:p>
            <a:pPr marL="0" indent="0">
              <a:buNone/>
            </a:pPr>
            <a:r>
              <a:rPr lang="pl-PL" sz="4000" dirty="0"/>
              <a:t>4a)  nakłada obowiązek przeprowadzenia oceny oddziaływania przedsięwzięcia na środowisko w ramach postępowania w sprawie wydania pozwolenia na budowę dla inwestycji w zakresie budowy obiektu energetyki jądrowej lub inwestycji jej towarzyszącej wydawanej na podstawie ustawy z dnia 29 czerwca 2011 r. o przygotowaniu i realizacji inwestycji w zakresie obiektów energetyki jądrowej oraz inwestycji towarzyszących;</a:t>
            </a:r>
          </a:p>
          <a:p>
            <a:pPr marL="0" indent="0">
              <a:buNone/>
            </a:pPr>
            <a:r>
              <a:rPr lang="pl-PL" sz="4000" dirty="0"/>
              <a:t>4b)  może nałożyć obowiązek przeprowadzenia oceny oddziaływania przedsięwzięcia na środowisko w ramach postępowania w sprawie wydania pozwolenia na prace przygotowawcze wydawanej na podstawie ustawy z dnia 29 czerwca 2011 r. o przygotowaniu i realizacji inwestycji w zakresie obiektów energetyki jądrowej oraz inwestycji towarzyszących;</a:t>
            </a:r>
          </a:p>
          <a:p>
            <a:pPr marL="0" indent="0">
              <a:buNone/>
            </a:pPr>
            <a:r>
              <a:rPr lang="pl-PL" sz="4000" dirty="0"/>
              <a:t>5)  może nałożyć na wnioskodawcę obowiązek przedstawienia analizy </a:t>
            </a:r>
            <a:r>
              <a:rPr lang="pl-PL" sz="4000" dirty="0" err="1"/>
              <a:t>porealizacyjnej</a:t>
            </a:r>
            <a:r>
              <a:rPr lang="pl-PL" sz="4000" dirty="0"/>
              <a:t>, określając jej zakres i termin przedstawienia</a:t>
            </a:r>
            <a:r>
              <a:rPr lang="pl-PL" sz="4000" u="sng" dirty="0"/>
              <a:t> oraz wskazując inne organy, którym także należy ją przedstawić;</a:t>
            </a:r>
            <a:endParaRPr lang="pl-PL" sz="4000" dirty="0"/>
          </a:p>
          <a:p>
            <a:pPr marL="0" indent="0">
              <a:buNone/>
            </a:pPr>
            <a:r>
              <a:rPr lang="pl-PL" sz="4000" u="sng" dirty="0"/>
              <a:t>6) w przypadku stwierdzenia konieczności utworzenia obszaru ograniczonego użytkowania - nakłada obowiązek wykonania analizy </a:t>
            </a:r>
            <a:r>
              <a:rPr lang="pl-PL" sz="4000" u="sng" dirty="0" err="1"/>
              <a:t>porealizacyjnej</a:t>
            </a:r>
            <a:r>
              <a:rPr lang="pl-PL" sz="4000" u="sng" dirty="0"/>
              <a:t>, określając jej zakres i termin przedstawienia oraz wskazując inne organy, którym także należy ją przedstawić.</a:t>
            </a:r>
            <a:endParaRPr lang="pl-PL" sz="4000" dirty="0"/>
          </a:p>
          <a:p>
            <a:pPr marL="0" indent="0">
              <a:buNone/>
            </a:pPr>
            <a:endParaRPr lang="pl-PL" sz="4000" dirty="0"/>
          </a:p>
          <a:p>
            <a:pPr marL="0" indent="0">
              <a:buNone/>
            </a:pPr>
            <a:endParaRPr lang="pl-PL" dirty="0"/>
          </a:p>
        </p:txBody>
      </p:sp>
    </p:spTree>
    <p:extLst>
      <p:ext uri="{BB962C8B-B14F-4D97-AF65-F5344CB8AC3E}">
        <p14:creationId xmlns:p14="http://schemas.microsoft.com/office/powerpoint/2010/main" val="41834113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58"/>
            <a:ext cx="8229600" cy="490049"/>
          </a:xfrm>
        </p:spPr>
        <p:txBody>
          <a:bodyPr>
            <a:normAutofit fontScale="90000"/>
          </a:bodyPr>
          <a:lstStyle/>
          <a:p>
            <a:pPr algn="ctr"/>
            <a:r>
              <a:rPr lang="pl-PL" altLang="pl-PL" sz="2800" b="1" dirty="0">
                <a:solidFill>
                  <a:srgbClr val="00B050"/>
                </a:solidFill>
              </a:rPr>
              <a:t>ustawa </a:t>
            </a:r>
            <a:r>
              <a:rPr lang="pl-PL" altLang="pl-PL" sz="2800" b="1" dirty="0" err="1">
                <a:solidFill>
                  <a:srgbClr val="00B050"/>
                </a:solidFill>
              </a:rPr>
              <a:t>ooś</a:t>
            </a:r>
            <a:r>
              <a:rPr lang="pl-PL" altLang="pl-PL" sz="2800" b="1" dirty="0">
                <a:solidFill>
                  <a:srgbClr val="00B050"/>
                </a:solidFill>
              </a:rPr>
              <a:t> - d</a:t>
            </a:r>
            <a:r>
              <a:rPr lang="pl-PL" sz="2800" b="1" dirty="0">
                <a:solidFill>
                  <a:srgbClr val="00B050"/>
                </a:solidFill>
              </a:rPr>
              <a:t>ecyzja o środowiskowych uwarunkowaniach </a:t>
            </a:r>
            <a:endParaRPr lang="pl-PL" dirty="0"/>
          </a:p>
        </p:txBody>
      </p:sp>
      <p:sp>
        <p:nvSpPr>
          <p:cNvPr id="3" name="Symbol zastępczy zawartości 2"/>
          <p:cNvSpPr>
            <a:spLocks noGrp="1"/>
          </p:cNvSpPr>
          <p:nvPr>
            <p:ph idx="1"/>
          </p:nvPr>
        </p:nvSpPr>
        <p:spPr>
          <a:xfrm>
            <a:off x="1919564" y="764704"/>
            <a:ext cx="8208911" cy="5616624"/>
          </a:xfrm>
        </p:spPr>
        <p:txBody>
          <a:bodyPr>
            <a:normAutofit fontScale="32500" lnSpcReduction="20000"/>
          </a:bodyPr>
          <a:lstStyle/>
          <a:p>
            <a:pPr algn="just">
              <a:lnSpc>
                <a:spcPct val="80000"/>
              </a:lnSpc>
              <a:buNone/>
            </a:pPr>
            <a:endParaRPr lang="pl-PL" altLang="pl-PL" b="1" dirty="0"/>
          </a:p>
          <a:p>
            <a:pPr algn="just">
              <a:spcBef>
                <a:spcPts val="424"/>
              </a:spcBef>
              <a:buNone/>
            </a:pPr>
            <a:r>
              <a:rPr lang="pl-PL" altLang="pl-PL" sz="5500" b="1" dirty="0"/>
              <a:t>Ustawa </a:t>
            </a:r>
            <a:r>
              <a:rPr lang="pl-PL" altLang="pl-PL" sz="5500" b="1" dirty="0" err="1"/>
              <a:t>ooś</a:t>
            </a:r>
            <a:r>
              <a:rPr lang="pl-PL" altLang="pl-PL" sz="5500" b="1" dirty="0"/>
              <a:t> przewiduje również możliwość (lub konieczność) postępowania w sprawie </a:t>
            </a:r>
            <a:r>
              <a:rPr lang="pl-PL" altLang="pl-PL" sz="5500" b="1" dirty="0" err="1"/>
              <a:t>ooś</a:t>
            </a:r>
            <a:r>
              <a:rPr lang="pl-PL" altLang="pl-PL" sz="5500" b="1" dirty="0"/>
              <a:t> na etapie wydania decyzji budowlanych, jeżeli</a:t>
            </a:r>
            <a:r>
              <a:rPr lang="pl-PL" altLang="pl-PL" sz="5500" dirty="0"/>
              <a:t> </a:t>
            </a:r>
            <a:r>
              <a:rPr lang="pl-PL" altLang="pl-PL" sz="4500" dirty="0"/>
              <a:t>(art.82 ust.2) </a:t>
            </a:r>
          </a:p>
          <a:p>
            <a:pPr algn="just">
              <a:spcBef>
                <a:spcPts val="424"/>
              </a:spcBef>
              <a:buNone/>
            </a:pPr>
            <a:r>
              <a:rPr lang="pl-PL" altLang="pl-PL" sz="4500" dirty="0"/>
              <a:t>1) dane na temat przedsięwzięcia lub elementów przyrodniczych środowiska objętych zakresem przewidywanego oddziaływania przedsięwzięcia na etapie wydawania decyzji o środowiskowych uwarunkowaniach </a:t>
            </a:r>
            <a:r>
              <a:rPr lang="pl-PL" altLang="pl-PL" sz="4500" b="1" dirty="0"/>
              <a:t>nie pozwalają wystarczająco ocenić jego oddziaływania na środowisko;</a:t>
            </a:r>
            <a:endParaRPr lang="pl-PL" altLang="pl-PL" sz="4500" b="1" dirty="0">
              <a:cs typeface="Times New Roman" pitchFamily="18" charset="0"/>
            </a:endParaRPr>
          </a:p>
          <a:p>
            <a:pPr algn="just">
              <a:spcBef>
                <a:spcPts val="424"/>
              </a:spcBef>
              <a:buNone/>
            </a:pPr>
            <a:r>
              <a:rPr lang="pl-PL" altLang="pl-PL" sz="4500" dirty="0"/>
              <a:t>2) ze względu na rodzaj i charakterystykę przedsięwzięcia oraz jego powiązania z innymi przedsięwzięciami istnieje możliwość </a:t>
            </a:r>
            <a:r>
              <a:rPr lang="pl-PL" altLang="pl-PL" sz="4500" b="1" dirty="0"/>
              <a:t>kumulowania się </a:t>
            </a:r>
            <a:r>
              <a:rPr lang="pl-PL" altLang="pl-PL" sz="4500" dirty="0"/>
              <a:t>oddziaływań przedsięwzięć znajdujących się na obszarze, na który będzie oddziaływać przedsięwzięcie;</a:t>
            </a:r>
            <a:endParaRPr lang="pl-PL" altLang="pl-PL" sz="4500" dirty="0">
              <a:cs typeface="Times New Roman" pitchFamily="18" charset="0"/>
            </a:endParaRPr>
          </a:p>
          <a:p>
            <a:pPr algn="just">
              <a:spcBef>
                <a:spcPts val="424"/>
              </a:spcBef>
              <a:buNone/>
            </a:pPr>
            <a:r>
              <a:rPr lang="pl-PL" altLang="pl-PL" sz="4500" dirty="0"/>
              <a:t>3) istnieje możliwość oddziaływania przedsięwzięcia na obszary wymagające specjalnej ochrony ze względu na występowanie gatunków roślin i zwierząt lub ich siedlisk lub siedlisk przyrodniczych objętych ochroną, w tym obszary </a:t>
            </a:r>
            <a:r>
              <a:rPr lang="pl-PL" altLang="pl-PL" sz="4500" b="1" dirty="0"/>
              <a:t>Natura 2000 oraz pozostałe formy ochrony przyrody</a:t>
            </a:r>
          </a:p>
          <a:p>
            <a:pPr algn="just">
              <a:spcBef>
                <a:spcPts val="424"/>
              </a:spcBef>
              <a:buNone/>
            </a:pPr>
            <a:endParaRPr lang="pl-PL" altLang="pl-PL" sz="4500" b="1" dirty="0"/>
          </a:p>
          <a:p>
            <a:pPr algn="just">
              <a:spcBef>
                <a:spcPts val="424"/>
              </a:spcBef>
              <a:buNone/>
            </a:pPr>
            <a:r>
              <a:rPr lang="pl-PL" altLang="pl-PL" sz="4900" b="1" dirty="0"/>
              <a:t>OOŚ </a:t>
            </a:r>
            <a:r>
              <a:rPr lang="pl-PL" altLang="pl-PL" sz="4900" dirty="0"/>
              <a:t>w ramach postępowania w sprawie wydania </a:t>
            </a:r>
            <a:r>
              <a:rPr lang="pl-PL" altLang="pl-PL" sz="4900" b="1" dirty="0"/>
              <a:t>decyzji o pozwoleniu na budowę, decyzji o zatwierdzeniu projektu budowlanego, decyzji o pozwoleniu na wznowienie robót budowlanych, decyzji o zezwoleniu na realizację inwestycji drogowej albo decyzji o zezwoleniu na realizację inwestycji w zakresie lotniska użytku publicznego (dalej: „decyzje budowlane”) przeprowadza się:</a:t>
            </a:r>
            <a:endParaRPr lang="pl-PL" altLang="pl-PL" sz="4900" b="1" dirty="0">
              <a:cs typeface="Times New Roman" pitchFamily="18" charset="0"/>
            </a:endParaRPr>
          </a:p>
          <a:p>
            <a:pPr algn="just">
              <a:spcBef>
                <a:spcPts val="424"/>
              </a:spcBef>
              <a:buNone/>
            </a:pPr>
            <a:r>
              <a:rPr lang="pl-PL" altLang="pl-PL" sz="4500" dirty="0"/>
              <a:t>1) </a:t>
            </a:r>
            <a:r>
              <a:rPr lang="pl-PL" altLang="pl-PL" sz="4500" b="1" dirty="0"/>
              <a:t>na wniosek podmiotu </a:t>
            </a:r>
            <a:r>
              <a:rPr lang="pl-PL" altLang="pl-PL" sz="4500" dirty="0"/>
              <a:t>planującego podjęcie realizacji przedsięwzięcia, złożony do organu właściwego do wydania decyzji budowlanej;</a:t>
            </a:r>
            <a:endParaRPr lang="pl-PL" altLang="pl-PL" sz="4500" dirty="0">
              <a:cs typeface="Times New Roman" pitchFamily="18" charset="0"/>
            </a:endParaRPr>
          </a:p>
          <a:p>
            <a:pPr algn="just">
              <a:spcBef>
                <a:spcPts val="424"/>
              </a:spcBef>
              <a:buNone/>
            </a:pPr>
            <a:r>
              <a:rPr lang="pl-PL" altLang="pl-PL" sz="4500" dirty="0"/>
              <a:t>2) jeżeli konieczność przeprowadzenia OOŚ </a:t>
            </a:r>
            <a:r>
              <a:rPr lang="pl-PL" altLang="pl-PL" sz="4500" b="1" dirty="0"/>
              <a:t>została stwierdzona </a:t>
            </a:r>
            <a:r>
              <a:rPr lang="pl-PL" altLang="pl-PL" sz="4500" dirty="0"/>
              <a:t>przez organ właściwy do wydania decyzji o środowiskowych uwarunkowaniach;</a:t>
            </a:r>
            <a:endParaRPr lang="pl-PL" altLang="pl-PL" sz="4500" dirty="0">
              <a:cs typeface="Times New Roman" pitchFamily="18" charset="0"/>
            </a:endParaRPr>
          </a:p>
          <a:p>
            <a:pPr algn="just">
              <a:spcBef>
                <a:spcPts val="424"/>
              </a:spcBef>
              <a:buNone/>
            </a:pPr>
            <a:r>
              <a:rPr lang="pl-PL" altLang="pl-PL" sz="4500" dirty="0"/>
              <a:t>3) jeżeli organ właściwy do wydania decyzji budowlanej stwierdzi, że we wniosku o wydanie decyzji zostały dokonane </a:t>
            </a:r>
            <a:r>
              <a:rPr lang="pl-PL" altLang="pl-PL" sz="4500" b="1" dirty="0"/>
              <a:t>zmiany w stosunku do wymagań określonych w decyzji o środowiskowych uwarunkowaniach</a:t>
            </a:r>
            <a:r>
              <a:rPr lang="pl-PL" altLang="pl-PL" sz="4500" dirty="0"/>
              <a:t> – w tym wypadku organ postanowieniem stwierdza obowiązek sporządzenia raportu OOŚ, jednocześnie określając zakres tego raportu.</a:t>
            </a:r>
            <a:endParaRPr lang="pl-PL" altLang="pl-PL" sz="4500" dirty="0">
              <a:cs typeface="Times New Roman" pitchFamily="18" charset="0"/>
            </a:endParaRPr>
          </a:p>
          <a:p>
            <a:pPr marL="0" indent="0">
              <a:buNone/>
            </a:pPr>
            <a:endParaRPr lang="pl-PL" sz="4500" dirty="0"/>
          </a:p>
        </p:txBody>
      </p:sp>
    </p:spTree>
    <p:extLst>
      <p:ext uri="{BB962C8B-B14F-4D97-AF65-F5344CB8AC3E}">
        <p14:creationId xmlns:p14="http://schemas.microsoft.com/office/powerpoint/2010/main" val="23339940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96"/>
            <a:ext cx="8229600" cy="566283"/>
          </a:xfrm>
        </p:spPr>
        <p:txBody>
          <a:bodyPr>
            <a:normAutofit fontScale="90000"/>
          </a:bodyPr>
          <a:lstStyle/>
          <a:p>
            <a:r>
              <a:rPr lang="pl-PL" altLang="pl-PL" sz="2800" b="1" dirty="0">
                <a:solidFill>
                  <a:srgbClr val="00B050"/>
                </a:solidFill>
              </a:rPr>
              <a:t>ustawa </a:t>
            </a:r>
            <a:r>
              <a:rPr lang="pl-PL" altLang="pl-PL" sz="2800" b="1" dirty="0" err="1">
                <a:solidFill>
                  <a:srgbClr val="00B050"/>
                </a:solidFill>
              </a:rPr>
              <a:t>ooś</a:t>
            </a:r>
            <a:r>
              <a:rPr lang="pl-PL" altLang="pl-PL" sz="2800" b="1" dirty="0">
                <a:solidFill>
                  <a:srgbClr val="00B050"/>
                </a:solidFill>
              </a:rPr>
              <a:t> - d</a:t>
            </a:r>
            <a:r>
              <a:rPr lang="pl-PL" sz="2800" b="1" dirty="0">
                <a:solidFill>
                  <a:srgbClr val="00B050"/>
                </a:solidFill>
              </a:rPr>
              <a:t>ecyzja o środowiskowych uwarunkowaniach </a:t>
            </a:r>
            <a:endParaRPr lang="pl-PL" dirty="0"/>
          </a:p>
        </p:txBody>
      </p:sp>
      <p:sp>
        <p:nvSpPr>
          <p:cNvPr id="3" name="Symbol zastępczy zawartości 2"/>
          <p:cNvSpPr>
            <a:spLocks noGrp="1"/>
          </p:cNvSpPr>
          <p:nvPr>
            <p:ph idx="1"/>
          </p:nvPr>
        </p:nvSpPr>
        <p:spPr>
          <a:xfrm>
            <a:off x="1919538" y="857254"/>
            <a:ext cx="8352928" cy="4853434"/>
          </a:xfrm>
        </p:spPr>
        <p:txBody>
          <a:bodyPr>
            <a:normAutofit fontScale="40000" lnSpcReduction="20000"/>
          </a:bodyPr>
          <a:lstStyle/>
          <a:p>
            <a:pPr algn="just">
              <a:buNone/>
            </a:pPr>
            <a:r>
              <a:rPr lang="pl-PL" altLang="pl-PL" sz="2900" b="1" dirty="0"/>
              <a:t>         </a:t>
            </a:r>
            <a:r>
              <a:rPr lang="pl-PL" altLang="pl-PL" sz="3500" b="1" dirty="0"/>
              <a:t>W przypadku:</a:t>
            </a:r>
            <a:endParaRPr lang="pl-PL" altLang="pl-PL" sz="3500" b="1" dirty="0">
              <a:cs typeface="Times New Roman" pitchFamily="18" charset="0"/>
            </a:endParaRPr>
          </a:p>
          <a:p>
            <a:pPr algn="just">
              <a:buNone/>
            </a:pPr>
            <a:r>
              <a:rPr lang="pl-PL" altLang="pl-PL" sz="3500" dirty="0"/>
              <a:t>1) stwierdzenia konieczności przeprowadzenia OOŚ przez organ właściwy do wydania decyzji o środowiskowych uwarunkowaniach,</a:t>
            </a:r>
            <a:endParaRPr lang="pl-PL" altLang="pl-PL" sz="3500" dirty="0">
              <a:cs typeface="Times New Roman" pitchFamily="18" charset="0"/>
            </a:endParaRPr>
          </a:p>
          <a:p>
            <a:pPr algn="just">
              <a:buNone/>
            </a:pPr>
            <a:r>
              <a:rPr lang="pl-PL" altLang="pl-PL" sz="3500" dirty="0"/>
              <a:t>2) złożenia przez podmiot planujący realizację przedsięwzięcia wniosku o przeprowadzenie OOŚ w ramach postępowania w sprawie decyzji budowlanej, </a:t>
            </a:r>
          </a:p>
          <a:p>
            <a:pPr marL="0" indent="0">
              <a:buNone/>
            </a:pPr>
            <a:r>
              <a:rPr lang="pl-PL" altLang="pl-PL" sz="3500" b="1" dirty="0"/>
              <a:t>inwestor przedkłada</a:t>
            </a:r>
            <a:r>
              <a:rPr lang="pl-PL" altLang="pl-PL" sz="3500" dirty="0"/>
              <a:t> wraz z wnioskiem o przeprowadzenie OOŚ </a:t>
            </a:r>
            <a:r>
              <a:rPr lang="pl-PL" altLang="pl-PL" sz="3500" b="1" dirty="0"/>
              <a:t>raport OOŚ</a:t>
            </a:r>
            <a:r>
              <a:rPr lang="pl-PL" altLang="pl-PL" sz="3500" dirty="0"/>
              <a:t>. Przepisy dotyczące możliwości ustalenia przez organ zakresu raportu OOŚ stosuje się odpowiednio</a:t>
            </a:r>
          </a:p>
          <a:p>
            <a:pPr marL="0" indent="0">
              <a:buNone/>
            </a:pPr>
            <a:r>
              <a:rPr lang="pl-PL" sz="3400" b="1" dirty="0"/>
              <a:t>Art.  67. Raport o oddziaływaniu przedsięwzięcia na środowisko, sporządzany w ramach oceny oddziaływania przedsięwzięcia na środowisko stanowiącej część postępowania w sprawie wydania decyzji, o których mowa w art. 72 ust. 1 pkt 1, 10, 16 i 18, powinien</a:t>
            </a:r>
            <a:r>
              <a:rPr lang="pl-PL" sz="3400" dirty="0"/>
              <a:t>:</a:t>
            </a:r>
          </a:p>
          <a:p>
            <a:pPr marL="514350" indent="-514350">
              <a:buFont typeface="+mj-lt"/>
              <a:buAutoNum type="arabicParenR"/>
            </a:pPr>
            <a:r>
              <a:rPr lang="pl-PL" sz="3400" dirty="0"/>
              <a:t>zawierać informacje, o których mowa w art. 66, określone ze szczegółowością i dokładnością odpowiednio do posiadanych danych wynikających z projektu budowlanego i innych informacji uzyskanych po wydaniu decyzji o środowiskowych uwarunkowaniach i decyzji, o których mowa w art. 72 ust. 1 pkt 2-9, 11-13 i 15-18a, jeżeli były już dla danego przedsięwzięcia wydane;</a:t>
            </a:r>
          </a:p>
          <a:p>
            <a:pPr marL="514350" indent="-514350">
              <a:buFont typeface="+mj-lt"/>
              <a:buAutoNum type="arabicParenR"/>
            </a:pPr>
            <a:r>
              <a:rPr lang="pl-PL" sz="3400" dirty="0"/>
              <a:t>określać stopień i sposób uwzględnienia wymagań dotyczących ochrony środowiska, zawartych w decyzji o środowiskowych uwarunkowaniach i decyzjach, o których mowa w art. 72 ust. 1 pkt 2-9, 11-13 i 15-18a, jeżeli były już dla danego przedsięwzięcia wydane</a:t>
            </a:r>
            <a:r>
              <a:rPr lang="pl-PL" sz="3800" dirty="0"/>
              <a:t>.</a:t>
            </a:r>
          </a:p>
          <a:p>
            <a:pPr marL="0" indent="0">
              <a:buNone/>
            </a:pPr>
            <a:r>
              <a:rPr lang="pl-PL" sz="3500" b="1" dirty="0"/>
              <a:t>Art.  93. [Nałożenie dodatkowych obowiązków na wnioskodawcę] </a:t>
            </a:r>
            <a:endParaRPr lang="pl-PL" sz="3500" dirty="0"/>
          </a:p>
          <a:p>
            <a:pPr marL="0" indent="0">
              <a:buNone/>
            </a:pPr>
            <a:r>
              <a:rPr lang="pl-PL" sz="3500" dirty="0"/>
              <a:t>1. Właściwy organ wydaje decyzje, o których mowa w art. 72 ust. 1 pkt 1, 10, 14 i 18, uwzględniając warunki realizacji przedsięwzięcia określone w:</a:t>
            </a:r>
          </a:p>
          <a:p>
            <a:pPr marL="0" indent="0">
              <a:buNone/>
            </a:pPr>
            <a:r>
              <a:rPr lang="pl-PL" sz="3500" dirty="0"/>
              <a:t>1)  </a:t>
            </a:r>
            <a:r>
              <a:rPr lang="pl-PL" sz="3500" b="1" dirty="0"/>
              <a:t>decyzji o środowiskowych uwarunkowaniach;</a:t>
            </a:r>
          </a:p>
          <a:p>
            <a:pPr marL="0" indent="0">
              <a:buNone/>
            </a:pPr>
            <a:r>
              <a:rPr lang="pl-PL" sz="3500" b="1" dirty="0"/>
              <a:t>2)  postanowieniu</a:t>
            </a:r>
            <a:r>
              <a:rPr lang="pl-PL" sz="3500" dirty="0"/>
              <a:t>, o którym mowa w art. 90 ust. 1.</a:t>
            </a:r>
          </a:p>
          <a:p>
            <a:pPr algn="just">
              <a:buNone/>
            </a:pPr>
            <a:endParaRPr lang="pl-PL" altLang="pl-PL" sz="6500" dirty="0">
              <a:cs typeface="Times New Roman" pitchFamily="18" charset="0"/>
            </a:endParaRPr>
          </a:p>
          <a:p>
            <a:pPr marL="0" indent="0">
              <a:buNone/>
            </a:pPr>
            <a:endParaRPr lang="pl-PL" dirty="0"/>
          </a:p>
        </p:txBody>
      </p:sp>
    </p:spTree>
    <p:extLst>
      <p:ext uri="{BB962C8B-B14F-4D97-AF65-F5344CB8AC3E}">
        <p14:creationId xmlns:p14="http://schemas.microsoft.com/office/powerpoint/2010/main" val="14126529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7613" y="65314"/>
            <a:ext cx="5949995" cy="6792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50656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634082"/>
          </a:xfrm>
        </p:spPr>
        <p:txBody>
          <a:bodyPr>
            <a:normAutofit/>
          </a:bodyPr>
          <a:lstStyle/>
          <a:p>
            <a:pPr algn="ctr"/>
            <a:r>
              <a:rPr lang="pl-PL" altLang="pl-PL" sz="2400" b="1" dirty="0">
                <a:solidFill>
                  <a:srgbClr val="00B050"/>
                </a:solidFill>
              </a:rPr>
              <a:t>ustawa </a:t>
            </a:r>
            <a:r>
              <a:rPr lang="pl-PL" altLang="pl-PL" sz="2400" b="1" dirty="0" err="1">
                <a:solidFill>
                  <a:srgbClr val="00B050"/>
                </a:solidFill>
              </a:rPr>
              <a:t>ooś</a:t>
            </a:r>
            <a:r>
              <a:rPr lang="pl-PL" altLang="pl-PL" sz="2400" b="1" dirty="0">
                <a:solidFill>
                  <a:srgbClr val="00B050"/>
                </a:solidFill>
              </a:rPr>
              <a:t> </a:t>
            </a:r>
            <a:r>
              <a:rPr lang="pl-PL" altLang="pl-PL" sz="2800" b="1" dirty="0">
                <a:solidFill>
                  <a:srgbClr val="00B050"/>
                </a:solidFill>
              </a:rPr>
              <a:t>-</a:t>
            </a:r>
            <a:r>
              <a:rPr lang="pl-PL" sz="3600" b="1" dirty="0">
                <a:solidFill>
                  <a:prstClr val="black"/>
                </a:solidFill>
              </a:rPr>
              <a:t> </a:t>
            </a:r>
            <a:r>
              <a:rPr lang="pl-PL" sz="2400" b="1" dirty="0">
                <a:solidFill>
                  <a:srgbClr val="00B050"/>
                </a:solidFill>
              </a:rPr>
              <a:t>decyzja o środowiskowych uwarunkowaniach</a:t>
            </a:r>
            <a:endParaRPr lang="pl-PL" dirty="0"/>
          </a:p>
        </p:txBody>
      </p:sp>
      <p:sp>
        <p:nvSpPr>
          <p:cNvPr id="3" name="Symbol zastępczy zawartości 2"/>
          <p:cNvSpPr>
            <a:spLocks noGrp="1"/>
          </p:cNvSpPr>
          <p:nvPr>
            <p:ph idx="1"/>
          </p:nvPr>
        </p:nvSpPr>
        <p:spPr>
          <a:xfrm>
            <a:off x="1981200" y="1026543"/>
            <a:ext cx="8229600" cy="4494363"/>
          </a:xfrm>
        </p:spPr>
        <p:txBody>
          <a:bodyPr>
            <a:normAutofit fontScale="62500" lnSpcReduction="20000"/>
          </a:bodyPr>
          <a:lstStyle/>
          <a:p>
            <a:pPr indent="0" algn="just">
              <a:spcBef>
                <a:spcPts val="1200"/>
              </a:spcBef>
              <a:buNone/>
            </a:pPr>
            <a:r>
              <a:rPr lang="pl-PL" altLang="pl-PL" b="1" dirty="0">
                <a:ea typeface="Times New Roman" pitchFamily="18" charset="0"/>
                <a:cs typeface="Verdana" pitchFamily="34" charset="0"/>
              </a:rPr>
              <a:t>Art. 84.</a:t>
            </a:r>
            <a:r>
              <a:rPr lang="pl-PL" altLang="pl-PL" dirty="0">
                <a:ea typeface="Times New Roman" pitchFamily="18" charset="0"/>
                <a:cs typeface="Verdana" pitchFamily="34" charset="0"/>
              </a:rPr>
              <a:t> </a:t>
            </a:r>
            <a:r>
              <a:rPr lang="pl-PL" b="1" dirty="0"/>
              <a:t>[Stwierdzenie braku potrzeby przeprowadzenia oceny oddziaływania przedsięwzięcia na środowisko] </a:t>
            </a:r>
            <a:endParaRPr lang="pl-PL" altLang="pl-PL" dirty="0">
              <a:ea typeface="Times New Roman" pitchFamily="18" charset="0"/>
              <a:cs typeface="Verdana" pitchFamily="34" charset="0"/>
            </a:endParaRPr>
          </a:p>
          <a:p>
            <a:pPr marL="0" indent="0">
              <a:lnSpc>
                <a:spcPct val="115000"/>
              </a:lnSpc>
              <a:buNone/>
            </a:pPr>
            <a:r>
              <a:rPr lang="pl-PL" dirty="0">
                <a:solidFill>
                  <a:srgbClr val="000000"/>
                </a:solidFill>
                <a:ea typeface="Arial"/>
              </a:rPr>
              <a:t>1. W przypadku gdy nie została przeprowadzona ocena oddziaływania przedsięwzięcia na środowisko, w decyzji o środowiskowych uwarunkowaniach właściwy organ stwierdza brak potrzeby przeprowadzenia oceny oddziaływania przedsięwzięcia na środowisko</a:t>
            </a:r>
            <a:r>
              <a:rPr lang="pl-PL" dirty="0">
                <a:ea typeface="Arial"/>
              </a:rPr>
              <a:t>.</a:t>
            </a:r>
            <a:r>
              <a:rPr lang="pl-PL" u="sng" dirty="0">
                <a:ea typeface="Arial"/>
              </a:rPr>
              <a:t> Decyzja ta wydawana jest po uzyskaniu opinii, o których mowa w art. 64 ust. 1 i 1a.</a:t>
            </a:r>
            <a:endParaRPr lang="pl-PL" dirty="0">
              <a:ea typeface="Arial"/>
            </a:endParaRPr>
          </a:p>
          <a:p>
            <a:pPr marL="0" indent="0">
              <a:lnSpc>
                <a:spcPct val="115000"/>
              </a:lnSpc>
              <a:spcBef>
                <a:spcPts val="130"/>
              </a:spcBef>
              <a:buNone/>
            </a:pPr>
            <a:r>
              <a:rPr lang="pl-PL" dirty="0">
                <a:ea typeface="Arial"/>
              </a:rPr>
              <a:t>1a. W decyzji, o której mowa w ust. 1, właściwy organ może określić warunki lub wymagania, o których mowa w art. 82 ust. 1 pkt 1 lit. b lub c, lub nałożyć obowiązek </a:t>
            </a:r>
            <a:r>
              <a:rPr lang="pl-PL" strike="sngStrike" dirty="0" err="1">
                <a:ea typeface="Arial"/>
              </a:rPr>
              <a:t>ia</a:t>
            </a:r>
            <a:r>
              <a:rPr lang="pl-PL" strike="sngStrike" dirty="0">
                <a:ea typeface="Arial"/>
              </a:rPr>
              <a:t> </a:t>
            </a:r>
            <a:r>
              <a:rPr lang="pl-PL" dirty="0">
                <a:ea typeface="Arial"/>
              </a:rPr>
              <a:t>działań, o </a:t>
            </a:r>
            <a:r>
              <a:rPr lang="pl-PL" u="sng" dirty="0">
                <a:ea typeface="Arial"/>
              </a:rPr>
              <a:t>których</a:t>
            </a:r>
            <a:r>
              <a:rPr lang="pl-PL" dirty="0">
                <a:ea typeface="Arial"/>
              </a:rPr>
              <a:t> mowa w art. 82 ust. 1 pkt 2 lit. B </a:t>
            </a:r>
            <a:r>
              <a:rPr lang="pl-PL" u="sng" dirty="0">
                <a:ea typeface="Arial"/>
              </a:rPr>
              <a:t>lub c</a:t>
            </a:r>
            <a:r>
              <a:rPr lang="pl-PL" dirty="0">
                <a:ea typeface="Arial"/>
              </a:rPr>
              <a:t>.</a:t>
            </a:r>
          </a:p>
          <a:p>
            <a:pPr marL="0" indent="0">
              <a:lnSpc>
                <a:spcPct val="115000"/>
              </a:lnSpc>
              <a:spcBef>
                <a:spcPts val="130"/>
              </a:spcBef>
              <a:buNone/>
            </a:pPr>
            <a:endParaRPr lang="pl-PL" b="1" dirty="0"/>
          </a:p>
          <a:p>
            <a:pPr marL="0" indent="0">
              <a:lnSpc>
                <a:spcPct val="115000"/>
              </a:lnSpc>
              <a:spcBef>
                <a:spcPts val="130"/>
              </a:spcBef>
              <a:buNone/>
            </a:pPr>
            <a:r>
              <a:rPr lang="pl-PL" b="1" dirty="0"/>
              <a:t>Art.  85. [Uzasadnienie decyzji o środowiskowych uwarunkowaniach] </a:t>
            </a:r>
            <a:endParaRPr lang="pl-PL" dirty="0"/>
          </a:p>
          <a:p>
            <a:pPr marL="514350" indent="-514350">
              <a:buAutoNum type="arabicPeriod"/>
            </a:pPr>
            <a:r>
              <a:rPr lang="pl-PL" dirty="0"/>
              <a:t>Decyzja o środowiskowych uwarunkowaniach </a:t>
            </a:r>
            <a:r>
              <a:rPr lang="pl-PL" u="sng" dirty="0"/>
              <a:t>wymaga uzasadnienia.</a:t>
            </a:r>
          </a:p>
          <a:p>
            <a:pPr marL="0" indent="0">
              <a:buNone/>
            </a:pPr>
            <a:r>
              <a:rPr lang="pl-PL" b="1" dirty="0">
                <a:solidFill>
                  <a:srgbClr val="FF0000"/>
                </a:solidFill>
              </a:rPr>
              <a:t>Organ wydający decyzję o środowiskowych uwarunkowaniach doręcza ją </a:t>
            </a:r>
            <a:r>
              <a:rPr lang="pl-PL" b="1" u="sng" dirty="0">
                <a:solidFill>
                  <a:srgbClr val="FF0000"/>
                </a:solidFill>
              </a:rPr>
              <a:t>niezwłocznie</a:t>
            </a:r>
            <a:r>
              <a:rPr lang="pl-PL" b="1" dirty="0">
                <a:solidFill>
                  <a:srgbClr val="FF0000"/>
                </a:solidFill>
              </a:rPr>
              <a:t> organom, których opinia lub uzgodnienie były wymagane przed jej wydaniem.</a:t>
            </a:r>
          </a:p>
          <a:p>
            <a:pPr marL="514350" indent="-514350">
              <a:buAutoNum type="arabicPeriod"/>
            </a:pPr>
            <a:endParaRPr lang="pl-PL" u="sng" dirty="0"/>
          </a:p>
          <a:p>
            <a:pPr marL="0" indent="0">
              <a:buNone/>
            </a:pPr>
            <a:endParaRPr lang="pl-PL" u="sng" dirty="0"/>
          </a:p>
        </p:txBody>
      </p:sp>
    </p:spTree>
    <p:extLst>
      <p:ext uri="{BB962C8B-B14F-4D97-AF65-F5344CB8AC3E}">
        <p14:creationId xmlns:p14="http://schemas.microsoft.com/office/powerpoint/2010/main" val="1220937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634082"/>
          </a:xfrm>
        </p:spPr>
        <p:txBody>
          <a:bodyPr>
            <a:normAutofit/>
          </a:bodyPr>
          <a:lstStyle/>
          <a:p>
            <a:pPr algn="ctr"/>
            <a:r>
              <a:rPr lang="pl-PL" altLang="pl-PL" sz="3600" b="1" dirty="0">
                <a:solidFill>
                  <a:srgbClr val="00B050"/>
                </a:solidFill>
              </a:rPr>
              <a:t>ustawa </a:t>
            </a:r>
            <a:r>
              <a:rPr lang="pl-PL" altLang="pl-PL" sz="3600" b="1" dirty="0" err="1">
                <a:solidFill>
                  <a:srgbClr val="00B050"/>
                </a:solidFill>
              </a:rPr>
              <a:t>ooś</a:t>
            </a:r>
            <a:endParaRPr lang="pl-PL" dirty="0"/>
          </a:p>
        </p:txBody>
      </p:sp>
      <p:sp>
        <p:nvSpPr>
          <p:cNvPr id="3" name="Symbol zastępczy zawartości 2"/>
          <p:cNvSpPr>
            <a:spLocks noGrp="1"/>
          </p:cNvSpPr>
          <p:nvPr>
            <p:ph idx="1"/>
          </p:nvPr>
        </p:nvSpPr>
        <p:spPr>
          <a:xfrm>
            <a:off x="1981200" y="908726"/>
            <a:ext cx="8229600" cy="5217449"/>
          </a:xfrm>
        </p:spPr>
        <p:txBody>
          <a:bodyPr>
            <a:normAutofit fontScale="77500" lnSpcReduction="20000"/>
          </a:bodyPr>
          <a:lstStyle/>
          <a:p>
            <a:pPr marL="0" indent="0">
              <a:buNone/>
            </a:pPr>
            <a:endParaRPr lang="pl-PL" b="1" dirty="0"/>
          </a:p>
          <a:p>
            <a:pPr marL="0" indent="0">
              <a:buNone/>
            </a:pPr>
            <a:r>
              <a:rPr lang="pl-PL" b="1" dirty="0"/>
              <a:t>DZIAŁ  III </a:t>
            </a:r>
            <a:endParaRPr lang="pl-PL" dirty="0"/>
          </a:p>
          <a:p>
            <a:pPr marL="0" indent="0">
              <a:buNone/>
            </a:pPr>
            <a:r>
              <a:rPr lang="pl-PL" b="1" dirty="0"/>
              <a:t>Udział społeczeństwa w ochronie środowiska</a:t>
            </a:r>
            <a:endParaRPr lang="pl-PL" dirty="0"/>
          </a:p>
          <a:p>
            <a:pPr marL="0" indent="0">
              <a:buNone/>
            </a:pPr>
            <a:endParaRPr lang="pl-PL" dirty="0"/>
          </a:p>
          <a:p>
            <a:pPr marL="0" indent="0">
              <a:buNone/>
            </a:pPr>
            <a:r>
              <a:rPr lang="pl-PL" b="1" dirty="0"/>
              <a:t>Art.  29. [Prawo do składania uwag i wniosków] </a:t>
            </a:r>
            <a:endParaRPr lang="pl-PL" dirty="0"/>
          </a:p>
          <a:p>
            <a:pPr marL="0" indent="0">
              <a:buNone/>
            </a:pPr>
            <a:r>
              <a:rPr lang="pl-PL" dirty="0"/>
              <a:t>Każdy ma prawo składania uwag i wniosków w postępowaniu wymagającym udziału społeczeństwa.</a:t>
            </a:r>
          </a:p>
          <a:p>
            <a:pPr marL="0" indent="0">
              <a:buNone/>
            </a:pPr>
            <a:r>
              <a:rPr lang="pl-PL" dirty="0"/>
              <a:t> </a:t>
            </a:r>
          </a:p>
          <a:p>
            <a:pPr marL="0" indent="0">
              <a:buNone/>
            </a:pPr>
            <a:r>
              <a:rPr lang="pl-PL" b="1" dirty="0"/>
              <a:t>Art.  30. [Obowiązek zapewnienia możliwości udziału społeczeństwa w postępowaniu] </a:t>
            </a:r>
            <a:endParaRPr lang="pl-PL" dirty="0"/>
          </a:p>
          <a:p>
            <a:pPr marL="0" indent="0">
              <a:buNone/>
            </a:pPr>
            <a:r>
              <a:rPr lang="pl-PL" dirty="0"/>
              <a:t>Organy administracji właściwe do wydania decyzji lub opracowania projektów dokumentów, w przypadku których przepisy niniejszej ustawy lub innych ustaw wymagają zapewnienia możliwości udziału społeczeństwa, </a:t>
            </a:r>
            <a:r>
              <a:rPr lang="pl-PL" b="1" dirty="0"/>
              <a:t>zapewniają możliwość udziału społeczeństwa</a:t>
            </a:r>
            <a:r>
              <a:rPr lang="pl-PL" dirty="0"/>
              <a:t> odpowiednio przed wydaniem tych decyzji lub ich zmianą oraz przed przyjęciem tych dokumentów lub ich zmianą.</a:t>
            </a:r>
          </a:p>
          <a:p>
            <a:pPr marL="0" indent="0">
              <a:buNone/>
            </a:pPr>
            <a:endParaRPr lang="pl-P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6004" y="1056096"/>
            <a:ext cx="1391816" cy="1391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28573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4E0036-020F-4F8F-B0C1-DC84907DDE54}"/>
              </a:ext>
            </a:extLst>
          </p:cNvPr>
          <p:cNvSpPr>
            <a:spLocks noGrp="1"/>
          </p:cNvSpPr>
          <p:nvPr>
            <p:ph type="title"/>
          </p:nvPr>
        </p:nvSpPr>
        <p:spPr/>
        <p:txBody>
          <a:bodyPr/>
          <a:lstStyle/>
          <a:p>
            <a:pPr algn="ctr"/>
            <a:r>
              <a:rPr lang="pl-PL" altLang="pl-PL" sz="2200" b="1" dirty="0">
                <a:solidFill>
                  <a:srgbClr val="00B050"/>
                </a:solidFill>
                <a:latin typeface="Calibri"/>
              </a:rPr>
              <a:t>ustawa </a:t>
            </a:r>
            <a:r>
              <a:rPr lang="pl-PL" altLang="pl-PL" sz="2200" b="1" dirty="0" err="1">
                <a:solidFill>
                  <a:srgbClr val="00B050"/>
                </a:solidFill>
                <a:latin typeface="Calibri"/>
              </a:rPr>
              <a:t>ooś</a:t>
            </a:r>
            <a:r>
              <a:rPr lang="pl-PL" altLang="pl-PL" sz="2200" b="1" dirty="0">
                <a:solidFill>
                  <a:srgbClr val="00B050"/>
                </a:solidFill>
                <a:latin typeface="Calibri"/>
              </a:rPr>
              <a:t> </a:t>
            </a:r>
            <a:r>
              <a:rPr lang="pl-PL" altLang="pl-PL" sz="2500" b="1" dirty="0">
                <a:solidFill>
                  <a:srgbClr val="00B050"/>
                </a:solidFill>
                <a:latin typeface="Calibri"/>
              </a:rPr>
              <a:t>-</a:t>
            </a:r>
            <a:r>
              <a:rPr lang="pl-PL" sz="3200" b="1" dirty="0">
                <a:solidFill>
                  <a:prstClr val="black"/>
                </a:solidFill>
                <a:latin typeface="Calibri"/>
              </a:rPr>
              <a:t> </a:t>
            </a:r>
            <a:r>
              <a:rPr lang="pl-PL" sz="2200" b="1" dirty="0">
                <a:solidFill>
                  <a:srgbClr val="00B050"/>
                </a:solidFill>
                <a:latin typeface="Calibri"/>
              </a:rPr>
              <a:t>decyzja o środowiskowych uwarunkowaniach</a:t>
            </a:r>
            <a:endParaRPr lang="pl-PL" dirty="0"/>
          </a:p>
        </p:txBody>
      </p:sp>
      <p:sp>
        <p:nvSpPr>
          <p:cNvPr id="3" name="Symbol zastępczy zawartości 2">
            <a:extLst>
              <a:ext uri="{FF2B5EF4-FFF2-40B4-BE49-F238E27FC236}">
                <a16:creationId xmlns:a16="http://schemas.microsoft.com/office/drawing/2014/main" id="{6904D793-E071-4904-8332-5C88D4651506}"/>
              </a:ext>
            </a:extLst>
          </p:cNvPr>
          <p:cNvSpPr>
            <a:spLocks noGrp="1"/>
          </p:cNvSpPr>
          <p:nvPr>
            <p:ph idx="1"/>
          </p:nvPr>
        </p:nvSpPr>
        <p:spPr>
          <a:xfrm>
            <a:off x="2182483" y="1825625"/>
            <a:ext cx="7772400" cy="3169069"/>
          </a:xfrm>
        </p:spPr>
        <p:txBody>
          <a:bodyPr>
            <a:noAutofit/>
          </a:bodyPr>
          <a:lstStyle/>
          <a:p>
            <a:pPr marL="0" indent="0">
              <a:buNone/>
            </a:pPr>
            <a:r>
              <a:rPr lang="pl-PL" sz="1800" dirty="0">
                <a:latin typeface="Arial" pitchFamily="34" charset="0"/>
                <a:cs typeface="Arial" pitchFamily="34" charset="0"/>
              </a:rPr>
              <a:t>3. Organ właściwy do wydania decyzji o środowiskowych uwarunkowaniach wydanej po przeprowadzeniu oceny oddziaływania przedsięwzięcia na środowisko, niezwłocznie po jej wydaniu, podaje do publicznej wiadomości informacje o wydanej decyzji i o możliwościach zapoznania się z jej treścią oraz z dokumentacją sprawy, w tym z uzgodnieniami i opiniami organów, o których mowa w art. 77 ust. 1, a także </a:t>
            </a:r>
            <a:r>
              <a:rPr lang="pl-PL" sz="1800" u="sng" dirty="0">
                <a:latin typeface="Arial" pitchFamily="34" charset="0"/>
                <a:cs typeface="Arial" pitchFamily="34" charset="0"/>
              </a:rPr>
              <a:t>udostępnia na okres 14 dni </a:t>
            </a:r>
            <a:r>
              <a:rPr lang="pl-PL" sz="1800" dirty="0">
                <a:latin typeface="Arial" pitchFamily="34" charset="0"/>
                <a:cs typeface="Arial" pitchFamily="34" charset="0"/>
              </a:rPr>
              <a:t>w Biuletynie Informacji Publicznej na stronie podmiotowej obsługującego go urzędu </a:t>
            </a:r>
            <a:r>
              <a:rPr lang="pl-PL" sz="1800" u="sng" dirty="0">
                <a:solidFill>
                  <a:srgbClr val="FF0000"/>
                </a:solidFill>
                <a:latin typeface="Arial" pitchFamily="34" charset="0"/>
                <a:cs typeface="Arial" pitchFamily="34" charset="0"/>
              </a:rPr>
              <a:t>treść </a:t>
            </a:r>
            <a:r>
              <a:rPr lang="pl-PL" sz="1800" dirty="0">
                <a:solidFill>
                  <a:srgbClr val="FF0000"/>
                </a:solidFill>
                <a:latin typeface="Arial" pitchFamily="34" charset="0"/>
                <a:cs typeface="Arial" pitchFamily="34" charset="0"/>
              </a:rPr>
              <a:t>tej decyzji</a:t>
            </a:r>
            <a:r>
              <a:rPr lang="pl-PL" sz="1800" dirty="0">
                <a:latin typeface="Arial" pitchFamily="34" charset="0"/>
                <a:cs typeface="Arial" pitchFamily="34" charset="0"/>
              </a:rPr>
              <a:t>. W informacji wskazuje się dzień udostępnienia treści decyzji. Przepis stosuje się odpowiednio do decyzji o środowiskowych uwarunkowaniach wydanej bez przeprowadzenia oceny oddziaływania przedsięwzięcia na środowisko.(</a:t>
            </a:r>
            <a:r>
              <a:rPr lang="pl-PL" sz="1600" i="1" dirty="0">
                <a:latin typeface="Arial" pitchFamily="34" charset="0"/>
                <a:cs typeface="Arial" pitchFamily="34" charset="0"/>
              </a:rPr>
              <a:t>od 13 maja 20121 r</a:t>
            </a:r>
            <a:r>
              <a:rPr lang="pl-PL" sz="1800" dirty="0">
                <a:latin typeface="Arial" pitchFamily="34" charset="0"/>
                <a:cs typeface="Arial" pitchFamily="34" charset="0"/>
              </a:rPr>
              <a:t>.)</a:t>
            </a:r>
          </a:p>
        </p:txBody>
      </p:sp>
    </p:spTree>
    <p:extLst>
      <p:ext uri="{BB962C8B-B14F-4D97-AF65-F5344CB8AC3E}">
        <p14:creationId xmlns:p14="http://schemas.microsoft.com/office/powerpoint/2010/main" val="17112070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778098"/>
          </a:xfrm>
        </p:spPr>
        <p:txBody>
          <a:bodyPr/>
          <a:lstStyle/>
          <a:p>
            <a:pPr algn="ctr"/>
            <a:r>
              <a:rPr lang="pl-PL" altLang="pl-PL" sz="2400" b="1" dirty="0">
                <a:solidFill>
                  <a:srgbClr val="00B050"/>
                </a:solidFill>
              </a:rPr>
              <a:t>ustawa </a:t>
            </a:r>
            <a:r>
              <a:rPr lang="pl-PL" altLang="pl-PL" sz="2400" b="1" dirty="0" err="1">
                <a:solidFill>
                  <a:srgbClr val="00B050"/>
                </a:solidFill>
              </a:rPr>
              <a:t>ooś</a:t>
            </a:r>
            <a:r>
              <a:rPr lang="pl-PL" altLang="pl-PL" sz="2400" b="1" dirty="0">
                <a:solidFill>
                  <a:srgbClr val="00B050"/>
                </a:solidFill>
              </a:rPr>
              <a:t> </a:t>
            </a:r>
            <a:r>
              <a:rPr lang="pl-PL" altLang="pl-PL" sz="2800" b="1" dirty="0">
                <a:solidFill>
                  <a:srgbClr val="00B050"/>
                </a:solidFill>
              </a:rPr>
              <a:t>-</a:t>
            </a:r>
            <a:r>
              <a:rPr lang="pl-PL" sz="3600" b="1" dirty="0">
                <a:solidFill>
                  <a:prstClr val="black"/>
                </a:solidFill>
              </a:rPr>
              <a:t> </a:t>
            </a:r>
            <a:r>
              <a:rPr lang="pl-PL" sz="2400" b="1" dirty="0">
                <a:solidFill>
                  <a:srgbClr val="00B050"/>
                </a:solidFill>
              </a:rPr>
              <a:t>decyzja o środowiskowych uwarunkowaniach</a:t>
            </a:r>
            <a:endParaRPr lang="pl-PL" dirty="0"/>
          </a:p>
        </p:txBody>
      </p:sp>
      <p:sp>
        <p:nvSpPr>
          <p:cNvPr id="3" name="Symbol zastępczy zawartości 2"/>
          <p:cNvSpPr>
            <a:spLocks noGrp="1"/>
          </p:cNvSpPr>
          <p:nvPr>
            <p:ph idx="1"/>
          </p:nvPr>
        </p:nvSpPr>
        <p:spPr>
          <a:xfrm>
            <a:off x="1981200" y="1124748"/>
            <a:ext cx="8229600" cy="5001419"/>
          </a:xfrm>
        </p:spPr>
        <p:txBody>
          <a:bodyPr>
            <a:normAutofit fontScale="47500" lnSpcReduction="20000"/>
          </a:bodyPr>
          <a:lstStyle/>
          <a:p>
            <a:pPr marL="0" indent="0">
              <a:buClr>
                <a:srgbClr val="666600"/>
              </a:buClr>
              <a:buSzPct val="75000"/>
              <a:buNone/>
              <a:defRPr/>
            </a:pPr>
            <a:r>
              <a:rPr lang="pl-PL" sz="4200" b="1" kern="0" dirty="0">
                <a:solidFill>
                  <a:srgbClr val="000000"/>
                </a:solidFill>
              </a:rPr>
              <a:t>Art. 86.</a:t>
            </a:r>
            <a:r>
              <a:rPr lang="pl-PL" sz="4200" kern="0" dirty="0">
                <a:solidFill>
                  <a:srgbClr val="000000"/>
                </a:solidFill>
              </a:rPr>
              <a:t> Decyzja o środowiskowych uwarunkowaniach </a:t>
            </a:r>
            <a:r>
              <a:rPr lang="pl-PL" sz="4200" b="1" u="sng" kern="0" dirty="0">
                <a:solidFill>
                  <a:srgbClr val="000000"/>
                </a:solidFill>
              </a:rPr>
              <a:t>wiąże organy</a:t>
            </a:r>
            <a:r>
              <a:rPr lang="pl-PL" sz="4200" u="sng" kern="0" dirty="0">
                <a:solidFill>
                  <a:srgbClr val="000000"/>
                </a:solidFill>
              </a:rPr>
              <a:t>:</a:t>
            </a:r>
            <a:endParaRPr lang="pl-PL" sz="4200" kern="0" dirty="0">
              <a:solidFill>
                <a:srgbClr val="000000"/>
              </a:solidFill>
            </a:endParaRPr>
          </a:p>
          <a:p>
            <a:pPr marL="0" indent="0">
              <a:buClr>
                <a:srgbClr val="666600"/>
              </a:buClr>
              <a:buSzPct val="75000"/>
              <a:buNone/>
              <a:defRPr/>
            </a:pPr>
            <a:r>
              <a:rPr lang="pl-PL" sz="4200" b="1" kern="0" dirty="0"/>
              <a:t>1) wydające decyzje określające warunki korzystania ze środowiska w zakresie, w jakim ma być uwzględniona przy wydawaniu tych decyzji; </a:t>
            </a:r>
            <a:endParaRPr lang="pl-PL" sz="4200" kern="0" dirty="0"/>
          </a:p>
          <a:p>
            <a:pPr marL="0" indent="0">
              <a:buClr>
                <a:srgbClr val="666600"/>
              </a:buClr>
              <a:buSzPct val="75000"/>
              <a:buNone/>
              <a:defRPr/>
            </a:pPr>
            <a:r>
              <a:rPr lang="pl-PL" sz="4200" kern="0" dirty="0"/>
              <a:t>2) </a:t>
            </a:r>
            <a:r>
              <a:rPr lang="pl-PL" sz="4200" b="1" kern="0" dirty="0"/>
              <a:t>wydające decyzje, o których mowa w art. 72 ust. </a:t>
            </a:r>
            <a:r>
              <a:rPr lang="pl-PL" sz="4000" b="1" kern="0" dirty="0"/>
              <a:t>1</a:t>
            </a:r>
          </a:p>
          <a:p>
            <a:pPr marL="0" indent="0">
              <a:lnSpc>
                <a:spcPct val="115000"/>
              </a:lnSpc>
              <a:spcBef>
                <a:spcPts val="535"/>
              </a:spcBef>
              <a:buNone/>
              <a:defRPr/>
            </a:pPr>
            <a:r>
              <a:rPr lang="pl-PL" sz="4000" dirty="0">
                <a:ea typeface="Open Sans"/>
                <a:cs typeface="Open Sans"/>
              </a:rPr>
              <a:t> (</a:t>
            </a:r>
            <a:r>
              <a:rPr lang="pl-PL" i="1" dirty="0">
                <a:ea typeface="Open Sans"/>
                <a:cs typeface="Open Sans"/>
              </a:rPr>
              <a:t>decyzje o pozwoleniu na budowę, decyzji o zatwierdzeniu projektu budowlanego oraz decyzji o pozwoleniu na wznowienie robót budowlanych - wydawanych na podstawie ustawy z dnia 7 lipca 1994 r. - Prawo budowlane (Dz. U. z 2013 r. poz. 1409, z </a:t>
            </a:r>
            <a:r>
              <a:rPr lang="pl-PL" i="1" dirty="0" err="1">
                <a:ea typeface="Open Sans"/>
                <a:cs typeface="Open Sans"/>
              </a:rPr>
              <a:t>późn</a:t>
            </a:r>
            <a:r>
              <a:rPr lang="pl-PL" i="1" dirty="0">
                <a:ea typeface="Open Sans"/>
                <a:cs typeface="Open Sans"/>
              </a:rPr>
              <a:t>. zm.);</a:t>
            </a:r>
            <a:endParaRPr lang="pl-PL" sz="4000" i="1" dirty="0">
              <a:ea typeface="Open Sans"/>
              <a:cs typeface="Open Sans"/>
            </a:endParaRPr>
          </a:p>
          <a:p>
            <a:pPr marL="0" indent="0">
              <a:buClr>
                <a:srgbClr val="666600"/>
              </a:buClr>
              <a:buSzPct val="75000"/>
              <a:buNone/>
              <a:defRPr/>
            </a:pPr>
            <a:r>
              <a:rPr lang="pl-PL" sz="4000" b="1" kern="0" dirty="0"/>
              <a:t>3) przyjmujące zgłoszenia, o których mowa w art. 72 ust. 1a</a:t>
            </a:r>
            <a:r>
              <a:rPr lang="pl-PL" sz="4000" b="1" u="sng" kern="0" dirty="0"/>
              <a:t>.</a:t>
            </a:r>
            <a:endParaRPr lang="pl-PL" sz="4000" b="1" kern="0" dirty="0"/>
          </a:p>
          <a:p>
            <a:pPr marL="0" indent="0">
              <a:buClr>
                <a:srgbClr val="666600"/>
              </a:buClr>
              <a:buSzPct val="75000"/>
              <a:buNone/>
              <a:defRPr/>
            </a:pPr>
            <a:r>
              <a:rPr lang="pl-PL" i="1" dirty="0">
                <a:ea typeface="Open Sans"/>
                <a:cs typeface="Open Sans"/>
              </a:rPr>
              <a:t>(zgłoszenia budowy lub wykonania robót budowlanych oraz zgłoszenia zmiany sposobu użytkowania obiektu budowlanego lub jego części na podstawie ustawy z dnia 7 lipca 1994 r. - Prawo budowlane)</a:t>
            </a:r>
            <a:endParaRPr lang="pl-PL" sz="2400" b="1" i="1" u="sng" kern="0" dirty="0">
              <a:ea typeface="Times New Roman"/>
              <a:cs typeface="Verdana"/>
            </a:endParaRPr>
          </a:p>
          <a:p>
            <a:pPr marL="0" indent="0">
              <a:buClr>
                <a:srgbClr val="666600"/>
              </a:buClr>
              <a:buSzPct val="75000"/>
              <a:buNone/>
              <a:defRPr/>
            </a:pPr>
            <a:endParaRPr lang="pl-PL" sz="4400" b="1" dirty="0">
              <a:ea typeface="Times New Roman"/>
              <a:cs typeface="Verdana"/>
            </a:endParaRPr>
          </a:p>
          <a:p>
            <a:pPr marL="0" indent="0">
              <a:buClr>
                <a:srgbClr val="666600"/>
              </a:buClr>
              <a:buSzPct val="75000"/>
              <a:buNone/>
              <a:defRPr/>
            </a:pPr>
            <a:r>
              <a:rPr lang="pl-PL" sz="4400" b="1" dirty="0">
                <a:ea typeface="Times New Roman"/>
                <a:cs typeface="Verdana"/>
              </a:rPr>
              <a:t>Art. 86c. Wykonanie warunków decyzji o środowiskowych uwarunkowaniach, które nie zostały uwzględnione w decyzjach, o których mowa w art. 86, podlega egzekucji administracyjnej w trybie przepisów o postępowaniu egzekucyjnym w administracji, o ile przedsięwzięcie jest realizowane.</a:t>
            </a:r>
            <a:endParaRPr lang="pl-PL" sz="4400" dirty="0">
              <a:ea typeface="Times New Roman"/>
              <a:cs typeface="Times New Roman"/>
            </a:endParaRPr>
          </a:p>
          <a:p>
            <a:pPr marL="259080" indent="-259080" algn="just">
              <a:tabLst>
                <a:tab pos="259080" algn="l"/>
              </a:tabLst>
              <a:defRPr/>
            </a:pPr>
            <a:endParaRPr lang="pl-PL" sz="4400" dirty="0">
              <a:ea typeface="Times New Roman"/>
              <a:cs typeface="Verdana"/>
            </a:endParaRPr>
          </a:p>
        </p:txBody>
      </p:sp>
    </p:spTree>
    <p:extLst>
      <p:ext uri="{BB962C8B-B14F-4D97-AF65-F5344CB8AC3E}">
        <p14:creationId xmlns:p14="http://schemas.microsoft.com/office/powerpoint/2010/main" val="21206478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706090"/>
          </a:xfrm>
        </p:spPr>
        <p:txBody>
          <a:bodyPr>
            <a:noAutofit/>
          </a:bodyPr>
          <a:lstStyle/>
          <a:p>
            <a:pPr algn="ctr"/>
            <a:br>
              <a:rPr lang="pl-PL" sz="1800" dirty="0"/>
            </a:br>
            <a:r>
              <a:rPr lang="pl-PL" sz="1800" b="1" i="1" u="sng" dirty="0">
                <a:solidFill>
                  <a:srgbClr val="00B050"/>
                </a:solidFill>
              </a:rPr>
              <a:t>USTAWA z dnia 19 lipca 2019 r. </a:t>
            </a:r>
            <a:r>
              <a:rPr lang="pl-PL" sz="1800" b="1" i="1" dirty="0">
                <a:solidFill>
                  <a:srgbClr val="00B050"/>
                </a:solidFill>
              </a:rPr>
              <a:t>o zmianie ustawy o udostępnianiu informacji o środowisku i jego ochronie, udziale społeczeństwa w ochronie środowiska oraz o ocenach oddziaływania na środowisko oraz niektórych innych ustaw </a:t>
            </a:r>
          </a:p>
        </p:txBody>
      </p:sp>
      <p:sp>
        <p:nvSpPr>
          <p:cNvPr id="3" name="Symbol zastępczy zawartości 2"/>
          <p:cNvSpPr>
            <a:spLocks noGrp="1"/>
          </p:cNvSpPr>
          <p:nvPr>
            <p:ph idx="1"/>
          </p:nvPr>
        </p:nvSpPr>
        <p:spPr>
          <a:xfrm>
            <a:off x="1981200" y="1268761"/>
            <a:ext cx="8229600" cy="4554069"/>
          </a:xfrm>
        </p:spPr>
        <p:txBody>
          <a:bodyPr>
            <a:normAutofit fontScale="47500" lnSpcReduction="20000"/>
          </a:bodyPr>
          <a:lstStyle/>
          <a:p>
            <a:pPr marL="0" indent="0">
              <a:lnSpc>
                <a:spcPct val="115000"/>
              </a:lnSpc>
              <a:spcBef>
                <a:spcPts val="400"/>
              </a:spcBef>
              <a:buNone/>
            </a:pPr>
            <a:r>
              <a:rPr lang="pl-PL" sz="3400" b="1" dirty="0">
                <a:solidFill>
                  <a:srgbClr val="000000"/>
                </a:solidFill>
                <a:ea typeface="Arial"/>
              </a:rPr>
              <a:t>Art.  2.  </a:t>
            </a:r>
            <a:endParaRPr lang="pl-PL" sz="3400" b="1" dirty="0">
              <a:ea typeface="Arial"/>
            </a:endParaRPr>
          </a:p>
          <a:p>
            <a:pPr marL="0" indent="0">
              <a:lnSpc>
                <a:spcPct val="115000"/>
              </a:lnSpc>
              <a:buNone/>
            </a:pPr>
            <a:r>
              <a:rPr lang="pl-PL" sz="3400" b="1" dirty="0">
                <a:solidFill>
                  <a:srgbClr val="000000"/>
                </a:solidFill>
                <a:ea typeface="Arial"/>
              </a:rPr>
              <a:t>W ustawie z dnia 7 lipca 1994 r. - Prawo budowlane (Dz. U. z 2019 r. poz. 1186 i 1309) wprowadza się następujące zmiany:</a:t>
            </a:r>
            <a:endParaRPr lang="pl-PL" sz="3400" b="1" dirty="0">
              <a:ea typeface="Arial"/>
            </a:endParaRPr>
          </a:p>
          <a:p>
            <a:pPr marL="0" indent="0">
              <a:lnSpc>
                <a:spcPct val="115000"/>
              </a:lnSpc>
              <a:spcBef>
                <a:spcPts val="130"/>
              </a:spcBef>
              <a:buNone/>
            </a:pPr>
            <a:r>
              <a:rPr lang="pl-PL" dirty="0">
                <a:solidFill>
                  <a:srgbClr val="000000"/>
                </a:solidFill>
                <a:ea typeface="Arial"/>
              </a:rPr>
              <a:t>1) w art. 30 w ust. 2 zdanie drugie otrzymuje brzmienie:</a:t>
            </a:r>
            <a:endParaRPr lang="pl-PL" dirty="0">
              <a:ea typeface="Arial"/>
            </a:endParaRPr>
          </a:p>
          <a:p>
            <a:pPr marL="0" indent="0" algn="just">
              <a:lnSpc>
                <a:spcPct val="115000"/>
              </a:lnSpc>
              <a:spcBef>
                <a:spcPts val="125"/>
              </a:spcBef>
              <a:buNone/>
            </a:pPr>
            <a:r>
              <a:rPr lang="pl-PL" dirty="0">
                <a:solidFill>
                  <a:srgbClr val="000000"/>
                </a:solidFill>
                <a:ea typeface="Arial"/>
              </a:rPr>
              <a:t>"</a:t>
            </a:r>
            <a:r>
              <a:rPr lang="pl-PL" b="1" dirty="0">
                <a:solidFill>
                  <a:srgbClr val="000000"/>
                </a:solidFill>
                <a:ea typeface="Arial"/>
              </a:rPr>
              <a:t>Do zgłoszenia należy dołączyć </a:t>
            </a:r>
            <a:r>
              <a:rPr lang="pl-PL" dirty="0">
                <a:solidFill>
                  <a:srgbClr val="000000"/>
                </a:solidFill>
                <a:ea typeface="Arial"/>
              </a:rPr>
              <a:t>oświadczenie, o którym mowa w art. 32 ust. 4 pkt 2, oraz, w zależności od potrzeb, odpowiednie szkice lub rysunki, a także pozwolenia, uzgodnienia i opinie wymagane odrębnymi przepisami, </a:t>
            </a:r>
            <a:r>
              <a:rPr lang="pl-PL" b="1" dirty="0">
                <a:solidFill>
                  <a:srgbClr val="000000"/>
                </a:solidFill>
                <a:ea typeface="Arial"/>
              </a:rPr>
              <a:t>w szczególności decyzję o środowiskowych uwarunkowaniach</a:t>
            </a:r>
            <a:r>
              <a:rPr lang="pl-PL" dirty="0">
                <a:solidFill>
                  <a:srgbClr val="000000"/>
                </a:solidFill>
                <a:ea typeface="Arial"/>
              </a:rPr>
              <a:t>, zgodnie z art. 72 ust. 3 ustawy z dnia 3 października 2008 r. o udostępnianiu informacji o środowisku i jego ochronie, udziale społeczeństwa w ochronie środowiska oraz o ocenach oddziaływania na środowisko.";</a:t>
            </a:r>
            <a:endParaRPr lang="pl-PL" dirty="0">
              <a:ea typeface="Arial"/>
            </a:endParaRPr>
          </a:p>
          <a:p>
            <a:pPr marL="0" indent="0">
              <a:lnSpc>
                <a:spcPct val="115000"/>
              </a:lnSpc>
              <a:spcBef>
                <a:spcPts val="130"/>
              </a:spcBef>
              <a:buNone/>
            </a:pPr>
            <a:r>
              <a:rPr lang="pl-PL" dirty="0">
                <a:solidFill>
                  <a:srgbClr val="000000"/>
                </a:solidFill>
                <a:ea typeface="Arial"/>
              </a:rPr>
              <a:t>2) w art. 71:</a:t>
            </a:r>
            <a:endParaRPr lang="pl-PL" dirty="0">
              <a:ea typeface="Arial"/>
            </a:endParaRPr>
          </a:p>
          <a:p>
            <a:pPr marL="130810" indent="0">
              <a:lnSpc>
                <a:spcPct val="115000"/>
              </a:lnSpc>
              <a:buNone/>
            </a:pPr>
            <a:r>
              <a:rPr lang="pl-PL" dirty="0">
                <a:solidFill>
                  <a:srgbClr val="000000"/>
                </a:solidFill>
                <a:ea typeface="Arial"/>
              </a:rPr>
              <a:t>a) w ust. 1 w pkt 2 kropkę zastępuje się średnikiem i dodaje się pkt 3 w brzmieniu:</a:t>
            </a:r>
            <a:endParaRPr lang="pl-PL" dirty="0">
              <a:ea typeface="Arial"/>
            </a:endParaRPr>
          </a:p>
          <a:p>
            <a:pPr marL="130810" indent="0" algn="just">
              <a:lnSpc>
                <a:spcPct val="115000"/>
              </a:lnSpc>
              <a:spcBef>
                <a:spcPts val="125"/>
              </a:spcBef>
              <a:buNone/>
            </a:pPr>
            <a:r>
              <a:rPr lang="pl-PL" dirty="0">
                <a:solidFill>
                  <a:srgbClr val="000000"/>
                </a:solidFill>
                <a:ea typeface="Arial"/>
              </a:rPr>
              <a:t>"3) podjęcie w obiekcie budowlanym lub jego części działalności zaliczanej do przedsięwzięć mogących znacząco oddziaływać na środowisko w rozumieniu ustawy z dnia 3 października 2008 r. o udostępnianiu informacji o środowisku i jego ochronie, udziale społeczeństwa w ochronie środowiska oraz o ocenach oddziaływania na środowisko.",</a:t>
            </a:r>
            <a:endParaRPr lang="pl-PL" dirty="0">
              <a:ea typeface="Arial"/>
            </a:endParaRPr>
          </a:p>
          <a:p>
            <a:pPr marL="130810" indent="0">
              <a:lnSpc>
                <a:spcPct val="115000"/>
              </a:lnSpc>
              <a:buNone/>
            </a:pPr>
            <a:r>
              <a:rPr lang="pl-PL" dirty="0">
                <a:solidFill>
                  <a:srgbClr val="000000"/>
                </a:solidFill>
                <a:ea typeface="Arial"/>
              </a:rPr>
              <a:t>b) w ust. 2 pkt 6 otrzymuje brzmienie:</a:t>
            </a:r>
            <a:endParaRPr lang="pl-PL" dirty="0">
              <a:ea typeface="Arial"/>
            </a:endParaRPr>
          </a:p>
          <a:p>
            <a:pPr marL="130810" indent="0" algn="just">
              <a:lnSpc>
                <a:spcPct val="115000"/>
              </a:lnSpc>
              <a:spcBef>
                <a:spcPts val="125"/>
              </a:spcBef>
              <a:buNone/>
            </a:pPr>
            <a:r>
              <a:rPr lang="pl-PL" dirty="0">
                <a:solidFill>
                  <a:srgbClr val="000000"/>
                </a:solidFill>
                <a:ea typeface="Arial"/>
              </a:rPr>
              <a:t>"6) w zależności od potrzeb - pozwolenia, uzgodnienia lub opinie wymagane odrębnymi przepisami, w szczególności decyzję o środowiskowych uwarunkowaniach, zgodnie z art. 72 ust. 3 ustawy z dnia 3 października 2008 r. o udostępnianiu informacji o środowisku i jego ochronie, udziale społeczeństwa w ochronie środowiska oraz o ocenach oddziaływania na środowisko;".</a:t>
            </a:r>
            <a:endParaRPr lang="pl-PL" dirty="0">
              <a:ea typeface="Arial"/>
            </a:endParaRPr>
          </a:p>
          <a:p>
            <a:pPr marL="0" indent="0">
              <a:buNone/>
            </a:pPr>
            <a:endParaRPr lang="pl-PL" dirty="0"/>
          </a:p>
        </p:txBody>
      </p:sp>
    </p:spTree>
    <p:extLst>
      <p:ext uri="{BB962C8B-B14F-4D97-AF65-F5344CB8AC3E}">
        <p14:creationId xmlns:p14="http://schemas.microsoft.com/office/powerpoint/2010/main" val="34287731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DC87D66-FED9-4C21-B3BC-E59AC535E04E}"/>
              </a:ext>
            </a:extLst>
          </p:cNvPr>
          <p:cNvSpPr>
            <a:spLocks noGrp="1"/>
          </p:cNvSpPr>
          <p:nvPr>
            <p:ph type="title"/>
          </p:nvPr>
        </p:nvSpPr>
        <p:spPr>
          <a:xfrm>
            <a:off x="838200" y="365126"/>
            <a:ext cx="10515600" cy="911584"/>
          </a:xfrm>
        </p:spPr>
        <p:txBody>
          <a:bodyPr>
            <a:normAutofit fontScale="90000"/>
          </a:bodyPr>
          <a:lstStyle/>
          <a:p>
            <a:pPr algn="ctr"/>
            <a:br>
              <a:rPr lang="pl-PL" sz="1800" b="1" i="1" dirty="0"/>
            </a:br>
            <a:br>
              <a:rPr lang="pl-PL" sz="1800" b="1" i="1" dirty="0"/>
            </a:br>
            <a:br>
              <a:rPr lang="pl-PL" sz="1800" b="1" i="1" dirty="0"/>
            </a:br>
            <a:br>
              <a:rPr lang="pl-PL" sz="1800" b="1" i="1" dirty="0"/>
            </a:br>
            <a:r>
              <a:rPr lang="pl-PL" sz="2000" b="1" i="1" dirty="0">
                <a:solidFill>
                  <a:srgbClr val="00B050"/>
                </a:solidFill>
              </a:rPr>
              <a:t>USTAWA z dnia 30 marca 2021 r. </a:t>
            </a:r>
            <a:br>
              <a:rPr lang="pl-PL" sz="2000" b="1" i="1" dirty="0">
                <a:solidFill>
                  <a:srgbClr val="00B050"/>
                </a:solidFill>
              </a:rPr>
            </a:br>
            <a:r>
              <a:rPr lang="pl-PL" sz="2000" b="1" i="1" dirty="0">
                <a:solidFill>
                  <a:srgbClr val="00B050"/>
                </a:solidFill>
              </a:rPr>
              <a:t>o zmianie ustawy o udostępnianiu informacji o środowisku i jego ochronie, udziale społeczeństwa w ochronie środowiska oraz o ocenach oddziaływania na środowisko oraz niektórych innych ustaw (</a:t>
            </a:r>
            <a:r>
              <a:rPr lang="pl-PL" sz="1800" b="1" dirty="0">
                <a:solidFill>
                  <a:srgbClr val="00B050"/>
                </a:solidFill>
              </a:rPr>
              <a:t>Dz.U.2021.784 z dnia 2021.04.28)</a:t>
            </a:r>
            <a:br>
              <a:rPr lang="pl-PL" sz="4900" b="1" dirty="0">
                <a:solidFill>
                  <a:srgbClr val="00B050"/>
                </a:solidFill>
              </a:rPr>
            </a:br>
            <a:br>
              <a:rPr lang="pl-PL" b="1" dirty="0"/>
            </a:br>
            <a:endParaRPr lang="pl-PL" dirty="0"/>
          </a:p>
        </p:txBody>
      </p:sp>
      <p:sp>
        <p:nvSpPr>
          <p:cNvPr id="3" name="Symbol zastępczy zawartości 2">
            <a:extLst>
              <a:ext uri="{FF2B5EF4-FFF2-40B4-BE49-F238E27FC236}">
                <a16:creationId xmlns:a16="http://schemas.microsoft.com/office/drawing/2014/main" id="{78BC328E-740E-48A0-B07D-2B04C657C7EF}"/>
              </a:ext>
            </a:extLst>
          </p:cNvPr>
          <p:cNvSpPr>
            <a:spLocks noGrp="1"/>
          </p:cNvSpPr>
          <p:nvPr>
            <p:ph idx="1"/>
          </p:nvPr>
        </p:nvSpPr>
        <p:spPr>
          <a:xfrm>
            <a:off x="2018581" y="1371601"/>
            <a:ext cx="8315864" cy="4157932"/>
          </a:xfrm>
        </p:spPr>
        <p:txBody>
          <a:bodyPr>
            <a:normAutofit fontScale="62500" lnSpcReduction="20000"/>
          </a:bodyPr>
          <a:lstStyle/>
          <a:p>
            <a:pPr marL="0" indent="0">
              <a:buNone/>
            </a:pPr>
            <a:r>
              <a:rPr lang="pl-PL" b="1" dirty="0"/>
              <a:t>Art. 86g. 1. Organizacji ekologicznej powołującej się na swoje cele statutowe, </a:t>
            </a:r>
            <a:r>
              <a:rPr lang="pl-PL" dirty="0"/>
              <a:t>jeżeli prowadzi ona działalność statutową w zakresie ochrony środowiska lub ochrony przyrody</a:t>
            </a:r>
            <a:r>
              <a:rPr lang="pl-PL" b="1" dirty="0"/>
              <a:t> przez </a:t>
            </a:r>
            <a:r>
              <a:rPr lang="pl-PL" b="1" u="sng" dirty="0"/>
              <a:t>minimum 12 miesięcy</a:t>
            </a:r>
            <a:r>
              <a:rPr lang="pl-PL" b="1" dirty="0"/>
              <a:t> </a:t>
            </a:r>
            <a:r>
              <a:rPr lang="pl-PL" dirty="0"/>
              <a:t>przed dniem wszczęcia postępowania w sprawie zezwolenia na inwestycję, także w przypadku gdy nie brała ona udziału w postępowaniu prowadzonym przez organ pierwszej instancji, lub stronie postępowania w sprawie wydania decyzji o środowiskowych uwarunkowaniach </a:t>
            </a:r>
            <a:r>
              <a:rPr lang="pl-PL" b="1" u="sng" dirty="0"/>
              <a:t>służy prawo do wniesienia odwołania od zezwolenia na inwestycję</a:t>
            </a:r>
            <a:r>
              <a:rPr lang="pl-PL" b="1" dirty="0"/>
              <a:t>, poprzedzonego decyzją o środowiskowych uwarunkowaniach wydaną w postępowaniu wymagającym udziału społeczeństwa. </a:t>
            </a:r>
            <a:r>
              <a:rPr lang="pl-PL" dirty="0"/>
              <a:t>W postępowaniu odwoławczym organizacja ekologiczna uczestniczy </a:t>
            </a:r>
            <a:r>
              <a:rPr lang="pl-PL" b="1" dirty="0"/>
              <a:t>na prawach strony.</a:t>
            </a:r>
          </a:p>
          <a:p>
            <a:pPr marL="0" indent="0">
              <a:buNone/>
            </a:pPr>
            <a:r>
              <a:rPr lang="pl-PL" b="1" dirty="0"/>
              <a:t>2. Odwołanie </a:t>
            </a:r>
            <a:r>
              <a:rPr lang="pl-PL" dirty="0"/>
              <a:t>przysługuje w zakresie, w jakim organ właściwy do wydania zezwolenia na inwestycję jest związany decyzją o środowiskowych uwarunkowaniach zgodnie z art. 86 pkt 2.</a:t>
            </a:r>
          </a:p>
          <a:p>
            <a:pPr marL="0" indent="0">
              <a:buNone/>
            </a:pPr>
            <a:r>
              <a:rPr lang="pl-PL" b="1" dirty="0"/>
              <a:t>5. Organizacji ekologicznej lub stronie, o których mowa w ust. 1, służy skarga do sądu administracyjnego na zezwolenie na inwestycję, </a:t>
            </a:r>
            <a:r>
              <a:rPr lang="pl-PL" dirty="0"/>
              <a:t>poprzedzone decyzją o środowiskowych uwarunkowaniach wydaną w postępowaniu wymagającym udziału społeczeństwa w zakresie, o którym mowa w ust. 2, </a:t>
            </a:r>
            <a:r>
              <a:rPr lang="pl-PL" b="1" dirty="0"/>
              <a:t>także w przypadku gdy organizacja ekologiczna lub strona nie brały udziału w postępowaniu w sprawie wydania zezwolenia na inwestycję.</a:t>
            </a:r>
          </a:p>
          <a:p>
            <a:pPr marL="0" indent="0">
              <a:buNone/>
            </a:pPr>
            <a:endParaRPr lang="pl-PL" b="1" dirty="0"/>
          </a:p>
          <a:p>
            <a:pPr marL="0" indent="0">
              <a:buNone/>
            </a:pPr>
            <a:endParaRPr lang="pl-PL" dirty="0"/>
          </a:p>
        </p:txBody>
      </p:sp>
    </p:spTree>
    <p:extLst>
      <p:ext uri="{BB962C8B-B14F-4D97-AF65-F5344CB8AC3E}">
        <p14:creationId xmlns:p14="http://schemas.microsoft.com/office/powerpoint/2010/main" val="1799928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4B631D-E8A0-47F5-BBC0-E34339CDE881}"/>
              </a:ext>
            </a:extLst>
          </p:cNvPr>
          <p:cNvSpPr>
            <a:spLocks noGrp="1"/>
          </p:cNvSpPr>
          <p:nvPr>
            <p:ph type="title"/>
          </p:nvPr>
        </p:nvSpPr>
        <p:spPr>
          <a:xfrm>
            <a:off x="1981200" y="274638"/>
            <a:ext cx="8229600" cy="994122"/>
          </a:xfrm>
        </p:spPr>
        <p:txBody>
          <a:bodyPr>
            <a:normAutofit fontScale="90000"/>
          </a:bodyPr>
          <a:lstStyle/>
          <a:p>
            <a:pPr algn="ctr"/>
            <a:br>
              <a:rPr lang="pl-PL" sz="1600" b="1" i="1" dirty="0">
                <a:solidFill>
                  <a:prstClr val="black"/>
                </a:solidFill>
                <a:latin typeface="Calibri"/>
              </a:rPr>
            </a:br>
            <a:br>
              <a:rPr lang="pl-PL" sz="1600" b="1" i="1" dirty="0">
                <a:solidFill>
                  <a:prstClr val="black"/>
                </a:solidFill>
                <a:latin typeface="Calibri"/>
              </a:rPr>
            </a:br>
            <a:r>
              <a:rPr lang="pl-PL" sz="2000" b="1" i="1" dirty="0">
                <a:solidFill>
                  <a:srgbClr val="00B050"/>
                </a:solidFill>
                <a:latin typeface="Calibri"/>
              </a:rPr>
              <a:t>USTAWA z dnia 30 marca 2021 r. </a:t>
            </a:r>
            <a:br>
              <a:rPr lang="pl-PL" sz="2000" b="1" i="1" dirty="0">
                <a:solidFill>
                  <a:srgbClr val="00B050"/>
                </a:solidFill>
                <a:latin typeface="Calibri"/>
              </a:rPr>
            </a:br>
            <a:r>
              <a:rPr lang="pl-PL" sz="2000" b="1" i="1" dirty="0">
                <a:solidFill>
                  <a:srgbClr val="00B050"/>
                </a:solidFill>
                <a:latin typeface="Calibri"/>
              </a:rPr>
              <a:t>o zmianie ustawy o udostępnianiu informacji o środowisku i jego ochronie, udziale społeczeństwa w ochronie środowiska oraz o ocenach oddziaływania na środowisko oraz niektórych innych ustaw (</a:t>
            </a:r>
            <a:r>
              <a:rPr lang="pl-PL" sz="1800" b="1" dirty="0">
                <a:solidFill>
                  <a:srgbClr val="00B050"/>
                </a:solidFill>
                <a:latin typeface="Calibri"/>
              </a:rPr>
              <a:t>Dz.U.2021.784 z dnia 2021.04.28)</a:t>
            </a:r>
            <a:br>
              <a:rPr lang="pl-PL" sz="4900" b="1" dirty="0">
                <a:solidFill>
                  <a:srgbClr val="00B050"/>
                </a:solidFill>
                <a:latin typeface="Calibri"/>
              </a:rPr>
            </a:br>
            <a:endParaRPr lang="pl-PL" dirty="0">
              <a:solidFill>
                <a:srgbClr val="00B050"/>
              </a:solidFill>
            </a:endParaRPr>
          </a:p>
        </p:txBody>
      </p:sp>
      <p:sp>
        <p:nvSpPr>
          <p:cNvPr id="3" name="Symbol zastępczy zawartości 2">
            <a:extLst>
              <a:ext uri="{FF2B5EF4-FFF2-40B4-BE49-F238E27FC236}">
                <a16:creationId xmlns:a16="http://schemas.microsoft.com/office/drawing/2014/main" id="{CA06B820-5377-44B8-B658-33971C82F077}"/>
              </a:ext>
            </a:extLst>
          </p:cNvPr>
          <p:cNvSpPr>
            <a:spLocks noGrp="1"/>
          </p:cNvSpPr>
          <p:nvPr>
            <p:ph idx="1"/>
          </p:nvPr>
        </p:nvSpPr>
        <p:spPr>
          <a:xfrm>
            <a:off x="1981200" y="1268761"/>
            <a:ext cx="8229600" cy="4416047"/>
          </a:xfrm>
        </p:spPr>
        <p:txBody>
          <a:bodyPr>
            <a:normAutofit fontScale="77500" lnSpcReduction="20000"/>
          </a:bodyPr>
          <a:lstStyle/>
          <a:p>
            <a:pPr marL="0" indent="0">
              <a:buNone/>
            </a:pPr>
            <a:r>
              <a:rPr lang="pl-PL" sz="1800" b="1" dirty="0"/>
              <a:t>86h.  [Wystąpienie o ustalenie posiadania przez wnoszącego odwołanie albo skarżącego przymiotu strony postępowania w sprawie wydania decyzji o środowiskowych uwarunkowaniach]</a:t>
            </a:r>
          </a:p>
          <a:p>
            <a:pPr marL="0" indent="0">
              <a:buNone/>
            </a:pPr>
            <a:r>
              <a:rPr lang="pl-PL" sz="1800" dirty="0"/>
              <a:t>1. W przypadku gdy odwołanie od zezwolenia na inwestycję lub skargę na zezwolenie na inwestycję złoży strona postępowania w sprawie wydania decyzji o środowiskowych uwarunkowaniach, organ rozpatrujący odwołanie albo sąd mogą wystąpić do organu, który wydał decyzję o środowiskowych uwarunkowaniach, w celu ustalenia, czy wnoszącemu odwołanie albo skarżącemu przysługuje przymiot strony postępowania w sprawie wydania decyzji o środowiskowych uwarunkowaniach.</a:t>
            </a:r>
          </a:p>
          <a:p>
            <a:pPr marL="0" indent="0">
              <a:buNone/>
            </a:pPr>
            <a:r>
              <a:rPr lang="pl-PL" sz="1800" dirty="0"/>
              <a:t>2. Organ, który wydał decyzję o środowiskowych uwarunkowaniach, udziela odpowiedzi na wystąpienie, o którym mowa w ust. 1, w terminie 7 dni od dnia jego otrzymania.</a:t>
            </a:r>
          </a:p>
          <a:p>
            <a:pPr marL="0" indent="0">
              <a:buNone/>
            </a:pPr>
            <a:r>
              <a:rPr lang="pl-PL" sz="1800" dirty="0"/>
              <a:t>3. Wystąpienie, o którym mowa w ust. 1, zawiesza bieg terminu na rozpatrzenie odwołania lub skargi</a:t>
            </a:r>
            <a:r>
              <a:rPr lang="pl-PL" sz="1600" dirty="0"/>
              <a:t>.</a:t>
            </a:r>
          </a:p>
          <a:p>
            <a:pPr marL="0" indent="0">
              <a:buNone/>
            </a:pPr>
            <a:r>
              <a:rPr lang="pl-PL" sz="1900" b="1" dirty="0">
                <a:solidFill>
                  <a:prstClr val="black"/>
                </a:solidFill>
              </a:rPr>
              <a:t>Art.  4. </a:t>
            </a:r>
          </a:p>
          <a:p>
            <a:pPr marL="0" indent="0">
              <a:buNone/>
            </a:pPr>
            <a:r>
              <a:rPr lang="pl-PL" sz="1900" b="1" dirty="0">
                <a:solidFill>
                  <a:prstClr val="black"/>
                </a:solidFill>
              </a:rPr>
              <a:t>W </a:t>
            </a:r>
            <a:r>
              <a:rPr lang="pl-PL" sz="1900" b="1" dirty="0">
                <a:solidFill>
                  <a:prstClr val="black"/>
                </a:solidFill>
                <a:hlinkClick r:id="rId2">
                  <a:extLst>
                    <a:ext uri="{A12FA001-AC4F-418D-AE19-62706E023703}">
                      <ahyp:hlinkClr xmlns:ahyp="http://schemas.microsoft.com/office/drawing/2018/hyperlinkcolor" val="tx"/>
                    </a:ext>
                  </a:extLst>
                </a:hlinkClick>
              </a:rPr>
              <a:t>ustawie</a:t>
            </a:r>
            <a:r>
              <a:rPr lang="pl-PL" sz="1900" b="1" dirty="0">
                <a:solidFill>
                  <a:prstClr val="black"/>
                </a:solidFill>
              </a:rPr>
              <a:t> z dnia 7 lipca 1994 r. - Prawo budowlane (Dz. U. z 2020 r. poz. 1333, 2127 i 2320 oraz z 2021 r. poz. 11, 234 i 282) wprowadza się następujące zmiany:</a:t>
            </a:r>
          </a:p>
          <a:p>
            <a:pPr marL="514350" indent="-514350">
              <a:buFont typeface="Arial" pitchFamily="34" charset="0"/>
              <a:buAutoNum type="arabicParenR"/>
            </a:pPr>
            <a:r>
              <a:rPr lang="pl-PL" sz="1900" b="1" dirty="0">
                <a:solidFill>
                  <a:prstClr val="black"/>
                </a:solidFill>
              </a:rPr>
              <a:t>w </a:t>
            </a:r>
            <a:r>
              <a:rPr lang="pl-PL" sz="1900" b="1" dirty="0">
                <a:solidFill>
                  <a:prstClr val="black"/>
                </a:solidFill>
                <a:hlinkClick r:id="rId3">
                  <a:extLst>
                    <a:ext uri="{A12FA001-AC4F-418D-AE19-62706E023703}">
                      <ahyp:hlinkClr xmlns:ahyp="http://schemas.microsoft.com/office/drawing/2018/hyperlinkcolor" val="tx"/>
                    </a:ext>
                  </a:extLst>
                </a:hlinkClick>
              </a:rPr>
              <a:t>art. 28</a:t>
            </a:r>
            <a:r>
              <a:rPr lang="pl-PL" sz="1900" b="1" dirty="0">
                <a:solidFill>
                  <a:prstClr val="black"/>
                </a:solidFill>
              </a:rPr>
              <a:t>:</a:t>
            </a:r>
          </a:p>
          <a:p>
            <a:pPr marL="0" indent="0">
              <a:buNone/>
            </a:pPr>
            <a:r>
              <a:rPr lang="pl-PL" sz="2100" b="1" dirty="0">
                <a:solidFill>
                  <a:prstClr val="black"/>
                </a:solidFill>
              </a:rPr>
              <a:t>a)  </a:t>
            </a:r>
            <a:r>
              <a:rPr lang="pl-PL" sz="2100" dirty="0">
                <a:solidFill>
                  <a:prstClr val="black"/>
                </a:solidFill>
              </a:rPr>
              <a:t>po ust. 3 dodaje się ust. 3a w brzmieniu:</a:t>
            </a:r>
          </a:p>
          <a:p>
            <a:pPr marL="0" indent="0">
              <a:buNone/>
            </a:pPr>
            <a:r>
              <a:rPr lang="pl-PL" sz="2100" b="1" dirty="0">
                <a:solidFill>
                  <a:prstClr val="black"/>
                </a:solidFill>
              </a:rPr>
              <a:t>"3a. Do postępowania w sprawie pozwolenia na budowę, poprzedzonego decyzją o środowiskowych uwarunkowaniach, stosuje się przepisy art. 86g i art. 86h </a:t>
            </a:r>
            <a:r>
              <a:rPr lang="pl-PL" sz="2100" dirty="0">
                <a:solidFill>
                  <a:prstClr val="black"/>
                </a:solidFill>
              </a:rPr>
              <a:t>ustawy z dnia 3 października 2008 r. o udostępnianiu informacji o środowisku i jego ochronie, udziale społeczeństwa w ochronie środowiska oraz o ocenach oddziaływania na środowisko (Dz. U. z 2021 r. poz. 247 i 784).</a:t>
            </a:r>
          </a:p>
          <a:p>
            <a:pPr marL="0" indent="0">
              <a:buNone/>
            </a:pPr>
            <a:endParaRPr lang="pl-PL" sz="2100" b="1" i="1" dirty="0">
              <a:solidFill>
                <a:prstClr val="black"/>
              </a:solidFill>
            </a:endParaRPr>
          </a:p>
          <a:p>
            <a:pPr marL="0" indent="0">
              <a:buNone/>
            </a:pPr>
            <a:endParaRPr lang="pl-PL" sz="1600" b="1" dirty="0"/>
          </a:p>
        </p:txBody>
      </p:sp>
    </p:spTree>
    <p:extLst>
      <p:ext uri="{BB962C8B-B14F-4D97-AF65-F5344CB8AC3E}">
        <p14:creationId xmlns:p14="http://schemas.microsoft.com/office/powerpoint/2010/main" val="10580468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C89742-0198-487E-A57E-AE661366D47C}"/>
              </a:ext>
            </a:extLst>
          </p:cNvPr>
          <p:cNvSpPr>
            <a:spLocks noGrp="1"/>
          </p:cNvSpPr>
          <p:nvPr>
            <p:ph type="title"/>
          </p:nvPr>
        </p:nvSpPr>
        <p:spPr>
          <a:xfrm>
            <a:off x="1981200" y="274638"/>
            <a:ext cx="8229600" cy="850106"/>
          </a:xfrm>
        </p:spPr>
        <p:txBody>
          <a:bodyPr>
            <a:normAutofit fontScale="90000"/>
          </a:bodyPr>
          <a:lstStyle/>
          <a:p>
            <a:pPr algn="ctr"/>
            <a:r>
              <a:rPr lang="pl-PL" sz="1800" b="1" i="1" dirty="0">
                <a:solidFill>
                  <a:srgbClr val="00B050"/>
                </a:solidFill>
                <a:latin typeface="Calibri"/>
              </a:rPr>
              <a:t>USTAWA z dnia 30 marca 2021 r. </a:t>
            </a:r>
            <a:br>
              <a:rPr lang="pl-PL" sz="1800" b="1" i="1" dirty="0">
                <a:solidFill>
                  <a:srgbClr val="00B050"/>
                </a:solidFill>
                <a:latin typeface="Calibri"/>
              </a:rPr>
            </a:br>
            <a:r>
              <a:rPr lang="pl-PL" sz="1800" b="1" i="1" dirty="0">
                <a:solidFill>
                  <a:srgbClr val="00B050"/>
                </a:solidFill>
                <a:latin typeface="Calibri"/>
              </a:rPr>
              <a:t>o zmianie ustawy o udostępnianiu informacji o środowisku i jego ochronie, udziale społeczeństwa w ochronie środowiska oraz o ocenach oddziaływania na środowisko oraz niektórych innych ustaw (</a:t>
            </a:r>
            <a:r>
              <a:rPr lang="pl-PL" sz="1600" b="1" dirty="0">
                <a:solidFill>
                  <a:srgbClr val="00B050"/>
                </a:solidFill>
                <a:latin typeface="Calibri"/>
              </a:rPr>
              <a:t>Dz.U.2021.784 z dnia 2021.04.28</a:t>
            </a:r>
            <a:endParaRPr lang="pl-PL" dirty="0">
              <a:solidFill>
                <a:srgbClr val="00B050"/>
              </a:solidFill>
            </a:endParaRPr>
          </a:p>
        </p:txBody>
      </p:sp>
      <p:sp>
        <p:nvSpPr>
          <p:cNvPr id="3" name="Symbol zastępczy zawartości 2">
            <a:extLst>
              <a:ext uri="{FF2B5EF4-FFF2-40B4-BE49-F238E27FC236}">
                <a16:creationId xmlns:a16="http://schemas.microsoft.com/office/drawing/2014/main" id="{F3E7363A-1898-476F-A227-36DD1C5960AD}"/>
              </a:ext>
            </a:extLst>
          </p:cNvPr>
          <p:cNvSpPr>
            <a:spLocks noGrp="1"/>
          </p:cNvSpPr>
          <p:nvPr>
            <p:ph idx="1"/>
          </p:nvPr>
        </p:nvSpPr>
        <p:spPr>
          <a:xfrm>
            <a:off x="1981200" y="1302589"/>
            <a:ext cx="8229600" cy="4823581"/>
          </a:xfrm>
        </p:spPr>
        <p:txBody>
          <a:bodyPr>
            <a:normAutofit/>
          </a:bodyPr>
          <a:lstStyle/>
          <a:p>
            <a:pPr marL="0" indent="0">
              <a:buNone/>
            </a:pPr>
            <a:r>
              <a:rPr lang="pl-PL" sz="1600" b="1" dirty="0"/>
              <a:t>Art.  9.  </a:t>
            </a:r>
            <a:r>
              <a:rPr lang="pl-PL" sz="1600" b="1" i="1" dirty="0"/>
              <a:t>W ustawie z dnia 10 kwietnia 2003 r. o szczególnych zasadach przygotowania i realizacji inwestycji w zakresie dróg publicznych (Dz. U. z 2020 r. poz. 1363)</a:t>
            </a:r>
          </a:p>
          <a:p>
            <a:pPr marL="0" indent="0">
              <a:buNone/>
            </a:pPr>
            <a:r>
              <a:rPr lang="pl-PL" sz="1600" b="1" dirty="0">
                <a:hlinkClick r:id="rId2">
                  <a:extLst>
                    <a:ext uri="{A12FA001-AC4F-418D-AE19-62706E023703}">
                      <ahyp:hlinkClr xmlns:ahyp="http://schemas.microsoft.com/office/drawing/2018/hyperlinkcolor" val="tx"/>
                    </a:ext>
                  </a:extLst>
                </a:hlinkClick>
              </a:rPr>
              <a:t>art. 31</a:t>
            </a:r>
            <a:r>
              <a:rPr lang="pl-PL" sz="1600" b="1" dirty="0"/>
              <a:t>:</a:t>
            </a:r>
          </a:p>
          <a:p>
            <a:pPr marL="0" indent="0">
              <a:buNone/>
            </a:pPr>
            <a:r>
              <a:rPr lang="pl-PL" sz="1600" b="1" dirty="0"/>
              <a:t>a)  </a:t>
            </a:r>
            <a:r>
              <a:rPr lang="pl-PL" sz="1600" dirty="0"/>
              <a:t>w ust. 1 zdanie pierwsze otrzymuje brzmienie</a:t>
            </a:r>
            <a:r>
              <a:rPr lang="pl-PL" sz="1600" b="1" dirty="0"/>
              <a:t>: "Nie stwierdza się nieważności ostatecznej decyzji o zezwoleniu na realizację inwestycji drogowej, jeżeli wniosek o stwierdzenie nieważności tej decyzji został złożony </a:t>
            </a:r>
            <a:r>
              <a:rPr lang="pl-PL" sz="1600" b="1" u="sng" dirty="0"/>
              <a:t>po upływie 60 dni od dnia</a:t>
            </a:r>
            <a:r>
              <a:rPr lang="pl-PL" sz="1600" b="1" dirty="0"/>
              <a:t>, w którym decyzja stała się ostateczna, a inwestor rozpoczął budowę drogi.",</a:t>
            </a:r>
          </a:p>
          <a:p>
            <a:pPr marL="0" indent="0">
              <a:buNone/>
            </a:pPr>
            <a:r>
              <a:rPr lang="pl-PL" sz="1600" b="1" dirty="0"/>
              <a:t>b) </a:t>
            </a:r>
            <a:r>
              <a:rPr lang="pl-PL" sz="1600" dirty="0"/>
              <a:t>ust. 2 otrzymuje brzmienie:"</a:t>
            </a:r>
            <a:r>
              <a:rPr lang="pl-PL" sz="1600" b="1" dirty="0"/>
              <a:t>2. </a:t>
            </a:r>
            <a:r>
              <a:rPr lang="pl-PL" sz="1600" dirty="0"/>
              <a:t>W przypadku uwzględnienia skargi na decyzję o zezwoleniu na realizację inwestycji drogowej </a:t>
            </a:r>
            <a:r>
              <a:rPr lang="pl-PL" sz="1600" b="1" dirty="0"/>
              <a:t>sąd administracyjny po upływie 60 dni od dnia rozpoczęcia budowy drogi może stwierdzić jedynie, że decyzja narusza prawo z przyczyn wskazanych w art. 145 § 1 lub art. 156 § 1 Kodeksu postępowania administracyjnego.",</a:t>
            </a:r>
          </a:p>
          <a:p>
            <a:pPr marL="0" indent="0">
              <a:buNone/>
            </a:pPr>
            <a:r>
              <a:rPr lang="pl-PL" sz="1600" b="1" dirty="0"/>
              <a:t>c) </a:t>
            </a:r>
            <a:r>
              <a:rPr lang="pl-PL" sz="1600" dirty="0"/>
              <a:t>po ust. 2 dodaje się ust. 2a w brzmieniu</a:t>
            </a:r>
            <a:r>
              <a:rPr lang="pl-PL" sz="1600" b="1" dirty="0"/>
              <a:t>:"2a. Przepisów ust. 1 i 2 </a:t>
            </a:r>
            <a:r>
              <a:rPr lang="pl-PL" sz="1600" b="1" u="sng" dirty="0"/>
              <a:t>nie stosuje się w przypadku niezgodności decyzji o zezwoleniu na realizację inwestycji drogowej z</a:t>
            </a:r>
            <a:r>
              <a:rPr lang="pl-PL" sz="1600" b="1" dirty="0"/>
              <a:t>:</a:t>
            </a:r>
          </a:p>
          <a:p>
            <a:pPr marL="0" indent="0">
              <a:buNone/>
            </a:pPr>
            <a:r>
              <a:rPr lang="pl-PL" sz="1600" b="1" dirty="0"/>
              <a:t>1) decyzją o środowiskowych uwarunkowaniach lub</a:t>
            </a:r>
          </a:p>
          <a:p>
            <a:pPr marL="0" indent="0">
              <a:buNone/>
            </a:pPr>
            <a:r>
              <a:rPr lang="pl-PL" sz="1600" b="1" dirty="0"/>
              <a:t>2) postanowieniem, o którym mowa w art. 90 ust. 1 ustawy z dnia 3 października 2008 r. o udostępnianiu informacji o środowisku i jego ochronie, udziale społeczeństwa w ochronie środowiska oraz o ocenach oddziaływania na środowisko.".</a:t>
            </a:r>
          </a:p>
        </p:txBody>
      </p:sp>
    </p:spTree>
    <p:extLst>
      <p:ext uri="{BB962C8B-B14F-4D97-AF65-F5344CB8AC3E}">
        <p14:creationId xmlns:p14="http://schemas.microsoft.com/office/powerpoint/2010/main" val="11508958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634082"/>
          </a:xfrm>
        </p:spPr>
        <p:txBody>
          <a:bodyPr>
            <a:normAutofit/>
          </a:bodyPr>
          <a:lstStyle/>
          <a:p>
            <a:pPr algn="ctr"/>
            <a:r>
              <a:rPr lang="pl-PL" altLang="pl-PL" sz="2400" b="1" dirty="0">
                <a:solidFill>
                  <a:srgbClr val="00B050"/>
                </a:solidFill>
              </a:rPr>
              <a:t>ustawa </a:t>
            </a:r>
            <a:r>
              <a:rPr lang="pl-PL" altLang="pl-PL" sz="2400" b="1" dirty="0" err="1">
                <a:solidFill>
                  <a:srgbClr val="00B050"/>
                </a:solidFill>
              </a:rPr>
              <a:t>ooś</a:t>
            </a:r>
            <a:r>
              <a:rPr lang="pl-PL" altLang="pl-PL" sz="2400" b="1" dirty="0">
                <a:solidFill>
                  <a:srgbClr val="00B050"/>
                </a:solidFill>
              </a:rPr>
              <a:t> </a:t>
            </a:r>
            <a:r>
              <a:rPr lang="pl-PL" altLang="pl-PL" sz="2800" b="1" dirty="0">
                <a:solidFill>
                  <a:srgbClr val="00B050"/>
                </a:solidFill>
              </a:rPr>
              <a:t>-</a:t>
            </a:r>
            <a:r>
              <a:rPr lang="pl-PL" sz="3600" b="1" dirty="0">
                <a:solidFill>
                  <a:prstClr val="black"/>
                </a:solidFill>
              </a:rPr>
              <a:t> </a:t>
            </a:r>
            <a:r>
              <a:rPr lang="pl-PL" sz="2400" b="1" dirty="0">
                <a:solidFill>
                  <a:srgbClr val="00B050"/>
                </a:solidFill>
              </a:rPr>
              <a:t>decyzja o środowiskowych uwarunkowaniach</a:t>
            </a:r>
            <a:endParaRPr lang="pl-PL" dirty="0"/>
          </a:p>
        </p:txBody>
      </p:sp>
      <p:sp>
        <p:nvSpPr>
          <p:cNvPr id="3" name="Symbol zastępczy zawartości 2"/>
          <p:cNvSpPr>
            <a:spLocks noGrp="1"/>
          </p:cNvSpPr>
          <p:nvPr>
            <p:ph idx="1"/>
          </p:nvPr>
        </p:nvSpPr>
        <p:spPr>
          <a:xfrm>
            <a:off x="1981200" y="1052738"/>
            <a:ext cx="8229600" cy="4588938"/>
          </a:xfrm>
        </p:spPr>
        <p:txBody>
          <a:bodyPr>
            <a:normAutofit fontScale="70000" lnSpcReduction="20000"/>
          </a:bodyPr>
          <a:lstStyle/>
          <a:p>
            <a:pPr marL="0" indent="0">
              <a:buNone/>
            </a:pPr>
            <a:r>
              <a:rPr lang="pl-PL" b="1" dirty="0"/>
              <a:t>Art.  87. [Odpowiednie stosowanie przepisów przy zmianie decyzji o środowiskowych uwarunkowaniach] </a:t>
            </a:r>
            <a:endParaRPr lang="pl-PL" dirty="0"/>
          </a:p>
          <a:p>
            <a:pPr marL="0" indent="0">
              <a:buNone/>
            </a:pPr>
            <a:r>
              <a:rPr lang="pl-PL" dirty="0"/>
              <a:t>Przepisy niniejszego działu oraz działu VI stosuje się odpowiednio w </a:t>
            </a:r>
            <a:r>
              <a:rPr lang="pl-PL" u="sng" dirty="0"/>
              <a:t>przypadku zmiany decyzji o środowiskowych uwarunkowaniach</a:t>
            </a:r>
            <a:r>
              <a:rPr lang="pl-PL" dirty="0"/>
              <a:t>. Przepis art. 155 Kodeksu postępowania administracyjnego stosuje się odpowiednio, z zastrzeżeniem, że zgodę wyraża wyłącznie strona, która złożyła wniosek o wydanie decyzji o środowiskowych uwarunkowaniach, lub podmiot, na którego została przeniesiona decyzja o środowiskowych uwarunkowaniach </a:t>
            </a:r>
          </a:p>
          <a:p>
            <a:pPr marL="0" indent="0">
              <a:buNone/>
            </a:pPr>
            <a:r>
              <a:rPr lang="pl-PL" b="1" u="sng" dirty="0"/>
              <a:t>Charakterystyka przedsięwzięcia stanowi załącznik do decyzji o środowiskowych uwarunkowaniach </a:t>
            </a:r>
            <a:r>
              <a:rPr lang="pl-PL" u="sng" dirty="0"/>
              <a:t>.</a:t>
            </a:r>
          </a:p>
          <a:p>
            <a:pPr marL="0" indent="0">
              <a:buNone/>
            </a:pPr>
            <a:r>
              <a:rPr lang="pl-PL" b="1" dirty="0"/>
              <a:t>Art.  72a. [Przeniesienie decyzji na rzecz innego podmiotu] </a:t>
            </a:r>
            <a:endParaRPr lang="pl-PL" dirty="0"/>
          </a:p>
          <a:p>
            <a:pPr marL="0" indent="0">
              <a:buNone/>
            </a:pPr>
            <a:r>
              <a:rPr lang="pl-PL" dirty="0"/>
              <a:t>1. Organ właściwy do wydania decyzji o środowiskowych uwarunkowaniach jest obowiązany, za zgodą strony, na rzecz której decyzja została wydana, do przeniesienia tej decyzji na rzecz innego podmiotu, jeżeli przyjmuje on warunki zawarte w tej decyzji.</a:t>
            </a:r>
          </a:p>
          <a:p>
            <a:pPr marL="0" indent="0">
              <a:buNone/>
            </a:pPr>
            <a:r>
              <a:rPr lang="pl-PL" dirty="0"/>
              <a:t>2. Stronami w postępowaniu o przeniesienie decyzji o środowiskowych uwarunkowaniach są podmioty, między którymi ma być dokonane przeniesienie decyzji</a:t>
            </a:r>
          </a:p>
          <a:p>
            <a:pPr marL="0" indent="0">
              <a:buNone/>
            </a:pPr>
            <a:endParaRPr lang="pl-PL" dirty="0"/>
          </a:p>
          <a:p>
            <a:pPr marL="0" indent="0">
              <a:buNone/>
            </a:pPr>
            <a:endParaRPr lang="pl-PL" dirty="0"/>
          </a:p>
        </p:txBody>
      </p:sp>
    </p:spTree>
    <p:extLst>
      <p:ext uri="{BB962C8B-B14F-4D97-AF65-F5344CB8AC3E}">
        <p14:creationId xmlns:p14="http://schemas.microsoft.com/office/powerpoint/2010/main" val="18301078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596630"/>
          </a:xfrm>
        </p:spPr>
        <p:txBody>
          <a:bodyPr/>
          <a:lstStyle/>
          <a:p>
            <a:pPr algn="ctr"/>
            <a:r>
              <a:rPr lang="pl-PL" altLang="pl-PL" sz="2800" b="1" dirty="0">
                <a:solidFill>
                  <a:srgbClr val="00B050"/>
                </a:solidFill>
              </a:rPr>
              <a:t>ustawa </a:t>
            </a:r>
            <a:r>
              <a:rPr lang="pl-PL" altLang="pl-PL" sz="2800" b="1" dirty="0" err="1">
                <a:solidFill>
                  <a:srgbClr val="00B050"/>
                </a:solidFill>
              </a:rPr>
              <a:t>ooś</a:t>
            </a:r>
            <a:endParaRPr lang="pl-PL" dirty="0"/>
          </a:p>
        </p:txBody>
      </p:sp>
      <p:sp>
        <p:nvSpPr>
          <p:cNvPr id="3" name="Symbol zastępczy zawartości 2"/>
          <p:cNvSpPr>
            <a:spLocks noGrp="1"/>
          </p:cNvSpPr>
          <p:nvPr>
            <p:ph idx="1"/>
          </p:nvPr>
        </p:nvSpPr>
        <p:spPr>
          <a:xfrm>
            <a:off x="1981200" y="1052740"/>
            <a:ext cx="8229600" cy="4735586"/>
          </a:xfrm>
        </p:spPr>
        <p:txBody>
          <a:bodyPr>
            <a:normAutofit fontScale="92500" lnSpcReduction="20000"/>
          </a:bodyPr>
          <a:lstStyle/>
          <a:p>
            <a:pPr marL="0" indent="0">
              <a:buNone/>
            </a:pPr>
            <a:r>
              <a:rPr lang="pl-PL" sz="2000" b="1" dirty="0"/>
              <a:t>Art.  96. [Przedsięwzięcia mogące potencjalnie znacząco oddziaływać na obszar Natura 2000] </a:t>
            </a:r>
            <a:endParaRPr lang="pl-PL" sz="2000" dirty="0"/>
          </a:p>
          <a:p>
            <a:pPr marL="0" indent="0">
              <a:buNone/>
            </a:pPr>
            <a:r>
              <a:rPr lang="pl-PL" sz="2000" dirty="0"/>
              <a:t>1. </a:t>
            </a:r>
            <a:r>
              <a:rPr lang="pl-PL" sz="2000" b="1" dirty="0"/>
              <a:t>Organ</a:t>
            </a:r>
            <a:r>
              <a:rPr lang="pl-PL" sz="2000" dirty="0"/>
              <a:t> właściwy do wydania decyzji wymaganej przed rozpoczęciem realizacji przedsięwzięcia, innego niż przedsięwzięcie mogące znacząco oddziaływać na środowisko, które nie jest bezpośrednio związane z ochroną obszaru Natura 2000 lub nie wynika z tej ochrony, </a:t>
            </a:r>
            <a:r>
              <a:rPr lang="pl-PL" sz="2000" b="1" dirty="0"/>
              <a:t>jest obowiązany do rozważenia, przed wydaniem tej decyzji, czy przedsięwzięcie może potencjalnie znacząco oddziaływać na obszar Natura 2000.</a:t>
            </a:r>
          </a:p>
          <a:p>
            <a:pPr marL="0" indent="0">
              <a:buNone/>
            </a:pPr>
            <a:r>
              <a:rPr lang="pl-PL" sz="2000" dirty="0"/>
              <a:t>2. Do decyzji, o których mowa w ust. 1, należą w szczególności:</a:t>
            </a:r>
          </a:p>
          <a:p>
            <a:pPr marL="457200" indent="-457200">
              <a:buAutoNum type="arabicParenR"/>
            </a:pPr>
            <a:r>
              <a:rPr lang="pl-PL" sz="2000" dirty="0"/>
              <a:t>decyzje, o których mowa w art. 72 ust. 1;</a:t>
            </a:r>
          </a:p>
          <a:p>
            <a:pPr marL="0" indent="0">
              <a:buNone/>
            </a:pPr>
            <a:r>
              <a:rPr lang="pl-PL" sz="2000" dirty="0"/>
              <a:t>2) koncesja, inna niż wymieniona w art. 72 ust. 1 pkt 4 - wydawana na podstawie </a:t>
            </a:r>
            <a:r>
              <a:rPr lang="pl-PL" sz="2000" dirty="0">
                <a:hlinkClick r:id="rId2"/>
              </a:rPr>
              <a:t>ustawy</a:t>
            </a:r>
            <a:r>
              <a:rPr lang="pl-PL" sz="2000" dirty="0"/>
              <a:t> z dnia 9 czerwca 2011 r. - Prawo geologiczne i górnicze;</a:t>
            </a:r>
          </a:p>
          <a:p>
            <a:pPr marL="0" indent="0">
              <a:buNone/>
            </a:pPr>
            <a:r>
              <a:rPr lang="pl-PL" sz="2000" dirty="0"/>
              <a:t>3) zgoda wodnoprawna inna niż pozwolenie wodnoprawne wymienione w art. 72 ust. 1 pkt 6 - wydawana na podstawie przepisów </a:t>
            </a:r>
            <a:r>
              <a:rPr lang="pl-PL" sz="2000" dirty="0">
                <a:hlinkClick r:id="rId3"/>
              </a:rPr>
              <a:t>ustawy</a:t>
            </a:r>
            <a:r>
              <a:rPr lang="pl-PL" sz="2000" dirty="0"/>
              <a:t> z dnia 20 lipca 2017 r. - Prawo wodne;</a:t>
            </a:r>
          </a:p>
          <a:p>
            <a:pPr marL="0" indent="0">
              <a:buNone/>
            </a:pPr>
            <a:r>
              <a:rPr lang="pl-PL" sz="2000" dirty="0"/>
              <a:t>4) zezwolenie na usunięcie drzew lub krzewów - wydawane na podstawie </a:t>
            </a:r>
            <a:r>
              <a:rPr lang="pl-PL" sz="2000" dirty="0">
                <a:hlinkClick r:id="rId4"/>
              </a:rPr>
              <a:t>ustawy</a:t>
            </a:r>
            <a:r>
              <a:rPr lang="pl-PL" sz="2000" dirty="0"/>
              <a:t> z dnia 16 kwietnia 2004 r. o ochronie przyrody;</a:t>
            </a:r>
          </a:p>
          <a:p>
            <a:pPr marL="0" indent="0">
              <a:buNone/>
            </a:pPr>
            <a:endParaRPr lang="pl-PL" sz="2000" dirty="0"/>
          </a:p>
        </p:txBody>
      </p:sp>
    </p:spTree>
    <p:extLst>
      <p:ext uri="{BB962C8B-B14F-4D97-AF65-F5344CB8AC3E}">
        <p14:creationId xmlns:p14="http://schemas.microsoft.com/office/powerpoint/2010/main" val="41701826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634082"/>
          </a:xfrm>
        </p:spPr>
        <p:txBody>
          <a:bodyPr>
            <a:normAutofit/>
          </a:bodyPr>
          <a:lstStyle/>
          <a:p>
            <a:pPr algn="ctr"/>
            <a:r>
              <a:rPr lang="pl-PL" altLang="pl-PL" sz="2800" b="1" dirty="0">
                <a:solidFill>
                  <a:srgbClr val="00B050"/>
                </a:solidFill>
              </a:rPr>
              <a:t>ustawa </a:t>
            </a:r>
            <a:r>
              <a:rPr lang="pl-PL" altLang="pl-PL" sz="2800" b="1" dirty="0" err="1">
                <a:solidFill>
                  <a:srgbClr val="00B050"/>
                </a:solidFill>
              </a:rPr>
              <a:t>ooś</a:t>
            </a:r>
            <a:endParaRPr lang="pl-PL" sz="3600" dirty="0"/>
          </a:p>
        </p:txBody>
      </p:sp>
      <p:sp>
        <p:nvSpPr>
          <p:cNvPr id="3" name="Symbol zastępczy zawartości 2"/>
          <p:cNvSpPr>
            <a:spLocks noGrp="1"/>
          </p:cNvSpPr>
          <p:nvPr>
            <p:ph idx="1"/>
          </p:nvPr>
        </p:nvSpPr>
        <p:spPr>
          <a:xfrm>
            <a:off x="1981200" y="908721"/>
            <a:ext cx="8229600" cy="5217449"/>
          </a:xfrm>
        </p:spPr>
        <p:txBody>
          <a:bodyPr>
            <a:normAutofit fontScale="40000" lnSpcReduction="20000"/>
          </a:bodyPr>
          <a:lstStyle/>
          <a:p>
            <a:pPr marL="0" indent="0">
              <a:buNone/>
            </a:pPr>
            <a:r>
              <a:rPr lang="pl-PL" sz="4500" dirty="0"/>
              <a:t>3. Jeżeli organ, o którym mowa w ust. 1, </a:t>
            </a:r>
            <a:r>
              <a:rPr lang="pl-PL" sz="4500" b="1" dirty="0"/>
              <a:t>uzna, że przedsięwzięcie</a:t>
            </a:r>
            <a:r>
              <a:rPr lang="pl-PL" sz="4500" dirty="0"/>
              <a:t>, inne niż przedsięwzięcie mogące znacząco oddziaływać na środowisko, które nie jest bezpośrednio związane z ochroną obszaru Natura 2000 lub nie wynika z tej ochrony, </a:t>
            </a:r>
            <a:r>
              <a:rPr lang="pl-PL" sz="4500" b="1" dirty="0"/>
              <a:t>może potencjalnie znacząco oddziaływać na obszar Natura 2000, wydaje postanowienie w sprawie nałożenia obowiązku </a:t>
            </a:r>
            <a:r>
              <a:rPr lang="pl-PL" sz="4500" dirty="0"/>
              <a:t>przedłożenia właściwemu miejscowo regionalnemu dyrektorowi ochrony środowiska:</a:t>
            </a:r>
          </a:p>
          <a:p>
            <a:pPr marL="0" indent="0">
              <a:lnSpc>
                <a:spcPct val="115000"/>
              </a:lnSpc>
              <a:spcBef>
                <a:spcPts val="130"/>
              </a:spcBef>
              <a:buNone/>
            </a:pPr>
            <a:r>
              <a:rPr lang="pl-PL" sz="3500" dirty="0">
                <a:solidFill>
                  <a:srgbClr val="000000"/>
                </a:solidFill>
                <a:ea typeface="Arial"/>
              </a:rPr>
              <a:t>1) </a:t>
            </a:r>
            <a:r>
              <a:rPr lang="pl-PL" sz="3500" baseline="30000" dirty="0">
                <a:solidFill>
                  <a:srgbClr val="000000"/>
                </a:solidFill>
                <a:ea typeface="Arial"/>
              </a:rPr>
              <a:t>95</a:t>
            </a:r>
            <a:r>
              <a:rPr lang="pl-PL" sz="3500" dirty="0">
                <a:solidFill>
                  <a:srgbClr val="000000"/>
                </a:solidFill>
                <a:ea typeface="Arial"/>
              </a:rPr>
              <a:t> </a:t>
            </a:r>
            <a:r>
              <a:rPr lang="pl-PL" sz="3500" u="sng" dirty="0">
                <a:ea typeface="Arial"/>
              </a:rPr>
              <a:t>kopii </a:t>
            </a:r>
            <a:r>
              <a:rPr lang="pl-PL" sz="3500" dirty="0">
                <a:ea typeface="Arial"/>
              </a:rPr>
              <a:t>wniosku o wydanie decyzji lub</a:t>
            </a:r>
            <a:r>
              <a:rPr lang="pl-PL" sz="3500" u="sng" dirty="0">
                <a:ea typeface="Arial"/>
              </a:rPr>
              <a:t> kopii</a:t>
            </a:r>
            <a:r>
              <a:rPr lang="pl-PL" sz="3500" dirty="0">
                <a:ea typeface="Arial"/>
              </a:rPr>
              <a:t> zgłoszenia, o których mowa w ust. 1;</a:t>
            </a:r>
          </a:p>
          <a:p>
            <a:pPr marL="0" indent="0">
              <a:lnSpc>
                <a:spcPct val="115000"/>
              </a:lnSpc>
              <a:spcBef>
                <a:spcPts val="130"/>
              </a:spcBef>
              <a:buNone/>
            </a:pPr>
            <a:r>
              <a:rPr lang="pl-PL" sz="3500" dirty="0">
                <a:ea typeface="Arial"/>
              </a:rPr>
              <a:t>2) karty informacyjnej przedsięwzięcia;</a:t>
            </a:r>
          </a:p>
          <a:p>
            <a:pPr marL="0" indent="0">
              <a:lnSpc>
                <a:spcPct val="115000"/>
              </a:lnSpc>
              <a:spcBef>
                <a:spcPts val="130"/>
              </a:spcBef>
              <a:buNone/>
            </a:pPr>
            <a:r>
              <a:rPr lang="pl-PL" sz="3500" dirty="0">
                <a:ea typeface="Arial"/>
              </a:rPr>
              <a:t>3) </a:t>
            </a:r>
            <a:r>
              <a:rPr lang="pl-PL" sz="3500" baseline="30000" dirty="0">
                <a:ea typeface="Arial"/>
              </a:rPr>
              <a:t>96</a:t>
            </a:r>
            <a:r>
              <a:rPr lang="pl-PL" sz="3500" dirty="0">
                <a:ea typeface="Arial"/>
              </a:rPr>
              <a:t> poświadczonej przez właściwy organ kopii mapy ewidencyjnej</a:t>
            </a:r>
            <a:r>
              <a:rPr lang="pl-PL" sz="3500" u="sng" dirty="0">
                <a:ea typeface="Arial"/>
              </a:rPr>
              <a:t>, w postaci papierowej lub elektronicznej,</a:t>
            </a:r>
            <a:r>
              <a:rPr lang="pl-PL" sz="3500" dirty="0">
                <a:ea typeface="Arial"/>
              </a:rPr>
              <a:t> obejmującej przewidywany teren, na którym będzie realizowane przedsięwzięcie, oraz </a:t>
            </a:r>
            <a:r>
              <a:rPr lang="pl-PL" sz="3500" u="sng" dirty="0">
                <a:ea typeface="Arial"/>
              </a:rPr>
              <a:t>przewidywany</a:t>
            </a:r>
            <a:r>
              <a:rPr lang="pl-PL" sz="3500" dirty="0">
                <a:ea typeface="Arial"/>
              </a:rPr>
              <a:t> obszar, na który będzie oddziaływać przedsięwzięcie;</a:t>
            </a:r>
          </a:p>
          <a:p>
            <a:pPr marL="0" indent="0">
              <a:lnSpc>
                <a:spcPct val="115000"/>
              </a:lnSpc>
              <a:spcBef>
                <a:spcPts val="130"/>
              </a:spcBef>
              <a:buNone/>
            </a:pPr>
            <a:r>
              <a:rPr lang="pl-PL" sz="3500" dirty="0">
                <a:ea typeface="Arial"/>
              </a:rPr>
              <a:t>4) </a:t>
            </a:r>
            <a:r>
              <a:rPr lang="pl-PL" sz="3500" u="sng" dirty="0">
                <a:ea typeface="Arial"/>
              </a:rPr>
              <a:t>w przypadku przedsięwzięć realizowanych na terenie o powierzchni powyżej 10 ha, zamiast kopii mapy, o której mowa w pkt 3 - mapy przedstawiającej dane sytuacyjne i wysokościowe sporządzonej w skali umożliwiającej szczegółowe przedstawienie przebiegu granic terenu, którego dotyczy wniosek, oraz obejmującej obszar, na który będzie oddziaływać przedsięwzięcie</a:t>
            </a:r>
            <a:r>
              <a:rPr lang="pl-PL" u="sng" dirty="0">
                <a:ea typeface="Arial"/>
              </a:rPr>
              <a:t>.</a:t>
            </a:r>
            <a:endParaRPr lang="pl-PL" dirty="0">
              <a:ea typeface="Arial"/>
            </a:endParaRPr>
          </a:p>
          <a:p>
            <a:pPr marL="0" indent="0">
              <a:buNone/>
            </a:pPr>
            <a:endParaRPr lang="pl-PL" b="1" dirty="0"/>
          </a:p>
          <a:p>
            <a:pPr marL="0" indent="0">
              <a:buNone/>
            </a:pPr>
            <a:r>
              <a:rPr lang="pl-PL" sz="4000" b="1" dirty="0"/>
              <a:t>Art.  97. [Stwierdzenie obowiązku przeprowadzenia oceny oddziaływania przedsięwzięcia na obszar Natura 2000] </a:t>
            </a:r>
            <a:endParaRPr lang="pl-PL" sz="4000" dirty="0"/>
          </a:p>
          <a:p>
            <a:pPr marL="0" indent="0">
              <a:buNone/>
            </a:pPr>
            <a:r>
              <a:rPr lang="pl-PL" sz="4000" dirty="0"/>
              <a:t>1. Regionalny dyrektor ochrony środowiska stwierdza, w drodze postanowienia, obowiązek przeprowadzenia oceny oddziaływania przedsięwzięcia na obszar Natura 2000, </a:t>
            </a:r>
          </a:p>
          <a:p>
            <a:pPr marL="0" indent="0">
              <a:buNone/>
            </a:pPr>
            <a:r>
              <a:rPr lang="pl-PL" sz="4000" b="1" dirty="0"/>
              <a:t>a następnie przeprowadza procedurę </a:t>
            </a:r>
            <a:r>
              <a:rPr lang="pl-PL" sz="4000" b="1" dirty="0" err="1"/>
              <a:t>ooś</a:t>
            </a:r>
            <a:endParaRPr lang="pl-PL" sz="4000" b="1" dirty="0"/>
          </a:p>
        </p:txBody>
      </p:sp>
    </p:spTree>
    <p:extLst>
      <p:ext uri="{BB962C8B-B14F-4D97-AF65-F5344CB8AC3E}">
        <p14:creationId xmlns:p14="http://schemas.microsoft.com/office/powerpoint/2010/main" val="31834913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D9546A-7807-54E1-05EE-C23232F932AE}"/>
              </a:ext>
            </a:extLst>
          </p:cNvPr>
          <p:cNvSpPr>
            <a:spLocks noGrp="1"/>
          </p:cNvSpPr>
          <p:nvPr>
            <p:ph type="title"/>
          </p:nvPr>
        </p:nvSpPr>
        <p:spPr>
          <a:xfrm>
            <a:off x="1981200" y="274638"/>
            <a:ext cx="8229600" cy="562074"/>
          </a:xfrm>
        </p:spPr>
        <p:txBody>
          <a:bodyPr>
            <a:normAutofit/>
          </a:bodyPr>
          <a:lstStyle/>
          <a:p>
            <a:pPr algn="ctr"/>
            <a:r>
              <a:rPr lang="pl-PL" sz="2000" b="1" dirty="0">
                <a:solidFill>
                  <a:srgbClr val="00B050"/>
                </a:solidFill>
                <a:latin typeface="Calibri"/>
                <a:ea typeface="+mn-ea"/>
                <a:cs typeface="+mn-cs"/>
              </a:rPr>
              <a:t>Baza danych o ocenach oddziaływania przedsięwzięcia na środowisko</a:t>
            </a:r>
            <a:endParaRPr lang="pl-PL" dirty="0">
              <a:solidFill>
                <a:srgbClr val="00B050"/>
              </a:solidFill>
            </a:endParaRPr>
          </a:p>
        </p:txBody>
      </p:sp>
      <p:sp>
        <p:nvSpPr>
          <p:cNvPr id="3" name="Symbol zastępczy zawartości 2">
            <a:extLst>
              <a:ext uri="{FF2B5EF4-FFF2-40B4-BE49-F238E27FC236}">
                <a16:creationId xmlns:a16="http://schemas.microsoft.com/office/drawing/2014/main" id="{CA1151FB-E614-303F-60D9-23DAC2D73D28}"/>
              </a:ext>
            </a:extLst>
          </p:cNvPr>
          <p:cNvSpPr>
            <a:spLocks noGrp="1"/>
          </p:cNvSpPr>
          <p:nvPr>
            <p:ph idx="1"/>
          </p:nvPr>
        </p:nvSpPr>
        <p:spPr>
          <a:xfrm>
            <a:off x="1981200" y="1124745"/>
            <a:ext cx="8229600" cy="5001425"/>
          </a:xfrm>
        </p:spPr>
        <p:txBody>
          <a:bodyPr>
            <a:normAutofit fontScale="55000" lnSpcReduction="20000"/>
          </a:bodyPr>
          <a:lstStyle/>
          <a:p>
            <a:pPr marL="0" indent="0">
              <a:buNone/>
            </a:pPr>
            <a:r>
              <a:rPr lang="pl-PL" sz="3300" b="1" dirty="0"/>
              <a:t>Art.  128  </a:t>
            </a:r>
            <a:r>
              <a:rPr lang="pl-PL" dirty="0"/>
              <a:t>1. Generalny Dyrektor Ochrony Środowiska prowadzi </a:t>
            </a:r>
            <a:r>
              <a:rPr lang="pl-PL" sz="2900" b="1" dirty="0"/>
              <a:t>bazę danych o ocenach oddziaływania na środowisko</a:t>
            </a:r>
            <a:r>
              <a:rPr lang="pl-PL" dirty="0"/>
              <a:t>, obejmującą:</a:t>
            </a:r>
          </a:p>
          <a:p>
            <a:pPr marL="0" indent="0">
              <a:buNone/>
            </a:pPr>
            <a:r>
              <a:rPr lang="pl-PL" dirty="0"/>
              <a:t>1) informacje o:</a:t>
            </a:r>
          </a:p>
          <a:p>
            <a:pPr marL="0" indent="0">
              <a:buNone/>
            </a:pPr>
            <a:r>
              <a:rPr lang="pl-PL" dirty="0"/>
              <a:t>a) strategicznych ocenach oddziaływania na środowisko,</a:t>
            </a:r>
          </a:p>
          <a:p>
            <a:pPr marL="0" indent="0">
              <a:buNone/>
            </a:pPr>
            <a:r>
              <a:rPr lang="pl-PL" dirty="0"/>
              <a:t>b) ocenach oddziaływania na środowisko dla planowanych przedsięwzięć, z uwzględnieniem ponownej oceny oddziaływania przedsięwzięcia na środowisko,</a:t>
            </a:r>
          </a:p>
          <a:p>
            <a:pPr marL="0" indent="0">
              <a:buNone/>
            </a:pPr>
            <a:r>
              <a:rPr lang="pl-PL" dirty="0"/>
              <a:t>c) ocenach oddziaływania przedsięwzięcia na obszar Natura 2000;</a:t>
            </a:r>
          </a:p>
          <a:p>
            <a:pPr marL="0" indent="0">
              <a:buNone/>
            </a:pPr>
            <a:r>
              <a:rPr lang="pl-PL" dirty="0"/>
              <a:t>2) inne dane o dokumentacji sporządzanej w ramach postępowań, o których mowa w pkt 1.</a:t>
            </a:r>
          </a:p>
          <a:p>
            <a:pPr marL="0" indent="0">
              <a:buNone/>
            </a:pPr>
            <a:endParaRPr lang="pl-PL" dirty="0"/>
          </a:p>
          <a:p>
            <a:pPr marL="0" indent="0">
              <a:buNone/>
            </a:pPr>
            <a:r>
              <a:rPr lang="pl-PL" dirty="0"/>
              <a:t>2. Baza danych, o której mowa w ust. 1, jest prowadzona w systemie teleinformatycznym w rozumieniu </a:t>
            </a:r>
            <a:r>
              <a:rPr lang="pl-PL" dirty="0">
                <a:hlinkClick r:id="rId2"/>
              </a:rPr>
              <a:t>art. 3 pkt 3</a:t>
            </a:r>
            <a:r>
              <a:rPr lang="pl-PL" dirty="0"/>
              <a:t> ustawy z dnia 17 lutego 2005 r. o informatyzacji działalności podmiotów realizujących zadania publiczne.</a:t>
            </a:r>
          </a:p>
          <a:p>
            <a:pPr marL="0" indent="0">
              <a:buNone/>
            </a:pPr>
            <a:r>
              <a:rPr lang="pl-PL" sz="3300" b="1" dirty="0"/>
              <a:t>Art.  129.  [Obowiązek wprowadzania i aktualizacji danych w bazie danych o ocenach oddziaływania przedsięwzięcia na środowisko]</a:t>
            </a:r>
          </a:p>
          <a:p>
            <a:pPr marL="0" indent="0">
              <a:buNone/>
            </a:pPr>
            <a:r>
              <a:rPr lang="pl-PL" dirty="0"/>
              <a:t>1. </a:t>
            </a:r>
            <a:r>
              <a:rPr lang="pl-PL" u="sng" dirty="0"/>
              <a:t>Organy właściwe do przeprowadzenia oceny oddziaływania przedsięwzięcia na środowisko</a:t>
            </a:r>
            <a:r>
              <a:rPr lang="pl-PL" dirty="0"/>
              <a:t>, strategicznej oceny oddziaływania na środowisko, oceny oddziaływania przedsięwzięcia na obszar Natura 2000 oraz ponownej oceny oddziaływania przedsięwzięcia na środowisko </a:t>
            </a:r>
            <a:r>
              <a:rPr lang="pl-PL" u="sng" dirty="0"/>
              <a:t>są obowiązane do wprowadzania i aktualizacji informacji i danych do bazy danych,</a:t>
            </a:r>
            <a:r>
              <a:rPr lang="pl-PL" dirty="0"/>
              <a:t> o której mowa w art. 128 ust. 1. Wprowadzenie informacji i innych danych następuje w terminie </a:t>
            </a:r>
            <a:r>
              <a:rPr lang="pl-PL" b="1" u="sng" dirty="0"/>
              <a:t>30 dni </a:t>
            </a:r>
            <a:r>
              <a:rPr lang="pl-PL" u="sng" dirty="0"/>
              <a:t>od dnia ich wytworzenia lub wpływu do organu.</a:t>
            </a:r>
          </a:p>
          <a:p>
            <a:pPr marL="0" indent="0">
              <a:buNone/>
            </a:pPr>
            <a:endParaRPr lang="pl-PL" dirty="0"/>
          </a:p>
        </p:txBody>
      </p:sp>
    </p:spTree>
    <p:extLst>
      <p:ext uri="{BB962C8B-B14F-4D97-AF65-F5344CB8AC3E}">
        <p14:creationId xmlns:p14="http://schemas.microsoft.com/office/powerpoint/2010/main" val="3829390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706090"/>
          </a:xfrm>
        </p:spPr>
        <p:txBody>
          <a:bodyPr/>
          <a:lstStyle/>
          <a:p>
            <a:pPr algn="ctr"/>
            <a:r>
              <a:rPr lang="pl-PL" altLang="pl-PL" sz="3600" b="1" dirty="0">
                <a:solidFill>
                  <a:srgbClr val="00B050"/>
                </a:solidFill>
              </a:rPr>
              <a:t>ustawa </a:t>
            </a:r>
            <a:r>
              <a:rPr lang="pl-PL" altLang="pl-PL" sz="3600" b="1" dirty="0" err="1">
                <a:solidFill>
                  <a:srgbClr val="00B050"/>
                </a:solidFill>
              </a:rPr>
              <a:t>ooś</a:t>
            </a:r>
            <a:endParaRPr lang="pl-PL" dirty="0"/>
          </a:p>
        </p:txBody>
      </p:sp>
      <p:sp>
        <p:nvSpPr>
          <p:cNvPr id="3" name="Symbol zastępczy zawartości 2"/>
          <p:cNvSpPr>
            <a:spLocks noGrp="1"/>
          </p:cNvSpPr>
          <p:nvPr>
            <p:ph idx="1"/>
          </p:nvPr>
        </p:nvSpPr>
        <p:spPr>
          <a:xfrm>
            <a:off x="1981200" y="1052742"/>
            <a:ext cx="8229600" cy="5073427"/>
          </a:xfrm>
        </p:spPr>
        <p:txBody>
          <a:bodyPr>
            <a:normAutofit fontScale="25000" lnSpcReduction="20000"/>
          </a:bodyPr>
          <a:lstStyle/>
          <a:p>
            <a:pPr marL="0" indent="0">
              <a:buNone/>
            </a:pPr>
            <a:endParaRPr lang="pl-PL" sz="6200" b="1" dirty="0"/>
          </a:p>
          <a:p>
            <a:pPr marL="0" indent="0">
              <a:buNone/>
            </a:pPr>
            <a:r>
              <a:rPr lang="pl-PL" sz="6200" b="1" dirty="0"/>
              <a:t>Art.  33. [Informacje podawane do publicznej informacji] </a:t>
            </a:r>
            <a:endParaRPr lang="pl-PL" sz="6200" dirty="0"/>
          </a:p>
          <a:p>
            <a:pPr marL="0" indent="0">
              <a:buNone/>
            </a:pPr>
            <a:r>
              <a:rPr lang="pl-PL" sz="6400" b="1" dirty="0"/>
              <a:t>1. Przed wydaniem i zmianą decyzji wymagających udziału społeczeństwa organ właściwy do wydania decyzji, bez zbędnej zwłoki, podaje do publicznej wiadomości informacje o:</a:t>
            </a:r>
          </a:p>
          <a:p>
            <a:pPr marL="0" indent="0">
              <a:buNone/>
            </a:pPr>
            <a:r>
              <a:rPr lang="pl-PL" sz="5600" dirty="0"/>
              <a:t>1)  przystąpieniu do przeprowadzenia oceny oddziaływania przedsięwzięcia na środowisko;</a:t>
            </a:r>
          </a:p>
          <a:p>
            <a:pPr marL="0" indent="0">
              <a:buNone/>
            </a:pPr>
            <a:r>
              <a:rPr lang="pl-PL" sz="5600" dirty="0"/>
              <a:t>2)  wszczęciu postępowania;</a:t>
            </a:r>
          </a:p>
          <a:p>
            <a:pPr marL="0" indent="0">
              <a:buNone/>
            </a:pPr>
            <a:r>
              <a:rPr lang="pl-PL" sz="5600" dirty="0"/>
              <a:t>3)  przedmiocie decyzji, która ma być wydana w sprawie;</a:t>
            </a:r>
          </a:p>
          <a:p>
            <a:pPr marL="0" indent="0">
              <a:buNone/>
            </a:pPr>
            <a:r>
              <a:rPr lang="pl-PL" sz="5600" dirty="0"/>
              <a:t>4)  organie właściwym do wydania decyzji oraz organach właściwych do wydania opinii i dokonania uzgodnień;</a:t>
            </a:r>
          </a:p>
          <a:p>
            <a:pPr marL="0" indent="0">
              <a:buNone/>
            </a:pPr>
            <a:r>
              <a:rPr lang="pl-PL" sz="5600" dirty="0"/>
              <a:t>5)  możliwościach zapoznania się z niezbędną dokumentacją sprawy oraz o miejscu, w którym jest ona wyłożona do wglądu;</a:t>
            </a:r>
          </a:p>
          <a:p>
            <a:pPr marL="0" indent="0">
              <a:buNone/>
            </a:pPr>
            <a:r>
              <a:rPr lang="pl-PL" sz="5600" dirty="0"/>
              <a:t>6)  możliwości składania uwag i wniosków;</a:t>
            </a:r>
          </a:p>
          <a:p>
            <a:pPr marL="0" indent="0">
              <a:buNone/>
            </a:pPr>
            <a:r>
              <a:rPr lang="pl-PL" sz="5600" dirty="0"/>
              <a:t>7)  sposobie i miejscu składania uwag i wniosków, wskazując jednocześnie </a:t>
            </a:r>
            <a:r>
              <a:rPr lang="pl-PL" sz="5600" b="1" u="sng" dirty="0"/>
              <a:t>30</a:t>
            </a:r>
            <a:r>
              <a:rPr lang="pl-PL" sz="5600" b="1" dirty="0"/>
              <a:t>-dniowy</a:t>
            </a:r>
            <a:r>
              <a:rPr lang="pl-PL" sz="5600" dirty="0"/>
              <a:t> termin ich składania;</a:t>
            </a:r>
          </a:p>
          <a:p>
            <a:pPr marL="0" indent="0">
              <a:buNone/>
            </a:pPr>
            <a:r>
              <a:rPr lang="pl-PL" sz="5600" dirty="0"/>
              <a:t>8)  organie właściwym do rozpatrzenia uwag i wniosków;</a:t>
            </a:r>
          </a:p>
          <a:p>
            <a:pPr marL="0" indent="0">
              <a:buNone/>
            </a:pPr>
            <a:r>
              <a:rPr lang="pl-PL" sz="5600" dirty="0"/>
              <a:t>9)  terminie i miejscu rozprawy administracyjnej otwartej dla społeczeństwa, o której mowa w art. 36, jeżeli ma być ona przeprowadzona;</a:t>
            </a:r>
          </a:p>
          <a:p>
            <a:pPr marL="0" indent="0">
              <a:buNone/>
            </a:pPr>
            <a:r>
              <a:rPr lang="pl-PL" sz="5600" dirty="0"/>
              <a:t>10)  postępowaniu w sprawie transgranicznego oddziaływania na środowisko, jeżeli jest prowadzone.</a:t>
            </a:r>
          </a:p>
          <a:p>
            <a:pPr marL="0" indent="0">
              <a:buNone/>
            </a:pPr>
            <a:endParaRPr lang="pl-PL" sz="4900" dirty="0"/>
          </a:p>
        </p:txBody>
      </p:sp>
    </p:spTree>
    <p:extLst>
      <p:ext uri="{BB962C8B-B14F-4D97-AF65-F5344CB8AC3E}">
        <p14:creationId xmlns:p14="http://schemas.microsoft.com/office/powerpoint/2010/main" val="9768053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26746BA-CE7B-8EFE-9921-CE6B3B2269C5}"/>
              </a:ext>
            </a:extLst>
          </p:cNvPr>
          <p:cNvSpPr>
            <a:spLocks noGrp="1"/>
          </p:cNvSpPr>
          <p:nvPr>
            <p:ph type="title"/>
          </p:nvPr>
        </p:nvSpPr>
        <p:spPr>
          <a:xfrm>
            <a:off x="2063552" y="274638"/>
            <a:ext cx="8229600" cy="706090"/>
          </a:xfrm>
        </p:spPr>
        <p:txBody>
          <a:bodyPr>
            <a:normAutofit fontScale="90000"/>
          </a:bodyPr>
          <a:lstStyle/>
          <a:p>
            <a:pPr algn="ctr">
              <a:lnSpc>
                <a:spcPct val="100000"/>
              </a:lnSpc>
              <a:spcBef>
                <a:spcPct val="20000"/>
              </a:spcBef>
              <a:defRPr/>
            </a:pPr>
            <a:br>
              <a:rPr lang="pl-PL" sz="1600" b="1" dirty="0">
                <a:solidFill>
                  <a:prstClr val="black"/>
                </a:solidFill>
                <a:latin typeface="Calibri"/>
                <a:ea typeface="+mn-ea"/>
                <a:cs typeface="+mn-cs"/>
              </a:rPr>
            </a:br>
            <a:br>
              <a:rPr lang="pl-PL" sz="1600" b="1" dirty="0">
                <a:solidFill>
                  <a:prstClr val="black"/>
                </a:solidFill>
                <a:latin typeface="Calibri"/>
                <a:ea typeface="+mn-ea"/>
                <a:cs typeface="+mn-cs"/>
              </a:rPr>
            </a:br>
            <a:r>
              <a:rPr lang="pl-PL" sz="1600" b="1" dirty="0">
                <a:solidFill>
                  <a:srgbClr val="00B050"/>
                </a:solidFill>
                <a:latin typeface="Calibri"/>
                <a:ea typeface="+mn-ea"/>
                <a:cs typeface="+mn-cs"/>
              </a:rPr>
              <a:t>ROZPORZĄDZENIE MINISTRA ŚRODOWISKA z dnia 17 kwietnia 2012 r. w sprawie szczegółowego zakresu informacji o prowadzonych ocenach oddziaływania przedsięwzięcia na środowisko oraz strategicznych ocenach oddziaływania na środowisko </a:t>
            </a:r>
            <a:r>
              <a:rPr lang="pl-PL" sz="1600" dirty="0">
                <a:solidFill>
                  <a:srgbClr val="00B050"/>
                </a:solidFill>
                <a:latin typeface="Calibri"/>
                <a:ea typeface="+mn-ea"/>
                <a:cs typeface="+mn-cs"/>
              </a:rPr>
              <a:t>(Dz.U.2012.529 z dnia 2012.05.17)</a:t>
            </a:r>
            <a:br>
              <a:rPr lang="pl-PL" sz="1600" dirty="0">
                <a:solidFill>
                  <a:srgbClr val="00B050"/>
                </a:solidFill>
                <a:latin typeface="Calibri"/>
                <a:ea typeface="+mn-ea"/>
                <a:cs typeface="+mn-cs"/>
              </a:rPr>
            </a:br>
            <a:endParaRPr lang="pl-PL" dirty="0">
              <a:solidFill>
                <a:srgbClr val="00B050"/>
              </a:solidFill>
            </a:endParaRPr>
          </a:p>
        </p:txBody>
      </p:sp>
      <p:sp>
        <p:nvSpPr>
          <p:cNvPr id="3" name="Symbol zastępczy zawartości 2">
            <a:extLst>
              <a:ext uri="{FF2B5EF4-FFF2-40B4-BE49-F238E27FC236}">
                <a16:creationId xmlns:a16="http://schemas.microsoft.com/office/drawing/2014/main" id="{AC6BB693-507E-018C-682D-29BE99DBD40C}"/>
              </a:ext>
            </a:extLst>
          </p:cNvPr>
          <p:cNvSpPr>
            <a:spLocks noGrp="1"/>
          </p:cNvSpPr>
          <p:nvPr>
            <p:ph idx="1"/>
          </p:nvPr>
        </p:nvSpPr>
        <p:spPr>
          <a:xfrm>
            <a:off x="1981200" y="980729"/>
            <a:ext cx="8229600" cy="5145441"/>
          </a:xfrm>
        </p:spPr>
        <p:txBody>
          <a:bodyPr>
            <a:normAutofit fontScale="25000" lnSpcReduction="20000"/>
          </a:bodyPr>
          <a:lstStyle/>
          <a:p>
            <a:pPr marL="0" indent="0">
              <a:buNone/>
            </a:pPr>
            <a:endParaRPr lang="pl-PL" sz="3700" dirty="0"/>
          </a:p>
          <a:p>
            <a:pPr marL="0" indent="0">
              <a:buNone/>
            </a:pPr>
            <a:r>
              <a:rPr lang="pl-PL" sz="4900" b="1" dirty="0"/>
              <a:t>Szczegółowy zakres informacji o prowadzonych ocenach oddziaływania przedsięwzięcia na środowisko, niezbędnych do prowadzenia bazy danych, o której mowa w </a:t>
            </a:r>
            <a:r>
              <a:rPr lang="pl-PL" sz="4900" b="1" dirty="0">
                <a:hlinkClick r:id="rId2"/>
              </a:rPr>
              <a:t>art. 128</a:t>
            </a:r>
            <a:r>
              <a:rPr lang="pl-PL" sz="4900" b="1" dirty="0"/>
              <a:t> ustawy, obejmuje:</a:t>
            </a:r>
          </a:p>
          <a:p>
            <a:pPr marL="0" indent="0">
              <a:buNone/>
            </a:pPr>
            <a:r>
              <a:rPr lang="pl-PL" sz="3700" dirty="0"/>
              <a:t>1)  rok, za który jest przedkładana informacja;</a:t>
            </a:r>
          </a:p>
          <a:p>
            <a:pPr marL="0" indent="0">
              <a:buNone/>
            </a:pPr>
            <a:r>
              <a:rPr lang="pl-PL" sz="3700" dirty="0"/>
              <a:t>2)  pełną nazwę i adres siedziby organu przedkładającego informację;</a:t>
            </a:r>
          </a:p>
          <a:p>
            <a:pPr marL="0" indent="0">
              <a:buNone/>
            </a:pPr>
            <a:r>
              <a:rPr lang="pl-PL" sz="3700" dirty="0"/>
              <a:t>3)  datę sporządzenia informacji (dzień, miesiąc, rok);</a:t>
            </a:r>
          </a:p>
          <a:p>
            <a:pPr marL="0" indent="0">
              <a:buNone/>
            </a:pPr>
            <a:r>
              <a:rPr lang="pl-PL" sz="3700" dirty="0"/>
              <a:t>4)  liczbę stanowiącą sumę wszystkich postępowań w sprawie wydania decyzji o środowiskowych uwarunkowaniach wszczętych w roku, za który jest przedkładana informacja;</a:t>
            </a:r>
          </a:p>
          <a:p>
            <a:pPr marL="0" indent="0">
              <a:buNone/>
            </a:pPr>
            <a:r>
              <a:rPr lang="pl-PL" sz="3700" dirty="0"/>
              <a:t>5)  liczbę stanowiącą sumę wszystkich decyzji o środowiskowych uwarunkowaniach wydanych w roku, za który jest przedkładana informacja, po przeprowadzeniu oceny oddziaływania przedsięwzięcia na środowisko;</a:t>
            </a:r>
          </a:p>
          <a:p>
            <a:pPr marL="0" indent="0">
              <a:buNone/>
            </a:pPr>
            <a:r>
              <a:rPr lang="pl-PL" sz="3700" dirty="0"/>
              <a:t>6)  liczbę stanowiącą sumę wszystkich decyzji o środowiskowych uwarunkowaniach wydanych w roku, za który jest przedkładana informacja, bez przeprowadzenia oceny oddziaływania przedsięwzięcia na środowisko;</a:t>
            </a:r>
          </a:p>
          <a:p>
            <a:pPr marL="0" indent="0">
              <a:buNone/>
            </a:pPr>
            <a:r>
              <a:rPr lang="pl-PL" sz="3700" dirty="0"/>
              <a:t>7)  liczbę stanowiącą sumę wszystkich postępowań w sprawie transgranicznego oddziaływania na środowisko prowadzonych w roku, za który jest przedkładana informacja;</a:t>
            </a:r>
          </a:p>
          <a:p>
            <a:pPr marL="0" indent="0">
              <a:buNone/>
            </a:pPr>
            <a:r>
              <a:rPr lang="pl-PL" sz="3700" dirty="0"/>
              <a:t>8) liczbę stanowiącą sumę wszystkich postanowień wydanych na podstawie </a:t>
            </a:r>
            <a:r>
              <a:rPr lang="pl-PL" sz="3700" dirty="0">
                <a:hlinkClick r:id="rId3"/>
              </a:rPr>
              <a:t>art. 90 ust. 1</a:t>
            </a:r>
            <a:r>
              <a:rPr lang="pl-PL" sz="3700" dirty="0"/>
              <a:t> ustawy;</a:t>
            </a:r>
          </a:p>
          <a:p>
            <a:pPr marL="0" indent="0">
              <a:buNone/>
            </a:pPr>
            <a:r>
              <a:rPr lang="pl-PL" sz="3700" dirty="0"/>
              <a:t>9)  liczbę stanowiącą sumę wszystkich decyzji o środowiskowych uwarunkowaniach wydanych w roku, za który jest przedkładana informacja, do których miał zastosowanie </a:t>
            </a:r>
            <a:r>
              <a:rPr lang="pl-PL" sz="3700" dirty="0">
                <a:hlinkClick r:id="rId4"/>
              </a:rPr>
              <a:t>art. 81 ust. 2</a:t>
            </a:r>
            <a:r>
              <a:rPr lang="pl-PL" sz="3700" dirty="0"/>
              <a:t> ustawy;</a:t>
            </a:r>
          </a:p>
          <a:p>
            <a:pPr marL="0" indent="0">
              <a:buNone/>
            </a:pPr>
            <a:r>
              <a:rPr lang="pl-PL" sz="3700" dirty="0"/>
              <a:t>10)  w przypadku każdego postępowania w sprawie oceny oddziaływania przedsięwzięcia na środowisko wszczętego, będącego w toku lub zakończonego w roku, za który jest przedkładana informacja, odpowiednio do etapu postępowania:</a:t>
            </a:r>
          </a:p>
          <a:p>
            <a:pPr marL="0" indent="0">
              <a:buNone/>
            </a:pPr>
            <a:r>
              <a:rPr lang="pl-PL" sz="3700" dirty="0"/>
              <a:t>a)  nazwę przedsięwzięcia podaną we wniosku o wydanie decyzji o środowiskowych uwarunkowaniach,</a:t>
            </a:r>
          </a:p>
          <a:p>
            <a:pPr marL="0" indent="0">
              <a:buNone/>
            </a:pPr>
            <a:r>
              <a:rPr lang="pl-PL" sz="3700" dirty="0"/>
              <a:t>b) informację, czy postępowanie odwoławcze od decyzji o środowiskowych uwarunkowaniach jest w toku, czy zostało zakończone,</a:t>
            </a:r>
          </a:p>
          <a:p>
            <a:pPr marL="0" indent="0">
              <a:buNone/>
            </a:pPr>
            <a:r>
              <a:rPr lang="pl-PL" sz="3700" dirty="0"/>
              <a:t>c) podstawę prawną do kwalifikacji przedsięwzięcia zgodnie z przepisami wydanymi na podstawie </a:t>
            </a:r>
            <a:r>
              <a:rPr lang="pl-PL" sz="3700" dirty="0">
                <a:hlinkClick r:id="rId5"/>
              </a:rPr>
              <a:t>art. 60</a:t>
            </a:r>
            <a:r>
              <a:rPr lang="pl-PL" sz="3700" dirty="0"/>
              <a:t> ustawy,</a:t>
            </a:r>
          </a:p>
          <a:p>
            <a:pPr marL="0" indent="0">
              <a:buNone/>
            </a:pPr>
            <a:r>
              <a:rPr lang="pl-PL" sz="3700" dirty="0"/>
              <a:t>d) pełną nazwę wnioskodawcy, a w przypadku osoby fizycznej - imię i nazwisko,</a:t>
            </a:r>
          </a:p>
          <a:p>
            <a:pPr marL="0" indent="0">
              <a:buNone/>
            </a:pPr>
            <a:r>
              <a:rPr lang="pl-PL" sz="3700" dirty="0"/>
              <a:t>e) datę złożenia wniosku o wydanie decyzji o środowiskowych uwarunkowaniach (dzień, miesiąc, rok),</a:t>
            </a:r>
          </a:p>
          <a:p>
            <a:pPr marL="0" indent="0">
              <a:buNone/>
            </a:pPr>
            <a:endParaRPr lang="pl-PL" dirty="0"/>
          </a:p>
        </p:txBody>
      </p:sp>
    </p:spTree>
    <p:extLst>
      <p:ext uri="{BB962C8B-B14F-4D97-AF65-F5344CB8AC3E}">
        <p14:creationId xmlns:p14="http://schemas.microsoft.com/office/powerpoint/2010/main" val="19259712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9F47850-8F4E-7846-8194-5B75CF8F20EF}"/>
              </a:ext>
            </a:extLst>
          </p:cNvPr>
          <p:cNvSpPr>
            <a:spLocks noGrp="1"/>
          </p:cNvSpPr>
          <p:nvPr>
            <p:ph type="title"/>
          </p:nvPr>
        </p:nvSpPr>
        <p:spPr>
          <a:xfrm>
            <a:off x="1981200" y="274638"/>
            <a:ext cx="8229600" cy="634082"/>
          </a:xfrm>
        </p:spPr>
        <p:txBody>
          <a:bodyPr>
            <a:normAutofit fontScale="90000"/>
          </a:bodyPr>
          <a:lstStyle/>
          <a:p>
            <a:pPr algn="ctr"/>
            <a:br>
              <a:rPr lang="pl-PL" sz="1600" b="1" dirty="0">
                <a:solidFill>
                  <a:srgbClr val="92D050"/>
                </a:solidFill>
                <a:latin typeface="Calibri"/>
              </a:rPr>
            </a:br>
            <a:br>
              <a:rPr lang="pl-PL" sz="1600" b="1" dirty="0">
                <a:solidFill>
                  <a:srgbClr val="92D050"/>
                </a:solidFill>
                <a:latin typeface="Calibri"/>
              </a:rPr>
            </a:br>
            <a:r>
              <a:rPr lang="pl-PL" sz="1600" b="1" dirty="0">
                <a:solidFill>
                  <a:srgbClr val="00B050"/>
                </a:solidFill>
                <a:latin typeface="Calibri"/>
              </a:rPr>
              <a:t>ROZPORZĄDZENIE MINISTRA ŚRODOWISKA z dnia 17 kwietnia 2012 r. w sprawie szczegółowego zakresu informacji o prowadzonych ocenach oddziaływania przedsięwzięcia na środowisko oraz strategicznych ocenach oddziaływania na środowisko </a:t>
            </a:r>
            <a:r>
              <a:rPr lang="pl-PL" sz="1600" dirty="0">
                <a:solidFill>
                  <a:srgbClr val="00B050"/>
                </a:solidFill>
                <a:latin typeface="Calibri"/>
              </a:rPr>
              <a:t>(Dz.U.2012.529 z dnia 2012.05.17)</a:t>
            </a:r>
            <a:br>
              <a:rPr lang="pl-PL" sz="1600" dirty="0">
                <a:solidFill>
                  <a:srgbClr val="00B050"/>
                </a:solidFill>
                <a:latin typeface="Calibri"/>
              </a:rPr>
            </a:br>
            <a:endParaRPr lang="pl-PL" dirty="0">
              <a:solidFill>
                <a:srgbClr val="00B050"/>
              </a:solidFill>
            </a:endParaRPr>
          </a:p>
        </p:txBody>
      </p:sp>
      <p:sp>
        <p:nvSpPr>
          <p:cNvPr id="3" name="Symbol zastępczy zawartości 2">
            <a:extLst>
              <a:ext uri="{FF2B5EF4-FFF2-40B4-BE49-F238E27FC236}">
                <a16:creationId xmlns:a16="http://schemas.microsoft.com/office/drawing/2014/main" id="{BC884A25-9098-B40D-BF3C-E7A5BCF7D36B}"/>
              </a:ext>
            </a:extLst>
          </p:cNvPr>
          <p:cNvSpPr>
            <a:spLocks noGrp="1"/>
          </p:cNvSpPr>
          <p:nvPr>
            <p:ph idx="1"/>
          </p:nvPr>
        </p:nvSpPr>
        <p:spPr>
          <a:xfrm>
            <a:off x="1981200" y="980729"/>
            <a:ext cx="8229600" cy="5145441"/>
          </a:xfrm>
        </p:spPr>
        <p:txBody>
          <a:bodyPr>
            <a:normAutofit fontScale="40000" lnSpcReduction="20000"/>
          </a:bodyPr>
          <a:lstStyle/>
          <a:p>
            <a:pPr marL="0" indent="0">
              <a:buNone/>
            </a:pPr>
            <a:r>
              <a:rPr lang="pl-PL" dirty="0"/>
              <a:t>f)  wskazanie dokumentów wchodzących w skład dokumentacji sporządzonej w ramach postępowania w sprawie wydania decyzji o środowiskowych uwarunkowaniach, w tym:</a:t>
            </a:r>
          </a:p>
          <a:p>
            <a:pPr marL="0" indent="0">
              <a:buNone/>
            </a:pPr>
            <a:r>
              <a:rPr lang="pl-PL" dirty="0"/>
              <a:t>–  postanowień, o których mowa w </a:t>
            </a:r>
            <a:r>
              <a:rPr lang="pl-PL" dirty="0">
                <a:hlinkClick r:id="rId2"/>
              </a:rPr>
              <a:t>art. 63 ust. 1</a:t>
            </a:r>
            <a:r>
              <a:rPr lang="pl-PL" dirty="0"/>
              <a:t> i </a:t>
            </a:r>
            <a:r>
              <a:rPr lang="pl-PL" dirty="0">
                <a:hlinkClick r:id="rId3"/>
              </a:rPr>
              <a:t>2</a:t>
            </a:r>
            <a:r>
              <a:rPr lang="pl-PL" dirty="0"/>
              <a:t> ustawy,</a:t>
            </a:r>
          </a:p>
          <a:p>
            <a:pPr marL="0" indent="0">
              <a:buNone/>
            </a:pPr>
            <a:r>
              <a:rPr lang="pl-PL" dirty="0"/>
              <a:t>–  wniosków o wydanie decyzji i decyzji o środowiskowych uwarunkowaniach,</a:t>
            </a:r>
          </a:p>
          <a:p>
            <a:pPr marL="0" indent="0">
              <a:buNone/>
            </a:pPr>
            <a:r>
              <a:rPr lang="pl-PL" dirty="0"/>
              <a:t>–  wniosków o wydanie decyzji i decyzji, o których mowa w </a:t>
            </a:r>
            <a:r>
              <a:rPr lang="pl-PL" dirty="0">
                <a:hlinkClick r:id="rId4"/>
              </a:rPr>
              <a:t>art. 72 ust. 1</a:t>
            </a:r>
            <a:r>
              <a:rPr lang="pl-PL" dirty="0"/>
              <a:t> ustawy, wydawanych w sprawie przedsięwzięć mogących znacząco oddziaływać na środowisko,</a:t>
            </a:r>
          </a:p>
          <a:p>
            <a:pPr marL="0" indent="0">
              <a:buNone/>
            </a:pPr>
            <a:r>
              <a:rPr lang="pl-PL" dirty="0"/>
              <a:t>–  postanowień, o których mowa w </a:t>
            </a:r>
            <a:r>
              <a:rPr lang="pl-PL" dirty="0">
                <a:hlinkClick r:id="rId5"/>
              </a:rPr>
              <a:t>art. 79 ust. 2</a:t>
            </a:r>
            <a:r>
              <a:rPr lang="pl-PL" dirty="0"/>
              <a:t> ustawy,</a:t>
            </a:r>
          </a:p>
          <a:p>
            <a:pPr marL="0" indent="0">
              <a:buNone/>
            </a:pPr>
            <a:r>
              <a:rPr lang="pl-PL" dirty="0"/>
              <a:t>–  postanowień, o których mowa w </a:t>
            </a:r>
            <a:r>
              <a:rPr lang="pl-PL" dirty="0">
                <a:hlinkClick r:id="rId6"/>
              </a:rPr>
              <a:t>art. 90 ust. 1</a:t>
            </a:r>
            <a:r>
              <a:rPr lang="pl-PL" dirty="0"/>
              <a:t> ustawy,</a:t>
            </a:r>
          </a:p>
          <a:p>
            <a:pPr marL="0" indent="0">
              <a:buNone/>
            </a:pPr>
            <a:r>
              <a:rPr lang="pl-PL" dirty="0"/>
              <a:t>–  raportów o oddziaływaniu przedsięwzięcia na środowisko,</a:t>
            </a:r>
          </a:p>
          <a:p>
            <a:pPr marL="0" indent="0">
              <a:buNone/>
            </a:pPr>
            <a:r>
              <a:rPr lang="pl-PL" dirty="0"/>
              <a:t>–  analiz </a:t>
            </a:r>
            <a:r>
              <a:rPr lang="pl-PL" dirty="0" err="1"/>
              <a:t>porealizacyjnych</a:t>
            </a:r>
            <a:r>
              <a:rPr lang="pl-PL" dirty="0"/>
              <a:t>,</a:t>
            </a:r>
          </a:p>
          <a:p>
            <a:pPr marL="0" indent="0">
              <a:buNone/>
            </a:pPr>
            <a:r>
              <a:rPr lang="pl-PL" dirty="0"/>
              <a:t>–  postanowień, o których mowa w </a:t>
            </a:r>
            <a:r>
              <a:rPr lang="pl-PL" dirty="0">
                <a:hlinkClick r:id="rId7"/>
              </a:rPr>
              <a:t>art. 108 ust. 1 pkt 1</a:t>
            </a:r>
            <a:r>
              <a:rPr lang="pl-PL" dirty="0"/>
              <a:t> ustawy,</a:t>
            </a:r>
          </a:p>
          <a:p>
            <a:pPr marL="0" indent="0">
              <a:buNone/>
            </a:pPr>
            <a:r>
              <a:rPr lang="pl-PL" dirty="0"/>
              <a:t>–  powiadomień, o których mowa w </a:t>
            </a:r>
            <a:r>
              <a:rPr lang="pl-PL" dirty="0">
                <a:hlinkClick r:id="rId8"/>
              </a:rPr>
              <a:t>art. 109 ust. 1</a:t>
            </a:r>
            <a:r>
              <a:rPr lang="pl-PL" dirty="0"/>
              <a:t> i </a:t>
            </a:r>
            <a:r>
              <a:rPr lang="pl-PL" dirty="0">
                <a:hlinkClick r:id="rId9"/>
              </a:rPr>
              <a:t>art. 113 ust. 3</a:t>
            </a:r>
            <a:r>
              <a:rPr lang="pl-PL" dirty="0"/>
              <a:t> ustawy</a:t>
            </a:r>
          </a:p>
          <a:p>
            <a:pPr marL="0" indent="0">
              <a:buNone/>
            </a:pPr>
            <a:r>
              <a:rPr lang="pl-PL" dirty="0"/>
              <a:t>z podaniem numeru karty informacyjnej odpowiadającego każdemu dokumentowi, jeżeli dokument został zamieszczony w publicznie dostępnym wykazie zgodnie z przepisami wydanymi na podstawie </a:t>
            </a:r>
            <a:r>
              <a:rPr lang="pl-PL" dirty="0">
                <a:hlinkClick r:id="rId10"/>
              </a:rPr>
              <a:t>art. 23 ust. 2</a:t>
            </a:r>
            <a:r>
              <a:rPr lang="pl-PL" dirty="0"/>
              <a:t> ustawy,</a:t>
            </a:r>
          </a:p>
          <a:p>
            <a:pPr marL="0" indent="0">
              <a:buNone/>
            </a:pPr>
            <a:r>
              <a:rPr lang="pl-PL" dirty="0"/>
              <a:t>g)  informację, czy postępowanie w sprawie transgranicznego oddziaływania na środowisko jest w toku, czy zostało zakończone, jeżeli stwierdzono konieczność jego przeprowadzenia,</a:t>
            </a:r>
          </a:p>
          <a:p>
            <a:pPr marL="0" indent="0">
              <a:buNone/>
            </a:pPr>
            <a:r>
              <a:rPr lang="pl-PL" dirty="0"/>
              <a:t>h)  informację, czy do wydanej decyzji o środowiskowych uwarunkowaniach miał zastosowanie </a:t>
            </a:r>
            <a:r>
              <a:rPr lang="pl-PL" dirty="0">
                <a:hlinkClick r:id="rId11"/>
              </a:rPr>
              <a:t>art. 81 ust. 2</a:t>
            </a:r>
            <a:r>
              <a:rPr lang="pl-PL" dirty="0"/>
              <a:t> ustawy,</a:t>
            </a:r>
          </a:p>
          <a:p>
            <a:pPr marL="0" indent="0">
              <a:buNone/>
            </a:pPr>
            <a:r>
              <a:rPr lang="pl-PL" dirty="0"/>
              <a:t>i)  datę wydania decyzji o środowiskowych uwarunkowaniach (dzień, miesiąc, rok) albo informację, że postępowanie jest w toku,</a:t>
            </a:r>
          </a:p>
          <a:p>
            <a:pPr marL="0" indent="0">
              <a:buNone/>
            </a:pPr>
            <a:r>
              <a:rPr lang="pl-PL" dirty="0"/>
              <a:t>j)  podstawę prawną do wydania decyzji o środowiskowych uwarunkowaniach albo postanowienia w sprawie uzgodnienia warunków realizacji przedsięwzięcia po przeprowadzeniu ponownej oceny oddziaływania przedsięwzięcia na środowisko,</a:t>
            </a:r>
          </a:p>
          <a:p>
            <a:pPr marL="0" indent="0">
              <a:buNone/>
            </a:pPr>
            <a:r>
              <a:rPr lang="pl-PL" dirty="0"/>
              <a:t>k)  informację, czy zostało wydane postanowienie, o którym mowa w </a:t>
            </a:r>
            <a:r>
              <a:rPr lang="pl-PL" dirty="0">
                <a:hlinkClick r:id="rId6"/>
              </a:rPr>
              <a:t>art. 90 ust. 1</a:t>
            </a:r>
            <a:r>
              <a:rPr lang="pl-PL" dirty="0"/>
              <a:t> ustawy.</a:t>
            </a:r>
          </a:p>
          <a:p>
            <a:pPr marL="0" indent="0">
              <a:buNone/>
            </a:pPr>
            <a:endParaRPr lang="pl-PL" b="1" dirty="0"/>
          </a:p>
          <a:p>
            <a:pPr marL="0" indent="0">
              <a:buNone/>
            </a:pPr>
            <a:endParaRPr lang="pl-PL" dirty="0"/>
          </a:p>
        </p:txBody>
      </p:sp>
    </p:spTree>
    <p:extLst>
      <p:ext uri="{BB962C8B-B14F-4D97-AF65-F5344CB8AC3E}">
        <p14:creationId xmlns:p14="http://schemas.microsoft.com/office/powerpoint/2010/main" val="5032125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634082"/>
          </a:xfrm>
        </p:spPr>
        <p:txBody>
          <a:bodyPr>
            <a:normAutofit/>
          </a:bodyPr>
          <a:lstStyle/>
          <a:p>
            <a:pPr algn="ctr"/>
            <a:r>
              <a:rPr lang="pl-PL" altLang="pl-PL" sz="3200" b="1" dirty="0">
                <a:solidFill>
                  <a:srgbClr val="00B050"/>
                </a:solidFill>
                <a:ea typeface="Calibri" pitchFamily="34" charset="0"/>
                <a:cs typeface="Calibri" pitchFamily="34" charset="0"/>
              </a:rPr>
              <a:t>zmiany klimatu w </a:t>
            </a:r>
            <a:r>
              <a:rPr lang="pl-PL" altLang="pl-PL" sz="3200" b="1" dirty="0" err="1">
                <a:solidFill>
                  <a:srgbClr val="00B050"/>
                </a:solidFill>
                <a:ea typeface="Calibri" pitchFamily="34" charset="0"/>
                <a:cs typeface="Calibri" pitchFamily="34" charset="0"/>
              </a:rPr>
              <a:t>ooś</a:t>
            </a:r>
            <a:endParaRPr lang="pl-PL" sz="4000" dirty="0"/>
          </a:p>
        </p:txBody>
      </p:sp>
      <p:sp>
        <p:nvSpPr>
          <p:cNvPr id="3" name="Symbol zastępczy zawartości 2"/>
          <p:cNvSpPr>
            <a:spLocks noGrp="1"/>
          </p:cNvSpPr>
          <p:nvPr>
            <p:ph idx="1"/>
          </p:nvPr>
        </p:nvSpPr>
        <p:spPr>
          <a:xfrm>
            <a:off x="1981200" y="980733"/>
            <a:ext cx="8229600" cy="5145441"/>
          </a:xfrm>
        </p:spPr>
        <p:txBody>
          <a:bodyPr>
            <a:normAutofit/>
          </a:bodyPr>
          <a:lstStyle/>
          <a:p>
            <a:pPr marL="0" indent="0">
              <a:buClr>
                <a:srgbClr val="57AB27"/>
              </a:buClr>
              <a:buNone/>
            </a:pPr>
            <a:r>
              <a:rPr lang="pl-PL" altLang="pl-PL" sz="2000" b="1" dirty="0">
                <a:solidFill>
                  <a:srgbClr val="000000"/>
                </a:solidFill>
                <a:ea typeface="Calibri" pitchFamily="34" charset="0"/>
                <a:cs typeface="Calibri" pitchFamily="34" charset="0"/>
              </a:rPr>
              <a:t>Przez adaptację do zmian klimatu </a:t>
            </a:r>
            <a:r>
              <a:rPr lang="pl-PL" altLang="pl-PL" sz="1800" dirty="0">
                <a:solidFill>
                  <a:srgbClr val="000000"/>
                </a:solidFill>
                <a:ea typeface="Calibri" pitchFamily="34" charset="0"/>
                <a:cs typeface="Calibri" pitchFamily="34" charset="0"/>
              </a:rPr>
              <a:t>należy rozumieć taki sposób planowania, realizacji, eksploatacji i likwidacji przedsięwzięcia, aby było ono optymalnie przystosowane do postępujących zmian klimatu, jak również by nie powodowało zwiększenia wrażliwości elementów środowiska na zmiany klimatu.</a:t>
            </a:r>
          </a:p>
          <a:p>
            <a:pPr marL="0" indent="0" algn="just">
              <a:spcBef>
                <a:spcPct val="0"/>
              </a:spcBef>
              <a:buNone/>
            </a:pPr>
            <a:endParaRPr lang="pl-PL" altLang="pl-PL" sz="1800" b="1" dirty="0">
              <a:solidFill>
                <a:srgbClr val="000000"/>
              </a:solidFill>
              <a:cs typeface="Arial" pitchFamily="34" charset="0"/>
            </a:endParaRPr>
          </a:p>
          <a:p>
            <a:pPr marL="0" indent="0" algn="just">
              <a:spcBef>
                <a:spcPct val="0"/>
              </a:spcBef>
              <a:buNone/>
            </a:pPr>
            <a:r>
              <a:rPr lang="pl-PL" altLang="pl-PL" sz="1800" b="1" dirty="0">
                <a:solidFill>
                  <a:srgbClr val="000000"/>
                </a:solidFill>
                <a:cs typeface="Arial" pitchFamily="34" charset="0"/>
              </a:rPr>
              <a:t>Obowiązek uwzględniania kwestii klimatu i bioróżnorodności w ocenie oddziaływania na środowisko dotyczy zarówno:</a:t>
            </a:r>
          </a:p>
          <a:p>
            <a:pPr marL="0" indent="0" algn="just">
              <a:spcBef>
                <a:spcPct val="0"/>
              </a:spcBef>
              <a:buNone/>
            </a:pPr>
            <a:endParaRPr lang="pl-PL" altLang="pl-PL" sz="1000" dirty="0">
              <a:solidFill>
                <a:srgbClr val="000000"/>
              </a:solidFill>
              <a:latin typeface="Arial" pitchFamily="34" charset="0"/>
              <a:cs typeface="Arial" pitchFamily="34" charset="0"/>
            </a:endParaRPr>
          </a:p>
          <a:p>
            <a:pPr marL="0" indent="0" algn="just">
              <a:spcBef>
                <a:spcPct val="0"/>
              </a:spcBef>
              <a:buFont typeface="Wingdings" pitchFamily="2" charset="2"/>
              <a:buChar char="ü"/>
            </a:pPr>
            <a:r>
              <a:rPr lang="pl-PL" altLang="pl-PL" sz="1600" b="1" dirty="0">
                <a:solidFill>
                  <a:srgbClr val="000000"/>
                </a:solidFill>
                <a:cs typeface="Arial" pitchFamily="34" charset="0"/>
              </a:rPr>
              <a:t>projektów dokumentów</a:t>
            </a:r>
            <a:r>
              <a:rPr lang="pl-PL" altLang="pl-PL" sz="1600" dirty="0">
                <a:solidFill>
                  <a:srgbClr val="000000"/>
                </a:solidFill>
                <a:cs typeface="Arial" pitchFamily="34" charset="0"/>
              </a:rPr>
              <a:t> (planów, programów, strategii wymienionych w ustawa </a:t>
            </a:r>
            <a:r>
              <a:rPr lang="pl-PL" altLang="pl-PL" sz="1600" dirty="0" err="1">
                <a:solidFill>
                  <a:srgbClr val="000000"/>
                </a:solidFill>
                <a:cs typeface="Arial" pitchFamily="34" charset="0"/>
              </a:rPr>
              <a:t>ooś</a:t>
            </a:r>
            <a:r>
              <a:rPr lang="pl-PL" altLang="pl-PL" sz="1600" dirty="0">
                <a:solidFill>
                  <a:srgbClr val="000000"/>
                </a:solidFill>
                <a:cs typeface="Arial" pitchFamily="34" charset="0"/>
              </a:rPr>
              <a:t>) - w trakcie strategicznej oceny oddziaływania na środowisko,</a:t>
            </a:r>
            <a:endParaRPr lang="pl-PL" altLang="pl-PL" sz="1600" dirty="0">
              <a:solidFill>
                <a:srgbClr val="000000"/>
              </a:solidFill>
              <a:latin typeface="Arial" pitchFamily="34" charset="0"/>
              <a:cs typeface="Arial" pitchFamily="34" charset="0"/>
            </a:endParaRPr>
          </a:p>
          <a:p>
            <a:pPr marL="0" indent="0" algn="just">
              <a:spcBef>
                <a:spcPct val="0"/>
              </a:spcBef>
              <a:buFont typeface="Wingdings" pitchFamily="2" charset="2"/>
              <a:buChar char="ü"/>
            </a:pPr>
            <a:r>
              <a:rPr lang="pl-PL" altLang="pl-PL" sz="1600" dirty="0">
                <a:solidFill>
                  <a:srgbClr val="000000"/>
                </a:solidFill>
                <a:cs typeface="Arial" pitchFamily="34" charset="0"/>
              </a:rPr>
              <a:t>jak i </a:t>
            </a:r>
            <a:r>
              <a:rPr lang="pl-PL" altLang="pl-PL" sz="1600" b="1" dirty="0">
                <a:solidFill>
                  <a:srgbClr val="000000"/>
                </a:solidFill>
                <a:cs typeface="Arial" pitchFamily="34" charset="0"/>
              </a:rPr>
              <a:t>planowanych przedsięwzięć</a:t>
            </a:r>
            <a:r>
              <a:rPr lang="pl-PL" altLang="pl-PL" sz="1600" dirty="0">
                <a:solidFill>
                  <a:srgbClr val="000000"/>
                </a:solidFill>
                <a:cs typeface="Arial" pitchFamily="34" charset="0"/>
              </a:rPr>
              <a:t> (wymienionych w rozporządzeniu Rady Ministrów z dnia 9 listopada 2010 r. w sprawie przedsięwzięć mogących znacząco oddziaływać na środowisko (Dz. U. Nr 213, poz. 1397 ze zm.), dalej rozporządzeniu, ­- w trakcie oceny oddziaływania na środowisko </a:t>
            </a:r>
          </a:p>
          <a:p>
            <a:pPr marL="0" indent="0" algn="just">
              <a:spcBef>
                <a:spcPct val="0"/>
              </a:spcBef>
              <a:buFont typeface="Wingdings" pitchFamily="2" charset="2"/>
              <a:buChar char="ü"/>
            </a:pPr>
            <a:endParaRPr lang="pl-PL" altLang="pl-PL" dirty="0">
              <a:solidFill>
                <a:srgbClr val="000000"/>
              </a:solidFill>
              <a:cs typeface="Arial" pitchFamily="34" charset="0"/>
            </a:endParaRPr>
          </a:p>
          <a:p>
            <a:pPr marL="0" indent="0" algn="ctr">
              <a:spcBef>
                <a:spcPct val="0"/>
              </a:spcBef>
              <a:buNone/>
            </a:pPr>
            <a:endParaRPr lang="pl-PL" altLang="pl-PL" dirty="0">
              <a:solidFill>
                <a:srgbClr val="000000"/>
              </a:solidFill>
              <a:latin typeface="Arial" pitchFamily="34" charset="0"/>
              <a:cs typeface="Arial" pitchFamily="34" charset="0"/>
            </a:endParaRPr>
          </a:p>
          <a:p>
            <a:pPr marL="0" indent="0">
              <a:buNone/>
            </a:pPr>
            <a:endParaRPr lang="pl-PL" altLang="pl-PL" dirty="0"/>
          </a:p>
          <a:p>
            <a:pPr marL="0" indent="0">
              <a:buNone/>
            </a:pPr>
            <a:endParaRPr lang="pl-PL"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4658" y="4263936"/>
            <a:ext cx="1922380" cy="1261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7780" y="4263936"/>
            <a:ext cx="1922380" cy="125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2270" y="4170736"/>
            <a:ext cx="1895029" cy="135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80799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756309"/>
          </a:xfrm>
        </p:spPr>
        <p:txBody>
          <a:bodyPr>
            <a:normAutofit/>
          </a:bodyPr>
          <a:lstStyle/>
          <a:p>
            <a:pPr algn="ctr"/>
            <a:r>
              <a:rPr lang="pl-PL" altLang="pl-PL" sz="2800" b="1" dirty="0">
                <a:solidFill>
                  <a:srgbClr val="00B050"/>
                </a:solidFill>
                <a:ea typeface="Calibri" pitchFamily="34" charset="0"/>
                <a:cs typeface="Calibri" pitchFamily="34" charset="0"/>
              </a:rPr>
              <a:t>zmiany klimatu w </a:t>
            </a:r>
            <a:r>
              <a:rPr lang="pl-PL" altLang="pl-PL" sz="2800" b="1" dirty="0" err="1">
                <a:solidFill>
                  <a:srgbClr val="00B050"/>
                </a:solidFill>
                <a:ea typeface="Calibri" pitchFamily="34" charset="0"/>
                <a:cs typeface="Calibri" pitchFamily="34" charset="0"/>
              </a:rPr>
              <a:t>ooś</a:t>
            </a:r>
            <a:endParaRPr lang="pl-PL" sz="3600" dirty="0"/>
          </a:p>
        </p:txBody>
      </p:sp>
      <p:sp>
        <p:nvSpPr>
          <p:cNvPr id="3" name="Symbol zastępczy zawartości 2"/>
          <p:cNvSpPr>
            <a:spLocks noGrp="1"/>
          </p:cNvSpPr>
          <p:nvPr>
            <p:ph idx="1"/>
          </p:nvPr>
        </p:nvSpPr>
        <p:spPr>
          <a:xfrm>
            <a:off x="1906437" y="1199072"/>
            <a:ext cx="8445261" cy="4399471"/>
          </a:xfrm>
        </p:spPr>
        <p:txBody>
          <a:bodyPr>
            <a:normAutofit fontScale="70000" lnSpcReduction="20000"/>
          </a:bodyPr>
          <a:lstStyle/>
          <a:p>
            <a:pPr marL="0" indent="0" algn="just">
              <a:spcBef>
                <a:spcPct val="0"/>
              </a:spcBef>
              <a:buNone/>
            </a:pPr>
            <a:r>
              <a:rPr lang="pl-PL" altLang="pl-PL" sz="3600" b="1" dirty="0">
                <a:solidFill>
                  <a:srgbClr val="000000"/>
                </a:solidFill>
                <a:ea typeface="Calibri" pitchFamily="34" charset="0"/>
                <a:cs typeface="Calibri" pitchFamily="34" charset="0"/>
              </a:rPr>
              <a:t>Analiza oddziaływań przedsięwzięcia związanych ze zmianami klimatu (łagodzenie i adaptacja do zmian klimatu) oraz bioróżnorodnością dotyczy wszystkich etapów inwestycyjnych:</a:t>
            </a:r>
          </a:p>
          <a:p>
            <a:pPr marL="0" indent="0" algn="just">
              <a:spcBef>
                <a:spcPct val="0"/>
              </a:spcBef>
              <a:buFont typeface="Wingdings" pitchFamily="2" charset="2"/>
              <a:buChar char="ü"/>
            </a:pPr>
            <a:r>
              <a:rPr lang="pl-PL" altLang="pl-PL" dirty="0">
                <a:solidFill>
                  <a:srgbClr val="000000"/>
                </a:solidFill>
                <a:cs typeface="Arial" pitchFamily="34" charset="0"/>
              </a:rPr>
              <a:t>etapu planowania przedsięwzięcia (powiązanie ze strategiami i dokumentami klimatycznymi),</a:t>
            </a:r>
            <a:endParaRPr lang="pl-PL" altLang="pl-PL" dirty="0">
              <a:solidFill>
                <a:srgbClr val="000000"/>
              </a:solidFill>
              <a:latin typeface="Arial" pitchFamily="34" charset="0"/>
              <a:cs typeface="Arial" pitchFamily="34" charset="0"/>
            </a:endParaRPr>
          </a:p>
          <a:p>
            <a:pPr marL="0" indent="0" algn="just">
              <a:spcBef>
                <a:spcPct val="0"/>
              </a:spcBef>
              <a:buFont typeface="Wingdings" pitchFamily="2" charset="2"/>
              <a:buChar char="ü"/>
            </a:pPr>
            <a:r>
              <a:rPr lang="pl-PL" altLang="pl-PL" dirty="0">
                <a:solidFill>
                  <a:srgbClr val="000000"/>
                </a:solidFill>
                <a:cs typeface="Arial" pitchFamily="34" charset="0"/>
              </a:rPr>
              <a:t>etapu przygotowania przedsięwzięcia,</a:t>
            </a:r>
            <a:endParaRPr lang="pl-PL" altLang="pl-PL" dirty="0">
              <a:solidFill>
                <a:srgbClr val="000000"/>
              </a:solidFill>
              <a:latin typeface="Arial" pitchFamily="34" charset="0"/>
              <a:cs typeface="Arial" pitchFamily="34" charset="0"/>
            </a:endParaRPr>
          </a:p>
          <a:p>
            <a:pPr marL="0" indent="0" algn="just">
              <a:spcBef>
                <a:spcPct val="0"/>
              </a:spcBef>
              <a:buFont typeface="Wingdings" pitchFamily="2" charset="2"/>
              <a:buChar char="ü"/>
            </a:pPr>
            <a:r>
              <a:rPr lang="pl-PL" altLang="pl-PL" dirty="0">
                <a:solidFill>
                  <a:srgbClr val="000000"/>
                </a:solidFill>
                <a:cs typeface="Arial" pitchFamily="34" charset="0"/>
              </a:rPr>
              <a:t>etapu eksploatacji przedsięwzięcia,                     </a:t>
            </a:r>
            <a:endParaRPr lang="pl-PL" altLang="pl-PL" dirty="0">
              <a:solidFill>
                <a:srgbClr val="000000"/>
              </a:solidFill>
              <a:latin typeface="Arial" pitchFamily="34" charset="0"/>
              <a:cs typeface="Arial" pitchFamily="34" charset="0"/>
            </a:endParaRPr>
          </a:p>
          <a:p>
            <a:pPr marL="0" indent="0" algn="just">
              <a:spcBef>
                <a:spcPct val="0"/>
              </a:spcBef>
              <a:buFont typeface="Wingdings" pitchFamily="2" charset="2"/>
              <a:buChar char="ü"/>
            </a:pPr>
            <a:r>
              <a:rPr lang="pl-PL" altLang="pl-PL" dirty="0">
                <a:solidFill>
                  <a:srgbClr val="000000"/>
                </a:solidFill>
                <a:cs typeface="Arial" pitchFamily="34" charset="0"/>
              </a:rPr>
              <a:t>etapu likwidacji przedsięwzięcia.</a:t>
            </a:r>
          </a:p>
          <a:p>
            <a:pPr marL="0" indent="0" algn="just">
              <a:spcBef>
                <a:spcPct val="0"/>
              </a:spcBef>
              <a:buNone/>
            </a:pPr>
            <a:endParaRPr lang="pl-PL" altLang="pl-PL" dirty="0">
              <a:solidFill>
                <a:srgbClr val="000000"/>
              </a:solidFill>
              <a:latin typeface="Arial" pitchFamily="34" charset="0"/>
              <a:cs typeface="Arial" pitchFamily="34" charset="0"/>
            </a:endParaRPr>
          </a:p>
          <a:p>
            <a:pPr marL="0" indent="0" algn="just">
              <a:spcBef>
                <a:spcPct val="0"/>
              </a:spcBef>
              <a:buNone/>
            </a:pPr>
            <a:endParaRPr lang="pl-PL" altLang="pl-PL" dirty="0">
              <a:solidFill>
                <a:srgbClr val="000000"/>
              </a:solidFill>
              <a:cs typeface="Arial" pitchFamily="34" charset="0"/>
            </a:endParaRPr>
          </a:p>
          <a:p>
            <a:pPr marL="0" indent="0" algn="just">
              <a:spcBef>
                <a:spcPct val="0"/>
              </a:spcBef>
              <a:buNone/>
            </a:pPr>
            <a:endParaRPr lang="pl-PL" altLang="pl-PL" dirty="0">
              <a:solidFill>
                <a:srgbClr val="000000"/>
              </a:solidFill>
              <a:cs typeface="Arial" pitchFamily="34" charset="0"/>
            </a:endParaRPr>
          </a:p>
          <a:p>
            <a:pPr marL="0" indent="0" algn="just">
              <a:spcBef>
                <a:spcPct val="0"/>
              </a:spcBef>
              <a:buNone/>
            </a:pPr>
            <a:r>
              <a:rPr lang="pl-PL" altLang="pl-PL" dirty="0">
                <a:solidFill>
                  <a:srgbClr val="000000"/>
                </a:solidFill>
                <a:cs typeface="Arial" pitchFamily="34" charset="0"/>
              </a:rPr>
              <a:t>Na etapach tych konieczne jest rozpoznanie, oszacowanie i ewentualne zminimalizowanie lub skompensowanie wszystkich oddziaływań pośrednich i  bezpośrednich.</a:t>
            </a:r>
          </a:p>
          <a:p>
            <a:pPr marL="0" indent="0" algn="just">
              <a:spcBef>
                <a:spcPct val="0"/>
              </a:spcBef>
              <a:buNone/>
            </a:pPr>
            <a:r>
              <a:rPr lang="pl-PL" altLang="pl-PL" b="1" dirty="0">
                <a:solidFill>
                  <a:srgbClr val="000000"/>
                </a:solidFill>
                <a:cs typeface="Arial" pitchFamily="34" charset="0"/>
              </a:rPr>
              <a:t>W ocenie należy uwzględnić nie tylko oddziaływania negatywne ale również oddziaływania neutralne oraz pozytywne.</a:t>
            </a:r>
          </a:p>
          <a:p>
            <a:pPr marL="0" indent="0" algn="just">
              <a:spcBef>
                <a:spcPct val="0"/>
              </a:spcBef>
              <a:buNone/>
            </a:pPr>
            <a:r>
              <a:rPr lang="pl-PL" altLang="pl-PL" b="1" dirty="0">
                <a:solidFill>
                  <a:srgbClr val="000000"/>
                </a:solidFill>
                <a:cs typeface="Arial" pitchFamily="34" charset="0"/>
              </a:rPr>
              <a:t> Rozpoznane i zwaloryzowane oddziaływania muszą mieć uzasadnienie.</a:t>
            </a:r>
            <a:endParaRPr lang="pl-PL" altLang="pl-PL" sz="4400" dirty="0">
              <a:solidFill>
                <a:srgbClr val="000000"/>
              </a:solidFill>
              <a:latin typeface="Arial" pitchFamily="34" charset="0"/>
              <a:cs typeface="Arial" pitchFamily="34" charset="0"/>
            </a:endParaRPr>
          </a:p>
          <a:p>
            <a:pPr marL="0" indent="0">
              <a:buNone/>
            </a:pPr>
            <a:endParaRPr lang="pl-PL"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8770" y="2401396"/>
            <a:ext cx="1027604" cy="102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90586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F286A33-72B3-0C49-C1E9-B6C74BC14320}"/>
              </a:ext>
            </a:extLst>
          </p:cNvPr>
          <p:cNvSpPr>
            <a:spLocks noGrp="1"/>
          </p:cNvSpPr>
          <p:nvPr>
            <p:ph type="title"/>
          </p:nvPr>
        </p:nvSpPr>
        <p:spPr>
          <a:xfrm>
            <a:off x="1981200" y="274638"/>
            <a:ext cx="8229600" cy="457192"/>
          </a:xfrm>
        </p:spPr>
        <p:txBody>
          <a:bodyPr>
            <a:noAutofit/>
          </a:bodyPr>
          <a:lstStyle/>
          <a:p>
            <a:pPr algn="ctr"/>
            <a:r>
              <a:rPr lang="pl-PL" sz="2400" b="1" dirty="0">
                <a:solidFill>
                  <a:srgbClr val="00B050"/>
                </a:solidFill>
              </a:rPr>
              <a:t>UWAGI DO DECYZJI WYDAWANYCH PRZEZ GMINY</a:t>
            </a:r>
          </a:p>
        </p:txBody>
      </p:sp>
      <p:sp>
        <p:nvSpPr>
          <p:cNvPr id="3" name="Symbol zastępczy zawartości 2">
            <a:extLst>
              <a:ext uri="{FF2B5EF4-FFF2-40B4-BE49-F238E27FC236}">
                <a16:creationId xmlns:a16="http://schemas.microsoft.com/office/drawing/2014/main" id="{4C377ECB-574F-4B36-5EA3-4A130EF2EE18}"/>
              </a:ext>
            </a:extLst>
          </p:cNvPr>
          <p:cNvSpPr>
            <a:spLocks noGrp="1"/>
          </p:cNvSpPr>
          <p:nvPr>
            <p:ph idx="1"/>
          </p:nvPr>
        </p:nvSpPr>
        <p:spPr>
          <a:xfrm>
            <a:off x="1981200" y="879895"/>
            <a:ext cx="8229600" cy="5246276"/>
          </a:xfrm>
        </p:spPr>
        <p:txBody>
          <a:bodyPr>
            <a:normAutofit fontScale="92500" lnSpcReduction="20000"/>
          </a:bodyPr>
          <a:lstStyle/>
          <a:p>
            <a:pPr marL="342900" indent="-342900" algn="just">
              <a:buFont typeface="+mj-lt"/>
              <a:buAutoNum type="romanUcPeriod"/>
            </a:pPr>
            <a:r>
              <a:rPr lang="pl-PL" sz="1800" b="1" dirty="0">
                <a:solidFill>
                  <a:srgbClr val="000000"/>
                </a:solidFill>
                <a:latin typeface="Arial" panose="020B0604020202020204" pitchFamily="34" charset="0"/>
                <a:ea typeface="Times New Roman" panose="02020603050405020304" pitchFamily="18" charset="0"/>
              </a:rPr>
              <a:t>Braki i nieprawidłowości w sentencji decyzji:</a:t>
            </a:r>
            <a:endParaRPr lang="pl-PL" sz="1800" dirty="0">
              <a:latin typeface="Times New Roman" panose="02020603050405020304" pitchFamily="18" charset="0"/>
              <a:ea typeface="Times New Roman" panose="02020603050405020304" pitchFamily="18" charset="0"/>
            </a:endParaRPr>
          </a:p>
          <a:p>
            <a:pPr marL="342900" indent="-342900" algn="just">
              <a:buFont typeface="+mj-lt"/>
              <a:buAutoNum type="arabicPeriod"/>
            </a:pPr>
            <a:r>
              <a:rPr lang="pl-PL" sz="1800" dirty="0">
                <a:solidFill>
                  <a:srgbClr val="000000"/>
                </a:solidFill>
                <a:latin typeface="Arial" panose="020B0604020202020204" pitchFamily="34" charset="0"/>
                <a:ea typeface="Times New Roman" panose="02020603050405020304" pitchFamily="18" charset="0"/>
              </a:rPr>
              <a:t>Stosowanie art. 71 ust. 2 pkt 1) do przedsięwzięć z II grupy;</a:t>
            </a:r>
            <a:endParaRPr lang="pl-PL" sz="1800" dirty="0">
              <a:latin typeface="Times New Roman" panose="02020603050405020304" pitchFamily="18" charset="0"/>
              <a:ea typeface="Times New Roman" panose="02020603050405020304" pitchFamily="18" charset="0"/>
            </a:endParaRPr>
          </a:p>
          <a:p>
            <a:pPr marL="342900" indent="-342900" algn="just">
              <a:buFont typeface="+mj-lt"/>
              <a:buAutoNum type="arabicPeriod"/>
            </a:pPr>
            <a:r>
              <a:rPr lang="pl-PL" sz="1800" dirty="0">
                <a:solidFill>
                  <a:srgbClr val="000000"/>
                </a:solidFill>
                <a:latin typeface="Arial" panose="020B0604020202020204" pitchFamily="34" charset="0"/>
                <a:ea typeface="Times New Roman" panose="02020603050405020304" pitchFamily="18" charset="0"/>
              </a:rPr>
              <a:t>Stosowanie art. 80 ust.1 i art. 82  w przypadkach kiedy nie była przeprowadzona ocena </a:t>
            </a:r>
            <a:r>
              <a:rPr lang="pl-PL" sz="1800" dirty="0" err="1">
                <a:solidFill>
                  <a:srgbClr val="000000"/>
                </a:solidFill>
                <a:latin typeface="Arial" panose="020B0604020202020204" pitchFamily="34" charset="0"/>
                <a:ea typeface="Times New Roman" panose="02020603050405020304" pitchFamily="18" charset="0"/>
              </a:rPr>
              <a:t>ooś</a:t>
            </a:r>
            <a:r>
              <a:rPr lang="pl-PL" sz="1800" dirty="0">
                <a:solidFill>
                  <a:srgbClr val="000000"/>
                </a:solidFill>
                <a:latin typeface="Arial" panose="020B0604020202020204" pitchFamily="34" charset="0"/>
                <a:ea typeface="Times New Roman" panose="02020603050405020304" pitchFamily="18" charset="0"/>
              </a:rPr>
              <a:t>;</a:t>
            </a:r>
            <a:endParaRPr lang="pl-PL" sz="1800" dirty="0">
              <a:latin typeface="Times New Roman" panose="02020603050405020304" pitchFamily="18" charset="0"/>
              <a:ea typeface="Times New Roman" panose="02020603050405020304" pitchFamily="18" charset="0"/>
            </a:endParaRPr>
          </a:p>
          <a:p>
            <a:pPr marL="400050" indent="-400050" algn="just">
              <a:buFont typeface="+mj-lt"/>
              <a:buAutoNum type="romanUcPeriod" startAt="2"/>
            </a:pPr>
            <a:r>
              <a:rPr lang="pl-PL" sz="1800" b="1" dirty="0">
                <a:solidFill>
                  <a:srgbClr val="000000"/>
                </a:solidFill>
                <a:latin typeface="Arial" panose="020B0604020202020204" pitchFamily="34" charset="0"/>
                <a:ea typeface="Times New Roman" panose="02020603050405020304" pitchFamily="18" charset="0"/>
              </a:rPr>
              <a:t> Braki i nieprawidłowości w uzasadnieniu decyzji:</a:t>
            </a:r>
            <a:endParaRPr lang="pl-PL" sz="1800" dirty="0">
              <a:latin typeface="Times New Roman" panose="02020603050405020304" pitchFamily="18" charset="0"/>
              <a:ea typeface="Times New Roman" panose="02020603050405020304" pitchFamily="18" charset="0"/>
            </a:endParaRPr>
          </a:p>
          <a:p>
            <a:pPr marL="342900" indent="-342900" algn="just">
              <a:buFont typeface="+mj-lt"/>
              <a:buAutoNum type="arabicPeriod"/>
            </a:pPr>
            <a:r>
              <a:rPr lang="pl-PL" sz="1800" dirty="0">
                <a:solidFill>
                  <a:srgbClr val="000000"/>
                </a:solidFill>
                <a:latin typeface="Arial" panose="020B0604020202020204" pitchFamily="34" charset="0"/>
                <a:ea typeface="Times New Roman" panose="02020603050405020304" pitchFamily="18" charset="0"/>
              </a:rPr>
              <a:t>Brak informacji o:</a:t>
            </a:r>
            <a:endParaRPr lang="pl-PL" sz="1800" dirty="0">
              <a:latin typeface="Times New Roman" panose="02020603050405020304" pitchFamily="18" charset="0"/>
              <a:ea typeface="Times New Roman" panose="02020603050405020304" pitchFamily="18" charset="0"/>
            </a:endParaRPr>
          </a:p>
          <a:p>
            <a:pPr marL="342900" indent="-342900" algn="just">
              <a:buFont typeface="Symbol" panose="05050102010706020507" pitchFamily="18" charset="2"/>
              <a:buChar char=""/>
            </a:pPr>
            <a:r>
              <a:rPr lang="pl-PL" sz="1800" dirty="0">
                <a:solidFill>
                  <a:srgbClr val="000000"/>
                </a:solidFill>
                <a:latin typeface="Arial" panose="020B0604020202020204" pitchFamily="34" charset="0"/>
                <a:ea typeface="Times New Roman" panose="02020603050405020304" pitchFamily="18" charset="0"/>
              </a:rPr>
              <a:t>Ilości stron i sposobie ich powiadamiania (indywidualnie czy poprzez zawiadomienia w trybie art. 49 Kpa);</a:t>
            </a:r>
            <a:endParaRPr lang="pl-PL" sz="1800" dirty="0">
              <a:latin typeface="Times New Roman" panose="02020603050405020304" pitchFamily="18" charset="0"/>
              <a:ea typeface="Times New Roman" panose="02020603050405020304" pitchFamily="18" charset="0"/>
            </a:endParaRPr>
          </a:p>
          <a:p>
            <a:pPr marL="342900" indent="-342900" algn="just">
              <a:buFont typeface="Symbol" panose="05050102010706020507" pitchFamily="18" charset="2"/>
              <a:buChar char=""/>
            </a:pPr>
            <a:r>
              <a:rPr lang="pl-PL" sz="1800" dirty="0">
                <a:solidFill>
                  <a:srgbClr val="000000"/>
                </a:solidFill>
                <a:latin typeface="Arial" panose="020B0604020202020204" pitchFamily="34" charset="0"/>
                <a:ea typeface="Times New Roman" panose="02020603050405020304" pitchFamily="18" charset="0"/>
              </a:rPr>
              <a:t>Zawiadomieniu stron o wszczęciu postępowania oraz zawiadamianiu o kolejnych etapach postępowania w tym,  przed wydaniem decyzji, o możliwości </a:t>
            </a:r>
            <a:r>
              <a:rPr lang="pl-PL" sz="1800" dirty="0">
                <a:latin typeface="Arial" panose="020B0604020202020204" pitchFamily="34" charset="0"/>
                <a:ea typeface="Times New Roman" panose="02020603050405020304" pitchFamily="18" charset="0"/>
              </a:rPr>
              <a:t>wypowiedzenia się co do zebranych dowodów i materiałów oraz zgłoszonych żądań</a:t>
            </a:r>
            <a:r>
              <a:rPr lang="pl-PL" sz="1800" dirty="0">
                <a:solidFill>
                  <a:srgbClr val="000000"/>
                </a:solidFill>
                <a:latin typeface="Arial" panose="020B0604020202020204" pitchFamily="34" charset="0"/>
                <a:ea typeface="Times New Roman" panose="02020603050405020304" pitchFamily="18" charset="0"/>
              </a:rPr>
              <a:t> w trybie art. 10 Kpa;</a:t>
            </a:r>
            <a:endParaRPr lang="pl-PL" sz="1800" dirty="0">
              <a:latin typeface="Times New Roman" panose="02020603050405020304" pitchFamily="18" charset="0"/>
              <a:ea typeface="Times New Roman" panose="02020603050405020304" pitchFamily="18" charset="0"/>
            </a:endParaRPr>
          </a:p>
          <a:p>
            <a:pPr marL="342900" indent="-342900" algn="just">
              <a:buFont typeface="Symbol" panose="05050102010706020507" pitchFamily="18" charset="2"/>
              <a:buChar char=""/>
            </a:pPr>
            <a:r>
              <a:rPr lang="pl-PL" sz="1800" dirty="0">
                <a:solidFill>
                  <a:srgbClr val="000000"/>
                </a:solidFill>
                <a:latin typeface="Arial" panose="020B0604020202020204" pitchFamily="34" charset="0"/>
                <a:ea typeface="Times New Roman" panose="02020603050405020304" pitchFamily="18" charset="0"/>
              </a:rPr>
              <a:t>Wydaniu postanowienia o obowiązku przeprowadzenia oceny oddziaływania na środowisko;</a:t>
            </a:r>
            <a:endParaRPr lang="pl-PL" sz="1800" dirty="0">
              <a:latin typeface="Times New Roman" panose="02020603050405020304" pitchFamily="18" charset="0"/>
              <a:ea typeface="Times New Roman" panose="02020603050405020304" pitchFamily="18" charset="0"/>
            </a:endParaRPr>
          </a:p>
          <a:p>
            <a:pPr marL="342900" indent="-342900" algn="just">
              <a:buFont typeface="Symbol" panose="05050102010706020507" pitchFamily="18" charset="2"/>
              <a:buChar char=""/>
            </a:pPr>
            <a:r>
              <a:rPr lang="pl-PL" sz="1800" dirty="0">
                <a:solidFill>
                  <a:srgbClr val="000000"/>
                </a:solidFill>
                <a:latin typeface="Arial" panose="020B0604020202020204" pitchFamily="34" charset="0"/>
                <a:ea typeface="Times New Roman" panose="02020603050405020304" pitchFamily="18" charset="0"/>
              </a:rPr>
              <a:t>Uzyskanych opiniach/uzgodnieniach  innych organów oraz  ich uwzględnieniu/ nieuwzględnieniu,   w prowadzonym postępowaniu przy czym </a:t>
            </a:r>
            <a:r>
              <a:rPr lang="pl-PL" sz="1800" u="sng" dirty="0">
                <a:solidFill>
                  <a:srgbClr val="000000"/>
                </a:solidFill>
                <a:latin typeface="Arial" panose="020B0604020202020204" pitchFamily="34" charset="0"/>
                <a:ea typeface="Times New Roman" panose="02020603050405020304" pitchFamily="18" charset="0"/>
              </a:rPr>
              <a:t>nieuwzględnienie stanowisk zawartych w opiniach wymaga uzasadnienia; </a:t>
            </a:r>
          </a:p>
          <a:p>
            <a:pPr algn="just">
              <a:buFont typeface="+mj-lt"/>
              <a:buAutoNum type="arabicPeriod" startAt="2"/>
            </a:pPr>
            <a:r>
              <a:rPr lang="pl-PL" sz="1800" b="1" dirty="0">
                <a:solidFill>
                  <a:srgbClr val="000000"/>
                </a:solidFill>
                <a:latin typeface="Arial" panose="020B0604020202020204" pitchFamily="34" charset="0"/>
                <a:ea typeface="Times New Roman" panose="02020603050405020304" pitchFamily="18" charset="0"/>
              </a:rPr>
              <a:t>Brak </a:t>
            </a:r>
            <a:r>
              <a:rPr lang="pl-PL" sz="1800" b="1" dirty="0">
                <a:latin typeface="Arial" panose="020B0604020202020204" pitchFamily="34" charset="0"/>
                <a:ea typeface="Times New Roman" panose="02020603050405020304" pitchFamily="18" charset="0"/>
              </a:rPr>
              <a:t>potwierdzenia stwierdzenia zgodności lokalizacji przedsięwzięcia z ustaleniami miejscowego planu zagospodarowania przestrzennego, co stanowi wymóg</a:t>
            </a:r>
            <a:r>
              <a:rPr lang="pl-PL" sz="1800" b="1" u="sng" dirty="0">
                <a:latin typeface="Arial" panose="020B0604020202020204" pitchFamily="34" charset="0"/>
                <a:ea typeface="Times New Roman" panose="02020603050405020304" pitchFamily="18" charset="0"/>
              </a:rPr>
              <a:t> art. 80 ust. 2 ww. ustawy </a:t>
            </a:r>
            <a:r>
              <a:rPr lang="pl-PL" sz="1800" b="1" u="sng" dirty="0" err="1">
                <a:latin typeface="Arial" panose="020B0604020202020204" pitchFamily="34" charset="0"/>
                <a:ea typeface="Times New Roman" panose="02020603050405020304" pitchFamily="18" charset="0"/>
              </a:rPr>
              <a:t>ooś</a:t>
            </a:r>
            <a:r>
              <a:rPr lang="pl-PL" sz="1800" b="1" u="sng" dirty="0">
                <a:latin typeface="Arial" panose="020B0604020202020204" pitchFamily="34" charset="0"/>
                <a:ea typeface="Times New Roman" panose="02020603050405020304" pitchFamily="18" charset="0"/>
              </a:rPr>
              <a:t>;</a:t>
            </a:r>
            <a:endParaRPr lang="pl-PL" sz="1800" b="1" dirty="0">
              <a:latin typeface="Times New Roman" panose="02020603050405020304" pitchFamily="18" charset="0"/>
              <a:ea typeface="Times New Roman" panose="02020603050405020304" pitchFamily="18" charset="0"/>
            </a:endParaRPr>
          </a:p>
          <a:p>
            <a:pPr marL="342900" indent="-342900" algn="just">
              <a:buFont typeface="Symbol" panose="05050102010706020507" pitchFamily="18" charset="2"/>
              <a:buChar char=""/>
            </a:pPr>
            <a:endParaRPr lang="pl-PL" sz="1800" u="sng" dirty="0">
              <a:solidFill>
                <a:srgbClr val="000000"/>
              </a:solidFill>
              <a:latin typeface="Arial" panose="020B0604020202020204" pitchFamily="34" charset="0"/>
              <a:ea typeface="Times New Roman" panose="02020603050405020304" pitchFamily="18" charset="0"/>
            </a:endParaRPr>
          </a:p>
          <a:p>
            <a:pPr marL="342900" indent="-342900" algn="just">
              <a:buFont typeface="Symbol" panose="05050102010706020507" pitchFamily="18" charset="2"/>
              <a:buChar char=""/>
            </a:pPr>
            <a:endParaRPr lang="pl-PL" sz="1800" dirty="0">
              <a:latin typeface="Times New Roman" panose="02020603050405020304" pitchFamily="18" charset="0"/>
              <a:ea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37175875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A66069B-64F1-FD2A-0F99-6F139C8123B9}"/>
              </a:ext>
            </a:extLst>
          </p:cNvPr>
          <p:cNvSpPr>
            <a:spLocks noGrp="1"/>
          </p:cNvSpPr>
          <p:nvPr>
            <p:ph type="title"/>
          </p:nvPr>
        </p:nvSpPr>
        <p:spPr>
          <a:xfrm>
            <a:off x="1981200" y="274638"/>
            <a:ext cx="8229600" cy="457192"/>
          </a:xfrm>
        </p:spPr>
        <p:txBody>
          <a:bodyPr>
            <a:normAutofit/>
          </a:bodyPr>
          <a:lstStyle/>
          <a:p>
            <a:pPr algn="ctr"/>
            <a:r>
              <a:rPr lang="pl-PL" sz="2400" b="1" dirty="0">
                <a:solidFill>
                  <a:srgbClr val="00B050"/>
                </a:solidFill>
                <a:latin typeface="Calibri"/>
              </a:rPr>
              <a:t>UWAGI DO DECYZJI WYDAWANYCH PRZEZ GMINY</a:t>
            </a:r>
            <a:endParaRPr lang="pl-PL" dirty="0"/>
          </a:p>
        </p:txBody>
      </p:sp>
      <p:sp>
        <p:nvSpPr>
          <p:cNvPr id="3" name="Symbol zastępczy zawartości 2">
            <a:extLst>
              <a:ext uri="{FF2B5EF4-FFF2-40B4-BE49-F238E27FC236}">
                <a16:creationId xmlns:a16="http://schemas.microsoft.com/office/drawing/2014/main" id="{B5703B32-9F71-B03D-1294-1FDE6BADF2AF}"/>
              </a:ext>
            </a:extLst>
          </p:cNvPr>
          <p:cNvSpPr>
            <a:spLocks noGrp="1"/>
          </p:cNvSpPr>
          <p:nvPr>
            <p:ph idx="1"/>
          </p:nvPr>
        </p:nvSpPr>
        <p:spPr>
          <a:xfrm>
            <a:off x="1981200" y="888522"/>
            <a:ext cx="8229600" cy="4908430"/>
          </a:xfrm>
        </p:spPr>
        <p:txBody>
          <a:bodyPr>
            <a:normAutofit fontScale="92500" lnSpcReduction="20000"/>
          </a:bodyPr>
          <a:lstStyle/>
          <a:p>
            <a:pPr marL="342900" indent="-342900" algn="just">
              <a:buFont typeface="+mj-lt"/>
              <a:buAutoNum type="arabicPeriod" startAt="3"/>
            </a:pPr>
            <a:r>
              <a:rPr lang="pl-PL" sz="1800" dirty="0">
                <a:latin typeface="Arial" panose="020B0604020202020204" pitchFamily="34" charset="0"/>
                <a:ea typeface="Times New Roman" panose="02020603050405020304" pitchFamily="18" charset="0"/>
              </a:rPr>
              <a:t>Brak stwierdzenia, że przedsięwzięcie nie wpływa negatywnie na możliwość osiągnięcia celów środowiskowych, o których mowa w </a:t>
            </a:r>
            <a:r>
              <a:rPr lang="pl-PL" sz="1800" dirty="0">
                <a:solidFill>
                  <a:srgbClr val="0000FF"/>
                </a:solidFill>
                <a:latin typeface="Arial" panose="020B0604020202020204" pitchFamily="34" charset="0"/>
                <a:ea typeface="Times New Roman" panose="02020603050405020304" pitchFamily="18" charset="0"/>
                <a:hlinkClick r:id="rId2"/>
              </a:rPr>
              <a:t>art. 56</a:t>
            </a:r>
            <a:r>
              <a:rPr lang="pl-PL" sz="1800" dirty="0">
                <a:latin typeface="Arial" panose="020B0604020202020204" pitchFamily="34" charset="0"/>
                <a:ea typeface="Times New Roman" panose="02020603050405020304" pitchFamily="18" charset="0"/>
              </a:rPr>
              <a:t>, </a:t>
            </a:r>
            <a:r>
              <a:rPr lang="pl-PL" sz="1800" dirty="0">
                <a:solidFill>
                  <a:srgbClr val="0000FF"/>
                </a:solidFill>
                <a:latin typeface="Arial" panose="020B0604020202020204" pitchFamily="34" charset="0"/>
                <a:ea typeface="Times New Roman" panose="02020603050405020304" pitchFamily="18" charset="0"/>
                <a:hlinkClick r:id="rId3"/>
              </a:rPr>
              <a:t>art. 57</a:t>
            </a:r>
            <a:r>
              <a:rPr lang="pl-PL" sz="1800" dirty="0">
                <a:latin typeface="Arial" panose="020B0604020202020204" pitchFamily="34" charset="0"/>
                <a:ea typeface="Times New Roman" panose="02020603050405020304" pitchFamily="18" charset="0"/>
              </a:rPr>
              <a:t>, </a:t>
            </a:r>
            <a:r>
              <a:rPr lang="pl-PL" sz="1800" dirty="0">
                <a:solidFill>
                  <a:srgbClr val="0000FF"/>
                </a:solidFill>
                <a:latin typeface="Arial" panose="020B0604020202020204" pitchFamily="34" charset="0"/>
                <a:ea typeface="Times New Roman" panose="02020603050405020304" pitchFamily="18" charset="0"/>
                <a:hlinkClick r:id="rId4"/>
              </a:rPr>
              <a:t>art. 59</a:t>
            </a:r>
            <a:r>
              <a:rPr lang="pl-PL" sz="1800" dirty="0">
                <a:latin typeface="Arial" panose="020B0604020202020204" pitchFamily="34" charset="0"/>
                <a:ea typeface="Times New Roman" panose="02020603050405020304" pitchFamily="18" charset="0"/>
              </a:rPr>
              <a:t> oraz </a:t>
            </a:r>
            <a:r>
              <a:rPr lang="pl-PL" sz="1800" dirty="0">
                <a:solidFill>
                  <a:srgbClr val="0000FF"/>
                </a:solidFill>
                <a:latin typeface="Arial" panose="020B0604020202020204" pitchFamily="34" charset="0"/>
                <a:ea typeface="Times New Roman" panose="02020603050405020304" pitchFamily="18" charset="0"/>
                <a:hlinkClick r:id="rId5"/>
              </a:rPr>
              <a:t>art. 61</a:t>
            </a:r>
            <a:r>
              <a:rPr lang="pl-PL" sz="1800" dirty="0">
                <a:latin typeface="Arial" panose="020B0604020202020204" pitchFamily="34" charset="0"/>
                <a:ea typeface="Times New Roman" panose="02020603050405020304" pitchFamily="18" charset="0"/>
              </a:rPr>
              <a:t> ustawy z dnia 20 lipca 2017 r. - Prawo wodne, o czym stanowi zapis  </a:t>
            </a:r>
            <a:r>
              <a:rPr lang="pl-PL" sz="1800" u="sng" dirty="0">
                <a:latin typeface="Arial" panose="020B0604020202020204" pitchFamily="34" charset="0"/>
                <a:ea typeface="Times New Roman" panose="02020603050405020304" pitchFamily="18" charset="0"/>
              </a:rPr>
              <a:t>art. 81 ustawy </a:t>
            </a:r>
            <a:r>
              <a:rPr lang="pl-PL" sz="1800" u="sng" dirty="0" err="1">
                <a:latin typeface="Arial" panose="020B0604020202020204" pitchFamily="34" charset="0"/>
                <a:ea typeface="Times New Roman" panose="02020603050405020304" pitchFamily="18" charset="0"/>
              </a:rPr>
              <a:t>ooś</a:t>
            </a:r>
            <a:r>
              <a:rPr lang="pl-PL" sz="1800" u="sng" dirty="0">
                <a:latin typeface="Arial" panose="020B0604020202020204" pitchFamily="34" charset="0"/>
                <a:ea typeface="Times New Roman" panose="02020603050405020304" pitchFamily="18" charset="0"/>
              </a:rPr>
              <a:t>;</a:t>
            </a:r>
            <a:endParaRPr lang="pl-PL" sz="1800" dirty="0">
              <a:latin typeface="Times New Roman" panose="02020603050405020304" pitchFamily="18" charset="0"/>
              <a:ea typeface="Times New Roman" panose="02020603050405020304" pitchFamily="18" charset="0"/>
            </a:endParaRPr>
          </a:p>
          <a:p>
            <a:pPr marL="342900" indent="-342900" algn="just">
              <a:buFont typeface="+mj-lt"/>
              <a:buAutoNum type="arabicPeriod" startAt="3"/>
            </a:pPr>
            <a:r>
              <a:rPr lang="pl-PL" sz="1800" dirty="0">
                <a:latin typeface="Arial" panose="020B0604020202020204" pitchFamily="34" charset="0"/>
                <a:ea typeface="Times New Roman" panose="02020603050405020304" pitchFamily="18" charset="0"/>
              </a:rPr>
              <a:t>W decyzji wydanej bez przeprowadzenia </a:t>
            </a:r>
            <a:r>
              <a:rPr lang="pl-PL" sz="1800" dirty="0" err="1">
                <a:latin typeface="Arial" panose="020B0604020202020204" pitchFamily="34" charset="0"/>
                <a:ea typeface="Times New Roman" panose="02020603050405020304" pitchFamily="18" charset="0"/>
              </a:rPr>
              <a:t>ooś</a:t>
            </a:r>
            <a:r>
              <a:rPr lang="pl-PL" sz="1800" dirty="0">
                <a:latin typeface="Arial" panose="020B0604020202020204" pitchFamily="34" charset="0"/>
                <a:ea typeface="Times New Roman" panose="02020603050405020304" pitchFamily="18" charset="0"/>
              </a:rPr>
              <a:t>, brak odniesienia do zapisów art. 63 ustawy </a:t>
            </a:r>
            <a:r>
              <a:rPr lang="pl-PL" sz="1800" dirty="0" err="1">
                <a:latin typeface="Arial" panose="020B0604020202020204" pitchFamily="34" charset="0"/>
                <a:ea typeface="Times New Roman" panose="02020603050405020304" pitchFamily="18" charset="0"/>
              </a:rPr>
              <a:t>ooś</a:t>
            </a:r>
            <a:r>
              <a:rPr lang="pl-PL" sz="1800" dirty="0">
                <a:latin typeface="Arial" panose="020B0604020202020204" pitchFamily="34" charset="0"/>
                <a:ea typeface="Times New Roman" panose="02020603050405020304" pitchFamily="18" charset="0"/>
              </a:rPr>
              <a:t>, </a:t>
            </a:r>
            <a:r>
              <a:rPr lang="pl-PL" sz="1800" u="sng" dirty="0">
                <a:latin typeface="Arial" panose="020B0604020202020204" pitchFamily="34" charset="0"/>
                <a:ea typeface="Times New Roman" panose="02020603050405020304" pitchFamily="18" charset="0"/>
              </a:rPr>
              <a:t>co stanowi wymóg art. 85 ust. 2 pkt 2) ustawy </a:t>
            </a:r>
            <a:r>
              <a:rPr lang="pl-PL" sz="1800" u="sng" dirty="0" err="1">
                <a:latin typeface="Arial" panose="020B0604020202020204" pitchFamily="34" charset="0"/>
                <a:ea typeface="Times New Roman" panose="02020603050405020304" pitchFamily="18" charset="0"/>
              </a:rPr>
              <a:t>ooś</a:t>
            </a:r>
            <a:endParaRPr lang="pl-PL" sz="1800" dirty="0">
              <a:latin typeface="Times New Roman" panose="02020603050405020304" pitchFamily="18" charset="0"/>
              <a:ea typeface="Times New Roman" panose="02020603050405020304" pitchFamily="18" charset="0"/>
            </a:endParaRPr>
          </a:p>
          <a:p>
            <a:pPr marL="342900" indent="-342900" algn="just">
              <a:buFont typeface="+mj-lt"/>
              <a:buAutoNum type="arabicPeriod" startAt="3"/>
            </a:pPr>
            <a:r>
              <a:rPr lang="pl-PL" sz="1800" dirty="0">
                <a:solidFill>
                  <a:srgbClr val="000000"/>
                </a:solidFill>
                <a:latin typeface="Arial" panose="020B0604020202020204" pitchFamily="34" charset="0"/>
                <a:ea typeface="Times New Roman" panose="02020603050405020304" pitchFamily="18" charset="0"/>
              </a:rPr>
              <a:t>Brak charakterystyki przedsięwzięcia, </a:t>
            </a:r>
            <a:r>
              <a:rPr lang="pl-PL" sz="1800" dirty="0">
                <a:latin typeface="Arial" panose="020B0604020202020204" pitchFamily="34" charset="0"/>
                <a:ea typeface="Times New Roman" panose="02020603050405020304" pitchFamily="18" charset="0"/>
              </a:rPr>
              <a:t>co stanowi wymóg</a:t>
            </a:r>
            <a:r>
              <a:rPr lang="pl-PL" sz="1800" u="sng" dirty="0">
                <a:latin typeface="Arial" panose="020B0604020202020204" pitchFamily="34" charset="0"/>
                <a:ea typeface="Times New Roman" panose="02020603050405020304" pitchFamily="18" charset="0"/>
              </a:rPr>
              <a:t> art. 82 ust. 3 ww. ustawy </a:t>
            </a:r>
            <a:r>
              <a:rPr lang="pl-PL" sz="1800" u="sng" dirty="0" err="1">
                <a:latin typeface="Arial" panose="020B0604020202020204" pitchFamily="34" charset="0"/>
                <a:ea typeface="Times New Roman" panose="02020603050405020304" pitchFamily="18" charset="0"/>
              </a:rPr>
              <a:t>ooś</a:t>
            </a:r>
            <a:endParaRPr lang="pl-PL" sz="1800" dirty="0">
              <a:latin typeface="Times New Roman" panose="02020603050405020304" pitchFamily="18" charset="0"/>
              <a:ea typeface="Times New Roman" panose="02020603050405020304" pitchFamily="18" charset="0"/>
            </a:endParaRPr>
          </a:p>
          <a:p>
            <a:pPr marL="342900" indent="-342900" algn="just">
              <a:buFont typeface="+mj-lt"/>
              <a:buAutoNum type="arabicPeriod" startAt="3"/>
            </a:pPr>
            <a:r>
              <a:rPr lang="pl-PL" sz="1800" dirty="0">
                <a:solidFill>
                  <a:srgbClr val="000000"/>
                </a:solidFill>
                <a:latin typeface="Arial" panose="020B0604020202020204" pitchFamily="34" charset="0"/>
                <a:ea typeface="Times New Roman" panose="02020603050405020304" pitchFamily="18" charset="0"/>
              </a:rPr>
              <a:t>W przypadku decyzji wydanych  po przeprowadzeniu oceny oddziaływania na środowisko (z raportem </a:t>
            </a:r>
            <a:r>
              <a:rPr lang="pl-PL" sz="1800" dirty="0" err="1">
                <a:solidFill>
                  <a:srgbClr val="000000"/>
                </a:solidFill>
                <a:latin typeface="Arial" panose="020B0604020202020204" pitchFamily="34" charset="0"/>
                <a:ea typeface="Times New Roman" panose="02020603050405020304" pitchFamily="18" charset="0"/>
              </a:rPr>
              <a:t>ooś</a:t>
            </a:r>
            <a:r>
              <a:rPr lang="pl-PL" sz="1800" dirty="0">
                <a:solidFill>
                  <a:srgbClr val="000000"/>
                </a:solidFill>
                <a:latin typeface="Arial" panose="020B0604020202020204" pitchFamily="34" charset="0"/>
                <a:ea typeface="Times New Roman" panose="02020603050405020304" pitchFamily="18" charset="0"/>
              </a:rPr>
              <a:t>):</a:t>
            </a:r>
            <a:endParaRPr lang="pl-PL" sz="1800" dirty="0">
              <a:latin typeface="Times New Roman" panose="02020603050405020304" pitchFamily="18" charset="0"/>
              <a:ea typeface="Times New Roman" panose="02020603050405020304" pitchFamily="18" charset="0"/>
            </a:endParaRPr>
          </a:p>
          <a:p>
            <a:pPr marL="342900" indent="-342900" algn="just">
              <a:buFont typeface="+mj-lt"/>
              <a:buAutoNum type="alphaLcParenR"/>
            </a:pPr>
            <a:r>
              <a:rPr lang="pl-PL" sz="1800" dirty="0">
                <a:solidFill>
                  <a:srgbClr val="000000"/>
                </a:solidFill>
                <a:latin typeface="Arial" panose="020B0604020202020204" pitchFamily="34" charset="0"/>
                <a:ea typeface="Times New Roman" panose="02020603050405020304" pitchFamily="18" charset="0"/>
              </a:rPr>
              <a:t>Brak informacji o wypełnieniu zapisów art. 33 ustawy </a:t>
            </a:r>
            <a:r>
              <a:rPr lang="pl-PL" sz="1800" dirty="0" err="1">
                <a:solidFill>
                  <a:srgbClr val="000000"/>
                </a:solidFill>
                <a:latin typeface="Arial" panose="020B0604020202020204" pitchFamily="34" charset="0"/>
                <a:ea typeface="Times New Roman" panose="02020603050405020304" pitchFamily="18" charset="0"/>
              </a:rPr>
              <a:t>ooś</a:t>
            </a:r>
            <a:r>
              <a:rPr lang="pl-PL" sz="1800" dirty="0">
                <a:solidFill>
                  <a:srgbClr val="000000"/>
                </a:solidFill>
                <a:latin typeface="Arial" panose="020B0604020202020204" pitchFamily="34" charset="0"/>
                <a:ea typeface="Times New Roman" panose="02020603050405020304" pitchFamily="18" charset="0"/>
              </a:rPr>
              <a:t>;</a:t>
            </a:r>
            <a:endParaRPr lang="pl-PL" sz="1800" dirty="0">
              <a:latin typeface="Times New Roman" panose="02020603050405020304" pitchFamily="18" charset="0"/>
              <a:ea typeface="Times New Roman" panose="02020603050405020304" pitchFamily="18" charset="0"/>
            </a:endParaRPr>
          </a:p>
          <a:p>
            <a:pPr marL="342900" indent="-342900" algn="just">
              <a:buFont typeface="+mj-lt"/>
              <a:buAutoNum type="alphaLcParenR"/>
            </a:pPr>
            <a:r>
              <a:rPr lang="pl-PL" sz="1800" dirty="0">
                <a:solidFill>
                  <a:srgbClr val="000000"/>
                </a:solidFill>
                <a:latin typeface="Arial" panose="020B0604020202020204" pitchFamily="34" charset="0"/>
                <a:ea typeface="Times New Roman" panose="02020603050405020304" pitchFamily="18" charset="0"/>
              </a:rPr>
              <a:t>Brak informacji o wynikach postępowania z udziałem społeczeństwa, w tym: o </a:t>
            </a:r>
            <a:endParaRPr lang="pl-PL" sz="1800" dirty="0">
              <a:latin typeface="Times New Roman" panose="02020603050405020304" pitchFamily="18" charset="0"/>
              <a:ea typeface="Times New Roman" panose="02020603050405020304" pitchFamily="18" charset="0"/>
            </a:endParaRPr>
          </a:p>
          <a:p>
            <a:pPr marL="342900" indent="-342900" algn="just">
              <a:buFont typeface="Wingdings" panose="05000000000000000000" pitchFamily="2" charset="2"/>
              <a:buChar char=""/>
            </a:pPr>
            <a:r>
              <a:rPr lang="pl-PL" sz="1800" dirty="0">
                <a:solidFill>
                  <a:srgbClr val="000000"/>
                </a:solidFill>
                <a:latin typeface="Arial" panose="020B0604020202020204" pitchFamily="34" charset="0"/>
                <a:ea typeface="Times New Roman" panose="02020603050405020304" pitchFamily="18" charset="0"/>
              </a:rPr>
              <a:t>treści uzyskanych opinii i uzgodnień innych organów, </a:t>
            </a:r>
            <a:endParaRPr lang="pl-PL" sz="1800" dirty="0">
              <a:latin typeface="Times New Roman" panose="02020603050405020304" pitchFamily="18" charset="0"/>
              <a:ea typeface="Times New Roman" panose="02020603050405020304" pitchFamily="18" charset="0"/>
            </a:endParaRPr>
          </a:p>
          <a:p>
            <a:pPr marL="342900" indent="-342900" algn="just">
              <a:buFont typeface="Wingdings" panose="05000000000000000000" pitchFamily="2" charset="2"/>
              <a:buChar char=""/>
            </a:pPr>
            <a:r>
              <a:rPr lang="pl-PL" sz="1800" dirty="0">
                <a:solidFill>
                  <a:srgbClr val="000000"/>
                </a:solidFill>
                <a:latin typeface="Arial" panose="020B0604020202020204" pitchFamily="34" charset="0"/>
                <a:ea typeface="Times New Roman" panose="02020603050405020304" pitchFamily="18" charset="0"/>
              </a:rPr>
              <a:t>treści wniesionych przez społeczeństwo  uwag i wniosków,</a:t>
            </a:r>
            <a:endParaRPr lang="pl-PL" sz="1800" dirty="0">
              <a:latin typeface="Times New Roman" panose="02020603050405020304" pitchFamily="18" charset="0"/>
              <a:ea typeface="Times New Roman" panose="02020603050405020304" pitchFamily="18" charset="0"/>
            </a:endParaRPr>
          </a:p>
          <a:p>
            <a:pPr marL="342900" indent="-342900" algn="just">
              <a:buFont typeface="Wingdings" panose="05000000000000000000" pitchFamily="2" charset="2"/>
              <a:buChar char=""/>
            </a:pPr>
            <a:r>
              <a:rPr lang="pl-PL" sz="1800" dirty="0">
                <a:solidFill>
                  <a:srgbClr val="000000"/>
                </a:solidFill>
                <a:latin typeface="Arial" panose="020B0604020202020204" pitchFamily="34" charset="0"/>
                <a:ea typeface="Times New Roman" panose="02020603050405020304" pitchFamily="18" charset="0"/>
              </a:rPr>
              <a:t>sposobie rozpatrzenia wniesionych uwag i wniosków,</a:t>
            </a:r>
            <a:endParaRPr lang="pl-PL" sz="1800" dirty="0">
              <a:latin typeface="Times New Roman" panose="02020603050405020304" pitchFamily="18" charset="0"/>
              <a:ea typeface="Times New Roman" panose="02020603050405020304" pitchFamily="18" charset="0"/>
            </a:endParaRPr>
          </a:p>
          <a:p>
            <a:pPr lvl="0" algn="just">
              <a:buAutoNum type="alphaLcParenR" startAt="3"/>
            </a:pPr>
            <a:r>
              <a:rPr lang="pl-PL" sz="1800" dirty="0">
                <a:solidFill>
                  <a:srgbClr val="000000"/>
                </a:solidFill>
                <a:latin typeface="Arial" panose="020B0604020202020204" pitchFamily="34" charset="0"/>
                <a:ea typeface="Times New Roman" panose="02020603050405020304" pitchFamily="18" charset="0"/>
              </a:rPr>
              <a:t>Wskazywany jest niewłaściwy czas na wniesienie uwag i wniosków –zamiast 30 dni wskazywano 21 dni.</a:t>
            </a:r>
          </a:p>
          <a:p>
            <a:pPr algn="just">
              <a:buFont typeface="Arial" pitchFamily="34" charset="0"/>
              <a:buAutoNum type="alphaLcParenR" startAt="3"/>
            </a:pPr>
            <a:r>
              <a:rPr lang="pl-PL" sz="1800" dirty="0">
                <a:solidFill>
                  <a:srgbClr val="000000"/>
                </a:solidFill>
                <a:latin typeface="Arial" panose="020B0604020202020204" pitchFamily="34" charset="0"/>
                <a:ea typeface="Times New Roman" panose="02020603050405020304" pitchFamily="18" charset="0"/>
              </a:rPr>
              <a:t>W treści decyzji brak pouczenia o </a:t>
            </a:r>
            <a:r>
              <a:rPr lang="pl-PL" sz="1800" dirty="0">
                <a:latin typeface="Arial" panose="020B0604020202020204" pitchFamily="34" charset="0"/>
                <a:ea typeface="Times New Roman" panose="02020603050405020304" pitchFamily="18" charset="0"/>
              </a:rPr>
              <a:t> prawie do zrzeczenia się odwołania i skutkach zrzeczenia się odwołania. </a:t>
            </a:r>
          </a:p>
          <a:p>
            <a:pPr lvl="0" algn="just">
              <a:buAutoNum type="alphaLcParenR" startAt="3"/>
            </a:pPr>
            <a:endParaRPr lang="pl-PL" sz="1800" dirty="0">
              <a:latin typeface="Times New Roman" panose="02020603050405020304" pitchFamily="18" charset="0"/>
              <a:ea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18006622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F61509A-42D5-55DC-0756-70AE113E116B}"/>
              </a:ext>
            </a:extLst>
          </p:cNvPr>
          <p:cNvSpPr>
            <a:spLocks noGrp="1"/>
          </p:cNvSpPr>
          <p:nvPr>
            <p:ph type="title"/>
          </p:nvPr>
        </p:nvSpPr>
        <p:spPr>
          <a:xfrm>
            <a:off x="1981200" y="274638"/>
            <a:ext cx="8229600" cy="457192"/>
          </a:xfrm>
        </p:spPr>
        <p:txBody>
          <a:bodyPr>
            <a:normAutofit/>
          </a:bodyPr>
          <a:lstStyle/>
          <a:p>
            <a:pPr algn="ctr"/>
            <a:r>
              <a:rPr lang="pl-PL" sz="2400" b="1" dirty="0">
                <a:solidFill>
                  <a:srgbClr val="00B050"/>
                </a:solidFill>
                <a:latin typeface="Calibri"/>
              </a:rPr>
              <a:t>UWAGI DO DECYZJI WYDAWANYCH PRZEZ GMINY</a:t>
            </a:r>
            <a:endParaRPr lang="pl-PL" dirty="0"/>
          </a:p>
        </p:txBody>
      </p:sp>
      <p:sp>
        <p:nvSpPr>
          <p:cNvPr id="3" name="Symbol zastępczy zawartości 2">
            <a:extLst>
              <a:ext uri="{FF2B5EF4-FFF2-40B4-BE49-F238E27FC236}">
                <a16:creationId xmlns:a16="http://schemas.microsoft.com/office/drawing/2014/main" id="{E9DE5796-459C-16E8-CBB6-43BEF8DC986A}"/>
              </a:ext>
            </a:extLst>
          </p:cNvPr>
          <p:cNvSpPr>
            <a:spLocks noGrp="1"/>
          </p:cNvSpPr>
          <p:nvPr>
            <p:ph idx="1"/>
          </p:nvPr>
        </p:nvSpPr>
        <p:spPr>
          <a:xfrm>
            <a:off x="1981200" y="1052737"/>
            <a:ext cx="8229600" cy="5073433"/>
          </a:xfrm>
        </p:spPr>
        <p:txBody>
          <a:bodyPr>
            <a:normAutofit fontScale="92500" lnSpcReduction="20000"/>
          </a:bodyPr>
          <a:lstStyle/>
          <a:p>
            <a:pPr marL="0" indent="0" algn="just">
              <a:buNone/>
            </a:pPr>
            <a:r>
              <a:rPr lang="pl-PL" sz="1800" dirty="0">
                <a:latin typeface="Arial" panose="020B0604020202020204" pitchFamily="34" charset="0"/>
                <a:ea typeface="Times New Roman" panose="02020603050405020304" pitchFamily="18" charset="0"/>
              </a:rPr>
              <a:t>     Ponadto:</a:t>
            </a:r>
            <a:endParaRPr lang="pl-PL" sz="1800" dirty="0">
              <a:latin typeface="Times New Roman" panose="02020603050405020304" pitchFamily="18" charset="0"/>
              <a:ea typeface="Times New Roman" panose="02020603050405020304" pitchFamily="18" charset="0"/>
            </a:endParaRPr>
          </a:p>
          <a:p>
            <a:pPr marL="342900" indent="-342900" algn="just">
              <a:buFont typeface="+mj-lt"/>
              <a:buAutoNum type="arabicPeriod" startAt="8"/>
            </a:pPr>
            <a:r>
              <a:rPr lang="pl-PL" sz="1800" dirty="0">
                <a:solidFill>
                  <a:srgbClr val="000000"/>
                </a:solidFill>
                <a:latin typeface="Arial" panose="020B0604020202020204" pitchFamily="34" charset="0"/>
                <a:ea typeface="Times New Roman" panose="02020603050405020304" pitchFamily="18" charset="0"/>
              </a:rPr>
              <a:t>Postępowanie z udziałem społeczeństwa może być prowadzone  wyłącznie z wykorzystaniem </a:t>
            </a:r>
            <a:r>
              <a:rPr lang="pl-PL" sz="1800" u="sng" dirty="0">
                <a:solidFill>
                  <a:srgbClr val="000000"/>
                </a:solidFill>
                <a:latin typeface="Arial" panose="020B0604020202020204" pitchFamily="34" charset="0"/>
                <a:ea typeface="Times New Roman" panose="02020603050405020304" pitchFamily="18" charset="0"/>
              </a:rPr>
              <a:t>kompletnego raportu </a:t>
            </a:r>
            <a:r>
              <a:rPr lang="pl-PL" sz="1800" u="sng" dirty="0" err="1">
                <a:solidFill>
                  <a:srgbClr val="000000"/>
                </a:solidFill>
                <a:latin typeface="Arial" panose="020B0604020202020204" pitchFamily="34" charset="0"/>
                <a:ea typeface="Times New Roman" panose="02020603050405020304" pitchFamily="18" charset="0"/>
              </a:rPr>
              <a:t>ooś</a:t>
            </a:r>
            <a:r>
              <a:rPr lang="pl-PL" sz="1800" dirty="0">
                <a:solidFill>
                  <a:srgbClr val="000000"/>
                </a:solidFill>
                <a:latin typeface="Arial" panose="020B0604020202020204" pitchFamily="34" charset="0"/>
                <a:ea typeface="Times New Roman" panose="02020603050405020304" pitchFamily="18" charset="0"/>
              </a:rPr>
              <a:t>. Jeśli w trakcie trwania postępowania z udziałem społeczeństwa lub po jego zakończeniu raport </a:t>
            </a:r>
            <a:r>
              <a:rPr lang="pl-PL" sz="1800" dirty="0" err="1">
                <a:solidFill>
                  <a:srgbClr val="000000"/>
                </a:solidFill>
                <a:latin typeface="Arial" panose="020B0604020202020204" pitchFamily="34" charset="0"/>
                <a:ea typeface="Times New Roman" panose="02020603050405020304" pitchFamily="18" charset="0"/>
              </a:rPr>
              <a:t>ooś</a:t>
            </a:r>
            <a:r>
              <a:rPr lang="pl-PL" sz="1800" dirty="0">
                <a:solidFill>
                  <a:srgbClr val="000000"/>
                </a:solidFill>
                <a:latin typeface="Arial" panose="020B0604020202020204" pitchFamily="34" charset="0"/>
                <a:ea typeface="Times New Roman" panose="02020603050405020304" pitchFamily="18" charset="0"/>
              </a:rPr>
              <a:t> zostanie uzupełniony, konieczne jest ponowne przeprowadzenie takiego postępowania. </a:t>
            </a:r>
            <a:endParaRPr lang="pl-PL" sz="1800" dirty="0">
              <a:latin typeface="Times New Roman" panose="02020603050405020304" pitchFamily="18" charset="0"/>
              <a:ea typeface="Times New Roman" panose="02020603050405020304" pitchFamily="18" charset="0"/>
            </a:endParaRPr>
          </a:p>
          <a:p>
            <a:pPr marL="342900" indent="-342900" algn="just">
              <a:buFont typeface="+mj-lt"/>
              <a:buAutoNum type="arabicPeriod" startAt="8"/>
            </a:pPr>
            <a:r>
              <a:rPr lang="pl-PL" sz="1800" dirty="0">
                <a:solidFill>
                  <a:srgbClr val="000000"/>
                </a:solidFill>
                <a:latin typeface="Arial" panose="020B0604020202020204" pitchFamily="34" charset="0"/>
                <a:ea typeface="Times New Roman" panose="02020603050405020304" pitchFamily="18" charset="0"/>
              </a:rPr>
              <a:t>Poszerzenie obszaru przedsięwzięcia o kolejną/ kolejne działkę/działki, w trybie art. 113 ustawy Kpa, tj. jako oczywistą omyłkę, </a:t>
            </a:r>
            <a:r>
              <a:rPr lang="pl-PL" sz="1800" u="sng" dirty="0">
                <a:solidFill>
                  <a:srgbClr val="000000"/>
                </a:solidFill>
                <a:latin typeface="Arial" panose="020B0604020202020204" pitchFamily="34" charset="0"/>
                <a:ea typeface="Times New Roman" panose="02020603050405020304" pitchFamily="18" charset="0"/>
              </a:rPr>
              <a:t>stanowi rażące naruszenie prawa</a:t>
            </a:r>
            <a:r>
              <a:rPr lang="pl-PL" sz="1800" dirty="0">
                <a:solidFill>
                  <a:srgbClr val="000000"/>
                </a:solidFill>
                <a:latin typeface="Arial" panose="020B0604020202020204" pitchFamily="34" charset="0"/>
                <a:ea typeface="Times New Roman" panose="02020603050405020304" pitchFamily="18" charset="0"/>
              </a:rPr>
              <a:t>;</a:t>
            </a:r>
            <a:endParaRPr lang="pl-PL" sz="1800" dirty="0">
              <a:latin typeface="Times New Roman" panose="02020603050405020304" pitchFamily="18" charset="0"/>
              <a:ea typeface="Times New Roman" panose="02020603050405020304" pitchFamily="18" charset="0"/>
            </a:endParaRPr>
          </a:p>
          <a:p>
            <a:pPr marL="342900" indent="-342900" algn="just">
              <a:buFont typeface="+mj-lt"/>
              <a:buAutoNum type="arabicPeriod" startAt="8"/>
            </a:pPr>
            <a:r>
              <a:rPr lang="pl-PL" sz="1800" dirty="0">
                <a:solidFill>
                  <a:srgbClr val="000000"/>
                </a:solidFill>
                <a:latin typeface="Arial" panose="020B0604020202020204" pitchFamily="34" charset="0"/>
                <a:ea typeface="Times New Roman" panose="02020603050405020304" pitchFamily="18" charset="0"/>
              </a:rPr>
              <a:t>Jeśli przedsięwzięcie zlokalizowane jest na obszarach chronionych tj. w obrębie parku krajobrazowego lub obszaru chronionego krajobrazu, pomimo konieczności zasięgnięcia przez organ gminy opinii innych organów, niezależnie od stanowisk zawartych w tych opiniach (postępowanie bez </a:t>
            </a:r>
            <a:r>
              <a:rPr lang="pl-PL" sz="1800" dirty="0" err="1">
                <a:solidFill>
                  <a:srgbClr val="000000"/>
                </a:solidFill>
                <a:latin typeface="Arial" panose="020B0604020202020204" pitchFamily="34" charset="0"/>
                <a:ea typeface="Times New Roman" panose="02020603050405020304" pitchFamily="18" charset="0"/>
              </a:rPr>
              <a:t>ooś</a:t>
            </a:r>
            <a:r>
              <a:rPr lang="pl-PL" sz="1800" dirty="0">
                <a:solidFill>
                  <a:srgbClr val="000000"/>
                </a:solidFill>
                <a:latin typeface="Arial" panose="020B0604020202020204" pitchFamily="34" charset="0"/>
                <a:ea typeface="Times New Roman" panose="02020603050405020304" pitchFamily="18" charset="0"/>
              </a:rPr>
              <a:t>/postępowanie z </a:t>
            </a:r>
            <a:r>
              <a:rPr lang="pl-PL" sz="1800" dirty="0" err="1">
                <a:solidFill>
                  <a:srgbClr val="000000"/>
                </a:solidFill>
                <a:latin typeface="Arial" panose="020B0604020202020204" pitchFamily="34" charset="0"/>
                <a:ea typeface="Times New Roman" panose="02020603050405020304" pitchFamily="18" charset="0"/>
              </a:rPr>
              <a:t>ooś</a:t>
            </a:r>
            <a:r>
              <a:rPr lang="pl-PL" sz="1800" dirty="0">
                <a:solidFill>
                  <a:srgbClr val="000000"/>
                </a:solidFill>
                <a:latin typeface="Arial" panose="020B0604020202020204" pitchFamily="34" charset="0"/>
                <a:ea typeface="Times New Roman" panose="02020603050405020304" pitchFamily="18" charset="0"/>
              </a:rPr>
              <a:t>) </a:t>
            </a:r>
            <a:r>
              <a:rPr lang="pl-PL" sz="1800" u="sng" dirty="0">
                <a:solidFill>
                  <a:srgbClr val="000000"/>
                </a:solidFill>
                <a:latin typeface="Arial" panose="020B0604020202020204" pitchFamily="34" charset="0"/>
                <a:ea typeface="Times New Roman" panose="02020603050405020304" pitchFamily="18" charset="0"/>
              </a:rPr>
              <a:t>organ gminy ma obowiązek ZAWSZE postanowić, w trybie art. 63 ustawy </a:t>
            </a:r>
            <a:r>
              <a:rPr lang="pl-PL" sz="1800" u="sng" dirty="0" err="1">
                <a:solidFill>
                  <a:srgbClr val="000000"/>
                </a:solidFill>
                <a:latin typeface="Arial" panose="020B0604020202020204" pitchFamily="34" charset="0"/>
                <a:ea typeface="Times New Roman" panose="02020603050405020304" pitchFamily="18" charset="0"/>
              </a:rPr>
              <a:t>ooś</a:t>
            </a:r>
            <a:r>
              <a:rPr lang="pl-PL" sz="1800" u="sng" dirty="0">
                <a:solidFill>
                  <a:srgbClr val="000000"/>
                </a:solidFill>
                <a:latin typeface="Arial" panose="020B0604020202020204" pitchFamily="34" charset="0"/>
                <a:ea typeface="Times New Roman" panose="02020603050405020304" pitchFamily="18" charset="0"/>
              </a:rPr>
              <a:t> o potrzebie przeprowadzenia  </a:t>
            </a:r>
            <a:r>
              <a:rPr lang="pl-PL" sz="1800" u="sng" dirty="0" err="1">
                <a:solidFill>
                  <a:srgbClr val="000000"/>
                </a:solidFill>
                <a:latin typeface="Arial" panose="020B0604020202020204" pitchFamily="34" charset="0"/>
                <a:ea typeface="Times New Roman" panose="02020603050405020304" pitchFamily="18" charset="0"/>
              </a:rPr>
              <a:t>ooś</a:t>
            </a:r>
            <a:r>
              <a:rPr lang="pl-PL" sz="1800" u="sng" dirty="0">
                <a:solidFill>
                  <a:srgbClr val="000000"/>
                </a:solidFill>
                <a:latin typeface="Arial" panose="020B0604020202020204" pitchFamily="34" charset="0"/>
                <a:ea typeface="Times New Roman" panose="02020603050405020304" pitchFamily="18" charset="0"/>
              </a:rPr>
              <a:t>. </a:t>
            </a:r>
            <a:endParaRPr lang="pl-PL" sz="1800" dirty="0">
              <a:latin typeface="Times New Roman" panose="02020603050405020304" pitchFamily="18" charset="0"/>
              <a:ea typeface="Times New Roman" panose="02020603050405020304" pitchFamily="18" charset="0"/>
            </a:endParaRPr>
          </a:p>
          <a:p>
            <a:pPr marL="342900" indent="-342900" algn="just">
              <a:buFont typeface="+mj-lt"/>
              <a:buAutoNum type="arabicPeriod" startAt="8"/>
            </a:pPr>
            <a:r>
              <a:rPr lang="pl-PL" sz="1800" dirty="0">
                <a:solidFill>
                  <a:srgbClr val="000000"/>
                </a:solidFill>
                <a:latin typeface="Arial" panose="020B0604020202020204" pitchFamily="34" charset="0"/>
                <a:ea typeface="Times New Roman" panose="02020603050405020304" pitchFamily="18" charset="0"/>
              </a:rPr>
              <a:t>Zgodnie z brzmieniem art. 74 ust. 4  ustawy </a:t>
            </a:r>
            <a:r>
              <a:rPr lang="pl-PL" sz="1800" dirty="0" err="1">
                <a:solidFill>
                  <a:srgbClr val="000000"/>
                </a:solidFill>
                <a:latin typeface="Arial" panose="020B0604020202020204" pitchFamily="34" charset="0"/>
                <a:ea typeface="Times New Roman" panose="02020603050405020304" pitchFamily="18" charset="0"/>
              </a:rPr>
              <a:t>ooś</a:t>
            </a:r>
            <a:r>
              <a:rPr lang="pl-PL" sz="1800" dirty="0">
                <a:solidFill>
                  <a:srgbClr val="000000"/>
                </a:solidFill>
                <a:latin typeface="Arial" panose="020B0604020202020204" pitchFamily="34" charset="0"/>
                <a:ea typeface="Times New Roman" panose="02020603050405020304" pitchFamily="18" charset="0"/>
              </a:rPr>
              <a:t> organ wydający decyzję o środowiskowych uwarunkowaniach </a:t>
            </a:r>
            <a:r>
              <a:rPr lang="pl-PL" sz="1800" u="sng" dirty="0">
                <a:solidFill>
                  <a:srgbClr val="000000"/>
                </a:solidFill>
                <a:latin typeface="Arial" panose="020B0604020202020204" pitchFamily="34" charset="0"/>
                <a:ea typeface="Times New Roman" panose="02020603050405020304" pitchFamily="18" charset="0"/>
              </a:rPr>
              <a:t>doręcza ją niezwłocznie</a:t>
            </a:r>
            <a:r>
              <a:rPr lang="pl-PL" sz="1800" dirty="0">
                <a:solidFill>
                  <a:srgbClr val="000000"/>
                </a:solidFill>
                <a:latin typeface="Arial" panose="020B0604020202020204" pitchFamily="34" charset="0"/>
                <a:ea typeface="Times New Roman" panose="02020603050405020304" pitchFamily="18" charset="0"/>
              </a:rPr>
              <a:t> organom, których opinia lub uzgodnienie były wymagane przed jej wydaniem a nie po tym, jak decyzja stanie się ostateczna. </a:t>
            </a:r>
          </a:p>
          <a:p>
            <a:pPr algn="just">
              <a:buFont typeface="+mj-lt"/>
              <a:buAutoNum type="arabicPeriod" startAt="8"/>
            </a:pPr>
            <a:r>
              <a:rPr lang="pl-PL" sz="1900" b="1" u="sng" dirty="0">
                <a:latin typeface="Arial" panose="020B0604020202020204" pitchFamily="34" charset="0"/>
                <a:ea typeface="Calibri" panose="020F0502020204030204" pitchFamily="34" charset="0"/>
                <a:cs typeface="Arial" panose="020B0604020202020204" pitchFamily="34" charset="0"/>
              </a:rPr>
              <a:t>Prośba</a:t>
            </a:r>
            <a:r>
              <a:rPr lang="pl-PL" sz="1900" dirty="0">
                <a:latin typeface="Arial" panose="020B0604020202020204" pitchFamily="34" charset="0"/>
                <a:ea typeface="Calibri" panose="020F0502020204030204" pitchFamily="34" charset="0"/>
                <a:cs typeface="Arial" panose="020B0604020202020204" pitchFamily="34" charset="0"/>
              </a:rPr>
              <a:t> o wywieszanie zawiadomień </a:t>
            </a:r>
            <a:r>
              <a:rPr lang="pl-PL" sz="1900" dirty="0" err="1">
                <a:latin typeface="Arial" panose="020B0604020202020204" pitchFamily="34" charset="0"/>
                <a:ea typeface="Calibri" panose="020F0502020204030204" pitchFamily="34" charset="0"/>
                <a:cs typeface="Arial" panose="020B0604020202020204" pitchFamily="34" charset="0"/>
              </a:rPr>
              <a:t>Rdoś</a:t>
            </a:r>
            <a:r>
              <a:rPr lang="pl-PL" sz="1900" dirty="0">
                <a:latin typeface="Arial" panose="020B0604020202020204" pitchFamily="34" charset="0"/>
                <a:ea typeface="Calibri" panose="020F0502020204030204" pitchFamily="34" charset="0"/>
                <a:cs typeface="Arial" panose="020B0604020202020204" pitchFamily="34" charset="0"/>
              </a:rPr>
              <a:t> (BIP), z dotrzymywaniem terminów wywieszenia i odsyłaniem zaraz po zdjęciu, z właściwymi pieczątkami i podpisami</a:t>
            </a:r>
          </a:p>
          <a:p>
            <a:pPr marL="342900" indent="-342900" algn="just">
              <a:buFont typeface="+mj-lt"/>
              <a:buAutoNum type="arabicPeriod" startAt="8"/>
            </a:pPr>
            <a:endParaRPr lang="pl-PL" sz="1900" dirty="0">
              <a:latin typeface="Times New Roman" panose="02020603050405020304" pitchFamily="18" charset="0"/>
              <a:ea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31289450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8"/>
          <p:cNvSpPr/>
          <p:nvPr/>
        </p:nvSpPr>
        <p:spPr>
          <a:xfrm>
            <a:off x="3111796" y="2092044"/>
            <a:ext cx="6096000" cy="2339102"/>
          </a:xfrm>
          <a:prstGeom prst="rect">
            <a:avLst/>
          </a:prstGeom>
        </p:spPr>
        <p:txBody>
          <a:bodyPr wrap="square">
            <a:spAutoFit/>
          </a:bodyPr>
          <a:lstStyle/>
          <a:p>
            <a:pPr algn="ctr"/>
            <a:r>
              <a:rPr lang="pl-PL" sz="3600" b="1" dirty="0">
                <a:solidFill>
                  <a:srgbClr val="81B643"/>
                </a:solidFill>
                <a:ea typeface="ＭＳ Ｐゴシック" pitchFamily="-109" charset="-128"/>
              </a:rPr>
              <a:t>Dziękuję za uwagę</a:t>
            </a:r>
            <a:endParaRPr lang="en-US" sz="3600" b="1" dirty="0">
              <a:solidFill>
                <a:srgbClr val="81B643"/>
              </a:solidFill>
              <a:ea typeface="ＭＳ Ｐゴシック" pitchFamily="-109" charset="-128"/>
            </a:endParaRPr>
          </a:p>
          <a:p>
            <a:endParaRPr lang="pl-PL" b="1" dirty="0">
              <a:solidFill>
                <a:srgbClr val="81B643"/>
              </a:solidFill>
              <a:ea typeface="ＭＳ Ｐゴシック" pitchFamily="-109" charset="-128"/>
            </a:endParaRPr>
          </a:p>
          <a:p>
            <a:pPr algn="ctr"/>
            <a:r>
              <a:rPr lang="pl-PL" sz="2000" b="1" dirty="0">
                <a:solidFill>
                  <a:srgbClr val="014526"/>
                </a:solidFill>
                <a:ea typeface="ＭＳ Ｐゴシック" pitchFamily="-109" charset="-128"/>
              </a:rPr>
              <a:t>Alicja Majewska</a:t>
            </a:r>
          </a:p>
          <a:p>
            <a:pPr algn="ctr"/>
            <a:endParaRPr lang="pl-PL" b="1" dirty="0">
              <a:solidFill>
                <a:srgbClr val="014526"/>
              </a:solidFill>
              <a:ea typeface="ＭＳ Ｐゴシック" pitchFamily="-109" charset="-128"/>
            </a:endParaRPr>
          </a:p>
          <a:p>
            <a:pPr marL="343080" indent="-342720" algn="ctr">
              <a:lnSpc>
                <a:spcPct val="100000"/>
              </a:lnSpc>
            </a:pPr>
            <a:r>
              <a:rPr lang="pl-PL" b="1" dirty="0">
                <a:solidFill>
                  <a:srgbClr val="014526"/>
                </a:solidFill>
                <a:ea typeface="ＭＳ Ｐゴシック" pitchFamily="-109" charset="-128"/>
              </a:rPr>
              <a:t>nr tel. 77 4526230</a:t>
            </a:r>
          </a:p>
          <a:p>
            <a:pPr marL="343080" indent="-342720" algn="ctr">
              <a:lnSpc>
                <a:spcPct val="100000"/>
              </a:lnSpc>
            </a:pPr>
            <a:r>
              <a:rPr lang="pl-PL" b="1" dirty="0">
                <a:solidFill>
                  <a:srgbClr val="014526"/>
                </a:solidFill>
                <a:ea typeface="ＭＳ Ｐゴシック" pitchFamily="-109" charset="-128"/>
              </a:rPr>
              <a:t>e-mail: sekretariat@opole.rdos.gov.pl</a:t>
            </a:r>
          </a:p>
          <a:p>
            <a:pPr algn="ctr"/>
            <a:endParaRPr lang="pl-PL" b="1" dirty="0">
              <a:solidFill>
                <a:srgbClr val="014526"/>
              </a:solidFill>
              <a:ea typeface="ＭＳ Ｐゴシック" pitchFamily="-109" charset="-128"/>
            </a:endParaRPr>
          </a:p>
        </p:txBody>
      </p:sp>
    </p:spTree>
    <p:extLst>
      <p:ext uri="{BB962C8B-B14F-4D97-AF65-F5344CB8AC3E}">
        <p14:creationId xmlns:p14="http://schemas.microsoft.com/office/powerpoint/2010/main" val="48970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706090"/>
          </a:xfrm>
        </p:spPr>
        <p:txBody>
          <a:bodyPr/>
          <a:lstStyle/>
          <a:p>
            <a:pPr algn="ctr"/>
            <a:r>
              <a:rPr lang="pl-PL" altLang="pl-PL" sz="3600" b="1" dirty="0">
                <a:solidFill>
                  <a:srgbClr val="00B050"/>
                </a:solidFill>
              </a:rPr>
              <a:t>ustawa </a:t>
            </a:r>
            <a:r>
              <a:rPr lang="pl-PL" altLang="pl-PL" sz="3600" b="1" dirty="0" err="1">
                <a:solidFill>
                  <a:srgbClr val="00B050"/>
                </a:solidFill>
              </a:rPr>
              <a:t>ooś</a:t>
            </a:r>
            <a:endParaRPr lang="pl-PL" dirty="0"/>
          </a:p>
        </p:txBody>
      </p:sp>
      <p:sp>
        <p:nvSpPr>
          <p:cNvPr id="3" name="Symbol zastępczy zawartości 2"/>
          <p:cNvSpPr>
            <a:spLocks noGrp="1"/>
          </p:cNvSpPr>
          <p:nvPr>
            <p:ph idx="1"/>
          </p:nvPr>
        </p:nvSpPr>
        <p:spPr>
          <a:xfrm>
            <a:off x="1981200" y="1052741"/>
            <a:ext cx="8229600" cy="5073429"/>
          </a:xfrm>
        </p:spPr>
        <p:txBody>
          <a:bodyPr>
            <a:normAutofit fontScale="62500" lnSpcReduction="20000"/>
          </a:bodyPr>
          <a:lstStyle/>
          <a:p>
            <a:pPr marL="0" indent="0">
              <a:buNone/>
            </a:pPr>
            <a:r>
              <a:rPr lang="pl-PL" b="1" dirty="0"/>
              <a:t>Art.  36. [Rozprawa administracyjna otwarta dla społeczeństwa] </a:t>
            </a:r>
            <a:endParaRPr lang="pl-PL" dirty="0"/>
          </a:p>
          <a:p>
            <a:pPr marL="0" indent="0">
              <a:buNone/>
            </a:pPr>
            <a:r>
              <a:rPr lang="pl-PL" dirty="0"/>
              <a:t>Organ właściwy do wydania decyzji może przeprowadzić rozprawę administracyjną otwartą dla społeczeństwa. Przepis art. 91 § 3 Kodeksu postępowania administracyjnego stosuje się odpowiednio.</a:t>
            </a:r>
          </a:p>
          <a:p>
            <a:pPr marL="0" indent="0">
              <a:buNone/>
            </a:pPr>
            <a:r>
              <a:rPr lang="pl-PL" b="1" dirty="0"/>
              <a:t>Art.  37. [Obowiązki organu prowadzącego postępowanie] </a:t>
            </a:r>
            <a:endParaRPr lang="pl-PL" dirty="0"/>
          </a:p>
          <a:p>
            <a:pPr marL="0" indent="0">
              <a:buNone/>
            </a:pPr>
            <a:r>
              <a:rPr lang="pl-PL" b="1" u="sng" dirty="0"/>
              <a:t>Organ prowadzący postępowanie:</a:t>
            </a:r>
          </a:p>
          <a:p>
            <a:pPr marL="0" indent="0">
              <a:buNone/>
            </a:pPr>
            <a:r>
              <a:rPr lang="pl-PL" dirty="0"/>
              <a:t>1)  rozpatruje uwagi i wnioski;</a:t>
            </a:r>
          </a:p>
          <a:p>
            <a:pPr marL="0" indent="0">
              <a:buNone/>
            </a:pPr>
            <a:r>
              <a:rPr lang="pl-PL" dirty="0"/>
              <a:t>2)  w uzasadnieniu decyzji, niezależnie od wymagań wynikających z przepisów Kodeksu postępowania administracyjnego, podaje informacje o udziale społeczeństwa w postępowaniu oraz o tym, w jaki sposób zostały wzięte pod uwagę i w jakim zakresie zostały uwzględnione uwagi i wnioski zgłoszone w związku z udziałem społeczeństwa.</a:t>
            </a:r>
          </a:p>
          <a:p>
            <a:pPr marL="0" indent="0">
              <a:buNone/>
            </a:pPr>
            <a:endParaRPr lang="pl-PL" b="1" dirty="0"/>
          </a:p>
          <a:p>
            <a:pPr marL="0" indent="0">
              <a:buNone/>
            </a:pPr>
            <a:endParaRPr lang="pl-PL" b="1" dirty="0"/>
          </a:p>
          <a:p>
            <a:pPr marL="0" indent="0">
              <a:buNone/>
            </a:pPr>
            <a:endParaRPr lang="pl-PL" b="1" dirty="0"/>
          </a:p>
          <a:p>
            <a:pPr marL="0" indent="0">
              <a:buNone/>
            </a:pPr>
            <a:r>
              <a:rPr lang="pl-PL" b="1" dirty="0"/>
              <a:t>Art.  38. [Podanie do publicznej wiadomości informacji o wydanej decyzji] </a:t>
            </a:r>
            <a:endParaRPr lang="pl-PL" dirty="0"/>
          </a:p>
          <a:p>
            <a:pPr marL="0" indent="0">
              <a:buNone/>
            </a:pPr>
            <a:r>
              <a:rPr lang="pl-PL" dirty="0"/>
              <a:t>Organ właściwy do wydania decyzji podaje do publicznej wiadomości informację o wydanej decyzji i o możliwościach zapoznania się z jej treścią.</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1294" y="3976552"/>
            <a:ext cx="28575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848338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2968</TotalTime>
  <Words>17354</Words>
  <Application>Microsoft Office PowerPoint</Application>
  <PresentationFormat>Panoramiczny</PresentationFormat>
  <Paragraphs>780</Paragraphs>
  <Slides>87</Slides>
  <Notes>2</Notes>
  <HiddenSlides>0</HiddenSlides>
  <MMClips>0</MMClips>
  <ScaleCrop>false</ScaleCrop>
  <HeadingPairs>
    <vt:vector size="8" baseType="variant">
      <vt:variant>
        <vt:lpstr>Używane czcionki</vt:lpstr>
      </vt:variant>
      <vt:variant>
        <vt:i4>7</vt:i4>
      </vt:variant>
      <vt:variant>
        <vt:lpstr>Motyw</vt:lpstr>
      </vt:variant>
      <vt:variant>
        <vt:i4>1</vt:i4>
      </vt:variant>
      <vt:variant>
        <vt:lpstr>Osadzone serwery OLE</vt:lpstr>
      </vt:variant>
      <vt:variant>
        <vt:i4>1</vt:i4>
      </vt:variant>
      <vt:variant>
        <vt:lpstr>Tytuły slajdów</vt:lpstr>
      </vt:variant>
      <vt:variant>
        <vt:i4>87</vt:i4>
      </vt:variant>
    </vt:vector>
  </HeadingPairs>
  <TitlesOfParts>
    <vt:vector size="96" baseType="lpstr">
      <vt:lpstr>Montserrat</vt:lpstr>
      <vt:lpstr>Symbol</vt:lpstr>
      <vt:lpstr>Arial</vt:lpstr>
      <vt:lpstr>Calibri</vt:lpstr>
      <vt:lpstr>Calibri Light</vt:lpstr>
      <vt:lpstr>Times New Roman</vt:lpstr>
      <vt:lpstr>Wingdings</vt:lpstr>
      <vt:lpstr>Motyw pakietu Office</vt:lpstr>
      <vt:lpstr>Dokument</vt:lpstr>
      <vt:lpstr> Decyzje środowiskowe   jako element, który może przyczynić się do redukcji emisji na etapie planowania </vt:lpstr>
      <vt:lpstr>ustawa ooś</vt:lpstr>
      <vt:lpstr>ustawa ooś</vt:lpstr>
      <vt:lpstr>ustawa ooś</vt:lpstr>
      <vt:lpstr>ustawa ooś</vt:lpstr>
      <vt:lpstr>ustawa ooś</vt:lpstr>
      <vt:lpstr>ustawa ooś</vt:lpstr>
      <vt:lpstr>ustawa ooś</vt:lpstr>
      <vt:lpstr>ustawa ooś</vt:lpstr>
      <vt:lpstr>ustawa ooś</vt:lpstr>
      <vt:lpstr>ustawa ooś</vt:lpstr>
      <vt:lpstr>ustawa ooś</vt:lpstr>
      <vt:lpstr>Prezentacja programu PowerPoint</vt:lpstr>
      <vt:lpstr>Rozporządzenie Rady Ministrów z dnia 10 września 2019 r.  w sprawie przedsięwzięć mogących znacząco oddziaływać na środowisko</vt:lpstr>
      <vt:lpstr>Rozporządzenie Rady Ministrów z dnia 10 września 2019 r.  w sprawie przedsięwzięć mogących znacząco oddziaływać na środowisko</vt:lpstr>
      <vt:lpstr>Rozporządzenie Rady Ministrów z dnia 10 września 2019 r.  w sprawie przedsięwzięć mogących znacząco oddziaływać na środowisko</vt:lpstr>
      <vt:lpstr>Rozporządzenie Rady Ministrów z dnia 10 września 2019 r.  w sprawie przedsięwzięć mogących znacząco oddziaływać na środowisko</vt:lpstr>
      <vt:lpstr>Rozporządzenie Rady Ministrów z dnia 10 września 2019 r.  w sprawie przedsięwzięć mogących znacząco oddziaływać na środowisko</vt:lpstr>
      <vt:lpstr>Rozporządzenie Rady Ministrów z dnia 10 września 2019 r.  w sprawie przedsięwzięć mogących znacząco oddziaływać na środowisko</vt:lpstr>
      <vt:lpstr>Rozporządzenie Rady Ministrów z dnia 10 września 2019 r.  w sprawie przedsięwzięć mogących znacząco oddziaływać na środowisko</vt:lpstr>
      <vt:lpstr>Rozporządzenie Rady Ministrów z dnia 10 września 2019 r.  w sprawie przedsięwzięć mogących znacząco oddziaływać na środowisko</vt:lpstr>
      <vt:lpstr>ustawa ooś</vt:lpstr>
      <vt:lpstr>Prezentacja programu PowerPoint</vt:lpstr>
      <vt:lpstr>Prezentacja programu PowerPoint</vt:lpstr>
      <vt:lpstr>Organy opiniujące na etapie scopingu i screeningu  -  art. 64 ust 1 ustawy ooś:</vt:lpstr>
      <vt:lpstr>Organy opiniujące na etapie scopingu i screeningu  -  art. 64 ust 1 ustawy ooś:</vt:lpstr>
      <vt:lpstr>Organy opiniujące/ uzgadniające na etapie oceny oś  -  art. 77 ust. 1 ustawy ooś:</vt:lpstr>
      <vt:lpstr>ustawa ooś</vt:lpstr>
      <vt:lpstr>ustawa ooś - decyzja o środowiskowych uwarunkowaniach </vt:lpstr>
      <vt:lpstr>ustawa ooś - decyzja o środowiskowych uwarunkowaniach </vt:lpstr>
      <vt:lpstr>ustawa ooś - decyzja o środowiskowych uwarunkowaniach </vt:lpstr>
      <vt:lpstr>ustawa ooś - decyzja o środowiskowych uwarunkowaniach </vt:lpstr>
      <vt:lpstr>ustawa ooś - decyzja o środowiskowych uwarunkowaniach </vt:lpstr>
      <vt:lpstr>ustawa ooś - Karta informacyjna przedsięwzięcia</vt:lpstr>
      <vt:lpstr>ustawa ooś - Karta informacyjna przedsięwzięcia</vt:lpstr>
      <vt:lpstr>ustawa ooś  - stwierdzenie obowiązku przeprowadzenia oceny oddziaływania przedsięwzięcia na środowisko</vt:lpstr>
      <vt:lpstr>ustawa ooś  - stwierdzenie obowiązku przeprowadzenia oceny oddziaływania przedsięwzięcia na środowisko</vt:lpstr>
      <vt:lpstr>ustawa ooś  - stwierdzenie obowiązku przeprowadzenia oceny oddziaływania przedsięwzięcia na środowisko</vt:lpstr>
      <vt:lpstr>ustawa ooś  - stwierdzenie obowiązku przeprowadzenia oceny oddziaływania przedsięwzięcia na środowisko</vt:lpstr>
      <vt:lpstr>ustawa ooś - raport o oddziaływaniu przedsięwzięcia na środowisko </vt:lpstr>
      <vt:lpstr>ustawa ooś - raport o oddziaływaniu przedsięwzięcia na środowisko </vt:lpstr>
      <vt:lpstr>ustawa ooś - raport o oddziaływaniu przedsięwzięcia na środowisko </vt:lpstr>
      <vt:lpstr>ustawa ooś - raport o oddziaływaniu przedsięwzięcia na środowisko </vt:lpstr>
      <vt:lpstr>ustawa ooś - raport o oddziaływaniu  przedsięwzięcia na środowisko </vt:lpstr>
      <vt:lpstr>ustawa ooś - raport o oddziaływaniu przedsięwzięcia na środowisko </vt:lpstr>
      <vt:lpstr>ustawa ooś - raport o oddziaływaniu przedsięwzięcia na środowisko </vt:lpstr>
      <vt:lpstr>ustawa ooś - raport o oddziaływaniu przedsięwzięcia na środowisko </vt:lpstr>
      <vt:lpstr>ustawa ooś</vt:lpstr>
      <vt:lpstr>ustawa ooś</vt:lpstr>
      <vt:lpstr>ustawa ooś - decyzja o środowiskowych uwarunkowaniach </vt:lpstr>
      <vt:lpstr>ustawa ooś - decyzja o środowiskowych uwarunkowaniach </vt:lpstr>
      <vt:lpstr>ustawa ooś - decyzja o środowiskowych uwarunkowaniach </vt:lpstr>
      <vt:lpstr>ustawa ooś - decyzja o środowiskowych uwarunkowaniach </vt:lpstr>
      <vt:lpstr>ustawa ooś - decyzja o środowiskowych uwarunkowaniach </vt:lpstr>
      <vt:lpstr>ustawa ooś- właściwość organów</vt:lpstr>
      <vt:lpstr>ustawa ooś- właściwość organów</vt:lpstr>
      <vt:lpstr>ustawa ooś- właściwość organów</vt:lpstr>
      <vt:lpstr>ustawa ooś- właściwość organów</vt:lpstr>
      <vt:lpstr>ustawa ooś- właściwość organów</vt:lpstr>
      <vt:lpstr>ustawa ooś- właściwość organów</vt:lpstr>
      <vt:lpstr>ustawa ooś - decyzja o środowiskowych uwarunkowaniach</vt:lpstr>
      <vt:lpstr>ustawa ooś - decyzja o środowiskowych uwarunkowaniach</vt:lpstr>
      <vt:lpstr>ustawa ooś - decyzja o środowiskowych uwarunkowaniach</vt:lpstr>
      <vt:lpstr>ustawa ooś - decyzja o środowiskowych uwarunkowaniach</vt:lpstr>
      <vt:lpstr>ustawa ooś - decyzja o środowiskowych uwarunkowaniach</vt:lpstr>
      <vt:lpstr>ustawa ooś - decyzja o środowiskowych uwarunkowaniach </vt:lpstr>
      <vt:lpstr>ustawa ooś - decyzja o środowiskowych uwarunkowaniach </vt:lpstr>
      <vt:lpstr>Prezentacja programu PowerPoint</vt:lpstr>
      <vt:lpstr>ustawa ooś - decyzja o środowiskowych uwarunkowaniach</vt:lpstr>
      <vt:lpstr>ustawa ooś - decyzja o środowiskowych uwarunkowaniach</vt:lpstr>
      <vt:lpstr>ustawa ooś - decyzja o środowiskowych uwarunkowaniach</vt:lpstr>
      <vt:lpstr> USTAWA z dnia 19 lipca 2019 r. o zmianie ustawy o udostępnianiu informacji o środowisku i jego ochronie, udziale społeczeństwa w ochronie środowiska oraz o ocenach oddziaływania na środowisko oraz niektórych innych ustaw </vt:lpstr>
      <vt:lpstr>    USTAWA z dnia 30 marca 2021 r.  o zmianie ustawy o udostępnianiu informacji o środowisku i jego ochronie, udziale społeczeństwa w ochronie środowiska oraz o ocenach oddziaływania na środowisko oraz niektórych innych ustaw (Dz.U.2021.784 z dnia 2021.04.28)  </vt:lpstr>
      <vt:lpstr>  USTAWA z dnia 30 marca 2021 r.  o zmianie ustawy o udostępnianiu informacji o środowisku i jego ochronie, udziale społeczeństwa w ochronie środowiska oraz o ocenach oddziaływania na środowisko oraz niektórych innych ustaw (Dz.U.2021.784 z dnia 2021.04.28) </vt:lpstr>
      <vt:lpstr>USTAWA z dnia 30 marca 2021 r.  o zmianie ustawy o udostępnianiu informacji o środowisku i jego ochronie, udziale społeczeństwa w ochronie środowiska oraz o ocenach oddziaływania na środowisko oraz niektórych innych ustaw (Dz.U.2021.784 z dnia 2021.04.28</vt:lpstr>
      <vt:lpstr>ustawa ooś - decyzja o środowiskowych uwarunkowaniach</vt:lpstr>
      <vt:lpstr>ustawa ooś</vt:lpstr>
      <vt:lpstr>ustawa ooś</vt:lpstr>
      <vt:lpstr>Baza danych o ocenach oddziaływania przedsięwzięcia na środowisko</vt:lpstr>
      <vt:lpstr>  ROZPORZĄDZENIE MINISTRA ŚRODOWISKA z dnia 17 kwietnia 2012 r. w sprawie szczegółowego zakresu informacji o prowadzonych ocenach oddziaływania przedsięwzięcia na środowisko oraz strategicznych ocenach oddziaływania na środowisko (Dz.U.2012.529 z dnia 2012.05.17) </vt:lpstr>
      <vt:lpstr>  ROZPORZĄDZENIE MINISTRA ŚRODOWISKA z dnia 17 kwietnia 2012 r. w sprawie szczegółowego zakresu informacji o prowadzonych ocenach oddziaływania przedsięwzięcia na środowisko oraz strategicznych ocenach oddziaływania na środowisko (Dz.U.2012.529 z dnia 2012.05.17) </vt:lpstr>
      <vt:lpstr>zmiany klimatu w ooś</vt:lpstr>
      <vt:lpstr>zmiany klimatu w ooś</vt:lpstr>
      <vt:lpstr>UWAGI DO DECYZJI WYDAWANYCH PRZEZ GMINY</vt:lpstr>
      <vt:lpstr>UWAGI DO DECYZJI WYDAWANYCH PRZEZ GMINY</vt:lpstr>
      <vt:lpstr>UWAGI DO DECYZJI WYDAWANYCH PRZEZ GMINY</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TYTUŁ PREZENTACJI</dc:title>
  <dc:creator>Łukasz Szpak</dc:creator>
  <cp:lastModifiedBy>Patrycja Wojciechowska</cp:lastModifiedBy>
  <cp:revision>176</cp:revision>
  <dcterms:created xsi:type="dcterms:W3CDTF">2021-04-08T08:39:33Z</dcterms:created>
  <dcterms:modified xsi:type="dcterms:W3CDTF">2023-03-09T07:54:58Z</dcterms:modified>
</cp:coreProperties>
</file>